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75"/>
  </p:notesMasterIdLst>
  <p:sldIdLst>
    <p:sldId id="401" r:id="rId2"/>
    <p:sldId id="495" r:id="rId3"/>
    <p:sldId id="1215" r:id="rId4"/>
    <p:sldId id="1216" r:id="rId5"/>
    <p:sldId id="1220" r:id="rId6"/>
    <p:sldId id="1221" r:id="rId7"/>
    <p:sldId id="1261" r:id="rId8"/>
    <p:sldId id="425" r:id="rId9"/>
    <p:sldId id="1222" r:id="rId10"/>
    <p:sldId id="1262" r:id="rId11"/>
    <p:sldId id="1263" r:id="rId12"/>
    <p:sldId id="1264" r:id="rId13"/>
    <p:sldId id="1223" r:id="rId14"/>
    <p:sldId id="1225" r:id="rId15"/>
    <p:sldId id="1226" r:id="rId16"/>
    <p:sldId id="1228" r:id="rId17"/>
    <p:sldId id="282" r:id="rId18"/>
    <p:sldId id="500" r:id="rId19"/>
    <p:sldId id="526" r:id="rId20"/>
    <p:sldId id="393" r:id="rId21"/>
    <p:sldId id="448" r:id="rId22"/>
    <p:sldId id="1231" r:id="rId23"/>
    <p:sldId id="1232" r:id="rId24"/>
    <p:sldId id="965" r:id="rId25"/>
    <p:sldId id="1241" r:id="rId26"/>
    <p:sldId id="1254" r:id="rId27"/>
    <p:sldId id="1255" r:id="rId28"/>
    <p:sldId id="286" r:id="rId29"/>
    <p:sldId id="1256" r:id="rId30"/>
    <p:sldId id="537" r:id="rId31"/>
    <p:sldId id="1235" r:id="rId32"/>
    <p:sldId id="1236" r:id="rId33"/>
    <p:sldId id="1257" r:id="rId34"/>
    <p:sldId id="1258" r:id="rId35"/>
    <p:sldId id="1259" r:id="rId36"/>
    <p:sldId id="1260" r:id="rId37"/>
    <p:sldId id="1237" r:id="rId38"/>
    <p:sldId id="1233" r:id="rId39"/>
    <p:sldId id="1272" r:id="rId40"/>
    <p:sldId id="1238" r:id="rId41"/>
    <p:sldId id="454" r:id="rId42"/>
    <p:sldId id="1265" r:id="rId43"/>
    <p:sldId id="1266" r:id="rId44"/>
    <p:sldId id="485" r:id="rId45"/>
    <p:sldId id="297" r:id="rId46"/>
    <p:sldId id="298" r:id="rId47"/>
    <p:sldId id="510" r:id="rId48"/>
    <p:sldId id="484" r:id="rId49"/>
    <p:sldId id="567" r:id="rId50"/>
    <p:sldId id="457" r:id="rId51"/>
    <p:sldId id="530" r:id="rId52"/>
    <p:sldId id="458" r:id="rId53"/>
    <p:sldId id="460" r:id="rId54"/>
    <p:sldId id="459" r:id="rId55"/>
    <p:sldId id="461" r:id="rId56"/>
    <p:sldId id="463" r:id="rId57"/>
    <p:sldId id="370" r:id="rId58"/>
    <p:sldId id="568" r:id="rId59"/>
    <p:sldId id="371" r:id="rId60"/>
    <p:sldId id="569" r:id="rId61"/>
    <p:sldId id="433" r:id="rId62"/>
    <p:sldId id="434" r:id="rId63"/>
    <p:sldId id="435" r:id="rId64"/>
    <p:sldId id="436" r:id="rId65"/>
    <p:sldId id="1268" r:id="rId66"/>
    <p:sldId id="1270" r:id="rId67"/>
    <p:sldId id="1271" r:id="rId68"/>
    <p:sldId id="438" r:id="rId69"/>
    <p:sldId id="437" r:id="rId70"/>
    <p:sldId id="439" r:id="rId71"/>
    <p:sldId id="551" r:id="rId72"/>
    <p:sldId id="394" r:id="rId73"/>
    <p:sldId id="126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5061DB-E60F-464B-9280-64BAD9340C17}">
          <p14:sldIdLst>
            <p14:sldId id="401"/>
            <p14:sldId id="495"/>
            <p14:sldId id="1215"/>
            <p14:sldId id="1216"/>
            <p14:sldId id="1220"/>
            <p14:sldId id="1221"/>
            <p14:sldId id="1261"/>
            <p14:sldId id="425"/>
            <p14:sldId id="1222"/>
            <p14:sldId id="1262"/>
            <p14:sldId id="1263"/>
            <p14:sldId id="1264"/>
            <p14:sldId id="1223"/>
            <p14:sldId id="1225"/>
            <p14:sldId id="1226"/>
            <p14:sldId id="1228"/>
            <p14:sldId id="282"/>
            <p14:sldId id="500"/>
            <p14:sldId id="526"/>
            <p14:sldId id="393"/>
            <p14:sldId id="448"/>
            <p14:sldId id="1231"/>
            <p14:sldId id="1232"/>
            <p14:sldId id="965"/>
            <p14:sldId id="1241"/>
            <p14:sldId id="1254"/>
            <p14:sldId id="1255"/>
            <p14:sldId id="286"/>
            <p14:sldId id="1256"/>
            <p14:sldId id="537"/>
            <p14:sldId id="1235"/>
            <p14:sldId id="1236"/>
            <p14:sldId id="1257"/>
            <p14:sldId id="1258"/>
            <p14:sldId id="1259"/>
            <p14:sldId id="1260"/>
            <p14:sldId id="1237"/>
            <p14:sldId id="1233"/>
            <p14:sldId id="1272"/>
            <p14:sldId id="1238"/>
            <p14:sldId id="454"/>
            <p14:sldId id="1265"/>
            <p14:sldId id="1266"/>
            <p14:sldId id="485"/>
            <p14:sldId id="297"/>
            <p14:sldId id="298"/>
            <p14:sldId id="510"/>
            <p14:sldId id="484"/>
            <p14:sldId id="567"/>
            <p14:sldId id="457"/>
            <p14:sldId id="530"/>
            <p14:sldId id="458"/>
            <p14:sldId id="460"/>
            <p14:sldId id="459"/>
            <p14:sldId id="461"/>
            <p14:sldId id="463"/>
            <p14:sldId id="370"/>
            <p14:sldId id="568"/>
            <p14:sldId id="371"/>
            <p14:sldId id="569"/>
            <p14:sldId id="433"/>
            <p14:sldId id="434"/>
            <p14:sldId id="435"/>
            <p14:sldId id="436"/>
            <p14:sldId id="1268"/>
            <p14:sldId id="1270"/>
            <p14:sldId id="1271"/>
            <p14:sldId id="438"/>
            <p14:sldId id="437"/>
            <p14:sldId id="439"/>
            <p14:sldId id="551"/>
            <p14:sldId id="394"/>
            <p14:sldId id="1267"/>
          </p14:sldIdLst>
        </p14:section>
        <p14:section name="Untitled Section" id="{F0C5F111-0454-4206-A094-B82BEBD2BAB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ja" initials="R" lastIdx="4" clrIdx="0">
    <p:extLst>
      <p:ext uri="{19B8F6BF-5375-455C-9EA6-DF929625EA0E}">
        <p15:presenceInfo xmlns:p15="http://schemas.microsoft.com/office/powerpoint/2012/main" userId="R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A8AA2"/>
    <a:srgbClr val="D4E3EE"/>
    <a:srgbClr val="D3F8D0"/>
    <a:srgbClr val="D9D9D9"/>
    <a:srgbClr val="FF3F3F"/>
    <a:srgbClr val="FFD1E4"/>
    <a:srgbClr val="FF0066"/>
    <a:srgbClr val="FF5D5D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60" d="100"/>
          <a:sy n="60" d="100"/>
        </p:scale>
        <p:origin x="9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2A26D-07C9-42FA-9DD3-C346B9F13E8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AD6B-135C-4BAD-B497-B1BDAD0E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8232-FCC6-4E17-B749-0243372C79E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2592-E31B-408C-AB3F-2E62FE64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33.png"/><Relationship Id="rId4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482DA"/>
            </a:gs>
            <a:gs pos="38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D841AEE-1DD4-4767-9BF1-83CBA91622ED}"/>
              </a:ext>
            </a:extLst>
          </p:cNvPr>
          <p:cNvSpPr txBox="1">
            <a:spLocks/>
          </p:cNvSpPr>
          <p:nvPr/>
        </p:nvSpPr>
        <p:spPr>
          <a:xfrm>
            <a:off x="407963" y="393904"/>
            <a:ext cx="11174125" cy="3039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tabLst>
                <a:tab pos="6064250" algn="l"/>
              </a:tabLst>
            </a:pPr>
            <a:r>
              <a:rPr lang="fa-IR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عیار </a:t>
            </a: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سیگما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در مرحله سنجش در آزمایشگاه بالینی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9B42A40-B0A5-43B7-B36C-A4A930843BE8}"/>
              </a:ext>
            </a:extLst>
          </p:cNvPr>
          <p:cNvSpPr txBox="1">
            <a:spLocks/>
          </p:cNvSpPr>
          <p:nvPr/>
        </p:nvSpPr>
        <p:spPr>
          <a:xfrm>
            <a:off x="1014333" y="384896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400" b="1" dirty="0">
                <a:latin typeface="Arial Black" panose="020B0A04020102020204" pitchFamily="34" charset="0"/>
              </a:rPr>
              <a:t>حسن بیات</a:t>
            </a:r>
          </a:p>
          <a:p>
            <a:pPr marL="0" indent="0" algn="ctr" rtl="1">
              <a:buNone/>
            </a:pPr>
            <a:r>
              <a:rPr lang="fa-IR" dirty="0"/>
              <a:t>درس خوانده علوم آزمایشگاهی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3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0079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326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5792987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E9B70D-6596-4AAE-93E9-D24FD1098FBC}"/>
              </a:ext>
            </a:extLst>
          </p:cNvPr>
          <p:cNvSpPr/>
          <p:nvPr/>
        </p:nvSpPr>
        <p:spPr>
          <a:xfrm>
            <a:off x="352926" y="2783018"/>
            <a:ext cx="3357767" cy="141902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F8C19-2C4A-4920-83E8-ACC07A114A08}"/>
              </a:ext>
            </a:extLst>
          </p:cNvPr>
          <p:cNvGrpSpPr/>
          <p:nvPr/>
        </p:nvGrpSpPr>
        <p:grpSpPr>
          <a:xfrm>
            <a:off x="-224100" y="4535271"/>
            <a:ext cx="8715998" cy="1613499"/>
            <a:chOff x="-48132" y="4842654"/>
            <a:chExt cx="8715998" cy="1613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/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4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j-cs"/>
                    </a:rPr>
                    <a:t>Cpk = min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𝐒𝐋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848FB58-3FB9-4634-9B84-FA8E2D58499A}"/>
                </a:ext>
              </a:extLst>
            </p:cNvPr>
            <p:cNvSpPr/>
            <p:nvPr/>
          </p:nvSpPr>
          <p:spPr>
            <a:xfrm>
              <a:off x="412292" y="5037130"/>
              <a:ext cx="7778984" cy="14190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/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7B0D35C3-FBEC-4E3A-BC93-84647BF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361E1A9-60F5-42EB-A9F1-7FC9D08C003E}"/>
              </a:ext>
            </a:extLst>
          </p:cNvPr>
          <p:cNvSpPr/>
          <p:nvPr/>
        </p:nvSpPr>
        <p:spPr>
          <a:xfrm>
            <a:off x="5272419" y="2539038"/>
            <a:ext cx="3487353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>
                <a:solidFill>
                  <a:schemeClr val="tx1"/>
                </a:solidFill>
              </a:rPr>
              <a:t>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49586236-9AC9-44BF-9DF1-66C8CE88BFFC}"/>
              </a:ext>
            </a:extLst>
          </p:cNvPr>
          <p:cNvSpPr/>
          <p:nvPr/>
        </p:nvSpPr>
        <p:spPr>
          <a:xfrm>
            <a:off x="8801578" y="2539038"/>
            <a:ext cx="1743687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28C95B-F0AE-4906-B65C-958C8EED94BC}"/>
              </a:ext>
            </a:extLst>
          </p:cNvPr>
          <p:cNvSpPr/>
          <p:nvPr/>
        </p:nvSpPr>
        <p:spPr>
          <a:xfrm>
            <a:off x="5352520" y="4678371"/>
            <a:ext cx="2547981" cy="154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14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0079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326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3830837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E9B70D-6596-4AAE-93E9-D24FD1098FBC}"/>
              </a:ext>
            </a:extLst>
          </p:cNvPr>
          <p:cNvSpPr/>
          <p:nvPr/>
        </p:nvSpPr>
        <p:spPr>
          <a:xfrm>
            <a:off x="352926" y="2783018"/>
            <a:ext cx="3357767" cy="141902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F8C19-2C4A-4920-83E8-ACC07A114A08}"/>
              </a:ext>
            </a:extLst>
          </p:cNvPr>
          <p:cNvGrpSpPr/>
          <p:nvPr/>
        </p:nvGrpSpPr>
        <p:grpSpPr>
          <a:xfrm>
            <a:off x="-224100" y="4535271"/>
            <a:ext cx="8715998" cy="1613499"/>
            <a:chOff x="-48132" y="4842654"/>
            <a:chExt cx="8715998" cy="1613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/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4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j-cs"/>
                    </a:rPr>
                    <a:t>Cpk = min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𝐒𝐋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848FB58-3FB9-4634-9B84-FA8E2D58499A}"/>
                </a:ext>
              </a:extLst>
            </p:cNvPr>
            <p:cNvSpPr/>
            <p:nvPr/>
          </p:nvSpPr>
          <p:spPr>
            <a:xfrm>
              <a:off x="412292" y="5037130"/>
              <a:ext cx="7778984" cy="14190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/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7B0D35C3-FBEC-4E3A-BC93-84647BF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361E1A9-60F5-42EB-A9F1-7FC9D08C003E}"/>
              </a:ext>
            </a:extLst>
          </p:cNvPr>
          <p:cNvSpPr/>
          <p:nvPr/>
        </p:nvSpPr>
        <p:spPr>
          <a:xfrm>
            <a:off x="5272419" y="2539038"/>
            <a:ext cx="1551657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49586236-9AC9-44BF-9DF1-66C8CE88BFFC}"/>
              </a:ext>
            </a:extLst>
          </p:cNvPr>
          <p:cNvSpPr/>
          <p:nvPr/>
        </p:nvSpPr>
        <p:spPr>
          <a:xfrm>
            <a:off x="6877338" y="2539038"/>
            <a:ext cx="3667927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9B97C2-1DA2-4D09-BF5E-B64112107BFB}"/>
              </a:ext>
            </a:extLst>
          </p:cNvPr>
          <p:cNvSpPr/>
          <p:nvPr/>
        </p:nvSpPr>
        <p:spPr>
          <a:xfrm>
            <a:off x="2571220" y="4678371"/>
            <a:ext cx="2547981" cy="154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49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0079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52061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3830837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E9B70D-6596-4AAE-93E9-D24FD1098FBC}"/>
              </a:ext>
            </a:extLst>
          </p:cNvPr>
          <p:cNvSpPr/>
          <p:nvPr/>
        </p:nvSpPr>
        <p:spPr>
          <a:xfrm>
            <a:off x="-4333374" y="2783018"/>
            <a:ext cx="3357767" cy="141902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F8C19-2C4A-4920-83E8-ACC07A114A08}"/>
              </a:ext>
            </a:extLst>
          </p:cNvPr>
          <p:cNvGrpSpPr/>
          <p:nvPr/>
        </p:nvGrpSpPr>
        <p:grpSpPr>
          <a:xfrm>
            <a:off x="-224100" y="7126071"/>
            <a:ext cx="8715998" cy="1613499"/>
            <a:chOff x="-48132" y="4842654"/>
            <a:chExt cx="8715998" cy="1613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/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4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j-cs"/>
                    </a:rPr>
                    <a:t>Cpk = min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𝐒𝐋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848FB58-3FB9-4634-9B84-FA8E2D58499A}"/>
                </a:ext>
              </a:extLst>
            </p:cNvPr>
            <p:cNvSpPr/>
            <p:nvPr/>
          </p:nvSpPr>
          <p:spPr>
            <a:xfrm>
              <a:off x="412292" y="5037130"/>
              <a:ext cx="7778984" cy="14190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/>
              <p:nvPr/>
            </p:nvSpPr>
            <p:spPr>
              <a:xfrm>
                <a:off x="-47898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89826" y="2510461"/>
                <a:ext cx="5374217" cy="1559979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7B0D35C3-FBEC-4E3A-BC93-84647BF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361E1A9-60F5-42EB-A9F1-7FC9D08C003E}"/>
              </a:ext>
            </a:extLst>
          </p:cNvPr>
          <p:cNvSpPr/>
          <p:nvPr/>
        </p:nvSpPr>
        <p:spPr>
          <a:xfrm>
            <a:off x="5272419" y="2539038"/>
            <a:ext cx="1551657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49586236-9AC9-44BF-9DF1-66C8CE88BFFC}"/>
              </a:ext>
            </a:extLst>
          </p:cNvPr>
          <p:cNvSpPr/>
          <p:nvPr/>
        </p:nvSpPr>
        <p:spPr>
          <a:xfrm>
            <a:off x="6877338" y="2539038"/>
            <a:ext cx="3667927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9B97C2-1DA2-4D09-BF5E-B64112107BFB}"/>
              </a:ext>
            </a:extLst>
          </p:cNvPr>
          <p:cNvSpPr/>
          <p:nvPr/>
        </p:nvSpPr>
        <p:spPr>
          <a:xfrm>
            <a:off x="2571220" y="7269171"/>
            <a:ext cx="2547981" cy="154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1DFF5-FB2C-4CFF-B7B4-A278EDFAFA37}"/>
              </a:ext>
            </a:extLst>
          </p:cNvPr>
          <p:cNvSpPr txBox="1"/>
          <p:nvPr/>
        </p:nvSpPr>
        <p:spPr>
          <a:xfrm>
            <a:off x="700073" y="1465099"/>
            <a:ext cx="383083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If </a:t>
            </a:r>
            <a:r>
              <a:rPr lang="en-US" sz="3200" b="1" dirty="0">
                <a:solidFill>
                  <a:srgbClr val="FF0000"/>
                </a:solidFill>
              </a:rPr>
              <a:t>3 SDs </a:t>
            </a:r>
            <a:r>
              <a:rPr lang="en-US" sz="3200" b="1" dirty="0"/>
              <a:t>feet between mean and SL: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DF742-BCC6-43FD-89E0-955AD84F3D63}"/>
              </a:ext>
            </a:extLst>
          </p:cNvPr>
          <p:cNvSpPr txBox="1"/>
          <p:nvPr/>
        </p:nvSpPr>
        <p:spPr>
          <a:xfrm>
            <a:off x="609592" y="3425755"/>
            <a:ext cx="451844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µ"/>
            </a:pPr>
            <a:r>
              <a:rPr lang="en-US" sz="3200" b="1" dirty="0"/>
              <a:t>Defect = 0.03%</a:t>
            </a:r>
          </a:p>
          <a:p>
            <a:pPr>
              <a:buClr>
                <a:srgbClr val="FF0000"/>
              </a:buClr>
            </a:pPr>
            <a:r>
              <a:rPr lang="en-US" sz="3200" b="1" dirty="0"/>
              <a:t>                  = 300 DPM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ECAE9-0134-4FBC-95E7-537EAAC9BC8E}"/>
              </a:ext>
            </a:extLst>
          </p:cNvPr>
          <p:cNvSpPr txBox="1"/>
          <p:nvPr/>
        </p:nvSpPr>
        <p:spPr>
          <a:xfrm>
            <a:off x="609592" y="2646504"/>
            <a:ext cx="3636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µ"/>
            </a:pPr>
            <a:r>
              <a:rPr lang="en-US" sz="3200" b="1" dirty="0"/>
              <a:t>Cpk = 1</a:t>
            </a:r>
          </a:p>
        </p:txBody>
      </p:sp>
    </p:spTree>
    <p:extLst>
      <p:ext uri="{BB962C8B-B14F-4D97-AF65-F5344CB8AC3E}">
        <p14:creationId xmlns:p14="http://schemas.microsoft.com/office/powerpoint/2010/main" val="1887531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3B0ADB-98AA-45BD-858D-249A9C390FC2}"/>
              </a:ext>
            </a:extLst>
          </p:cNvPr>
          <p:cNvSpPr/>
          <p:nvPr/>
        </p:nvSpPr>
        <p:spPr>
          <a:xfrm>
            <a:off x="3451236" y="3522863"/>
            <a:ext cx="5303520" cy="2344848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592E30-4E4F-416D-913E-E8A2E7E56051}"/>
              </a:ext>
            </a:extLst>
          </p:cNvPr>
          <p:cNvGrpSpPr/>
          <p:nvPr/>
        </p:nvGrpSpPr>
        <p:grpSpPr>
          <a:xfrm>
            <a:off x="1620255" y="3533649"/>
            <a:ext cx="8983577" cy="2280607"/>
            <a:chOff x="531396" y="2035934"/>
            <a:chExt cx="11137711" cy="33996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11696B-DC41-4FFB-A96A-183EEEA14925}"/>
                </a:ext>
              </a:extLst>
            </p:cNvPr>
            <p:cNvSpPr/>
            <p:nvPr/>
          </p:nvSpPr>
          <p:spPr>
            <a:xfrm>
              <a:off x="531396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3B6261-B636-49E5-A0F1-4886B64241F3}"/>
                </a:ext>
              </a:extLst>
            </p:cNvPr>
            <p:cNvSpPr/>
            <p:nvPr/>
          </p:nvSpPr>
          <p:spPr>
            <a:xfrm flipH="1">
              <a:off x="9467979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600" b="1" i="1" dirty="0"/>
              <a:t>SIGMA METRIC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Derived from Cpk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Combines “spread” and “centeredness”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Measure of correct outputs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F53132-DB14-4F4D-B15A-26DAD7970789}"/>
              </a:ext>
            </a:extLst>
          </p:cNvPr>
          <p:cNvCxnSpPr/>
          <p:nvPr/>
        </p:nvCxnSpPr>
        <p:spPr>
          <a:xfrm flipV="1">
            <a:off x="3451236" y="5902775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DA2212-5134-48E8-AFF2-B2F6BA045232}"/>
              </a:ext>
            </a:extLst>
          </p:cNvPr>
          <p:cNvCxnSpPr>
            <a:cxnSpLocks/>
          </p:cNvCxnSpPr>
          <p:nvPr/>
        </p:nvCxnSpPr>
        <p:spPr>
          <a:xfrm>
            <a:off x="8754756" y="352825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DBBCDB-F6E5-4BC0-8658-9082AC0FEB6F}"/>
              </a:ext>
            </a:extLst>
          </p:cNvPr>
          <p:cNvSpPr txBox="1"/>
          <p:nvPr/>
        </p:nvSpPr>
        <p:spPr>
          <a:xfrm>
            <a:off x="7950929" y="306119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2A485-6F4D-4575-8A65-2CAEC60CC164}"/>
              </a:ext>
            </a:extLst>
          </p:cNvPr>
          <p:cNvCxnSpPr>
            <a:cxnSpLocks/>
          </p:cNvCxnSpPr>
          <p:nvPr/>
        </p:nvCxnSpPr>
        <p:spPr>
          <a:xfrm>
            <a:off x="3443225" y="352825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33DFF-005B-41FA-BDDE-7F9CF172DA55}"/>
              </a:ext>
            </a:extLst>
          </p:cNvPr>
          <p:cNvSpPr txBox="1"/>
          <p:nvPr/>
        </p:nvSpPr>
        <p:spPr>
          <a:xfrm>
            <a:off x="2725571" y="306119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93868-06C2-4457-8955-865456168D9C}"/>
              </a:ext>
            </a:extLst>
          </p:cNvPr>
          <p:cNvCxnSpPr>
            <a:cxnSpLocks/>
          </p:cNvCxnSpPr>
          <p:nvPr/>
        </p:nvCxnSpPr>
        <p:spPr>
          <a:xfrm>
            <a:off x="6119038" y="3528256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3B5833-A0CB-46CD-AEFC-73E9DDB16352}"/>
              </a:ext>
            </a:extLst>
          </p:cNvPr>
          <p:cNvSpPr txBox="1"/>
          <p:nvPr/>
        </p:nvSpPr>
        <p:spPr>
          <a:xfrm>
            <a:off x="5830982" y="3061198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6E7929-8C7A-406B-8ED0-021A979B5C4F}"/>
              </a:ext>
            </a:extLst>
          </p:cNvPr>
          <p:cNvGrpSpPr/>
          <p:nvPr/>
        </p:nvGrpSpPr>
        <p:grpSpPr>
          <a:xfrm>
            <a:off x="3080367" y="3518762"/>
            <a:ext cx="6017183" cy="2286000"/>
            <a:chOff x="3118467" y="3518762"/>
            <a:chExt cx="6017183" cy="2286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87EEF1-3CE4-48D9-BE0E-D65E5D414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3118467" y="3614012"/>
              <a:ext cx="6017183" cy="2145912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E85E5D-1D6C-4888-B742-929A2EEEF606}"/>
                </a:ext>
              </a:extLst>
            </p:cNvPr>
            <p:cNvCxnSpPr>
              <a:cxnSpLocks/>
            </p:cNvCxnSpPr>
            <p:nvPr/>
          </p:nvCxnSpPr>
          <p:spPr>
            <a:xfrm>
              <a:off x="6127059" y="3518762"/>
              <a:ext cx="0" cy="228600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4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3B0ADB-98AA-45BD-858D-249A9C390FC2}"/>
              </a:ext>
            </a:extLst>
          </p:cNvPr>
          <p:cNvSpPr/>
          <p:nvPr/>
        </p:nvSpPr>
        <p:spPr>
          <a:xfrm>
            <a:off x="3451236" y="3503813"/>
            <a:ext cx="5303520" cy="2344848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592E30-4E4F-416D-913E-E8A2E7E56051}"/>
              </a:ext>
            </a:extLst>
          </p:cNvPr>
          <p:cNvGrpSpPr/>
          <p:nvPr/>
        </p:nvGrpSpPr>
        <p:grpSpPr>
          <a:xfrm>
            <a:off x="1620255" y="3514599"/>
            <a:ext cx="8983577" cy="2280607"/>
            <a:chOff x="531396" y="2035934"/>
            <a:chExt cx="11137711" cy="33996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11696B-DC41-4FFB-A96A-183EEEA14925}"/>
                </a:ext>
              </a:extLst>
            </p:cNvPr>
            <p:cNvSpPr/>
            <p:nvPr/>
          </p:nvSpPr>
          <p:spPr>
            <a:xfrm>
              <a:off x="531396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3B6261-B636-49E5-A0F1-4886B64241F3}"/>
                </a:ext>
              </a:extLst>
            </p:cNvPr>
            <p:cNvSpPr/>
            <p:nvPr/>
          </p:nvSpPr>
          <p:spPr>
            <a:xfrm flipH="1">
              <a:off x="9467979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600" b="1" i="1" dirty="0"/>
              <a:t>SIGMA METRIC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Derived from Cpk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Combines “spread” and “centeredness”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Measure of correct outputs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F53132-DB14-4F4D-B15A-26DAD7970789}"/>
              </a:ext>
            </a:extLst>
          </p:cNvPr>
          <p:cNvCxnSpPr/>
          <p:nvPr/>
        </p:nvCxnSpPr>
        <p:spPr>
          <a:xfrm flipV="1">
            <a:off x="3451236" y="5883725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DA2212-5134-48E8-AFF2-B2F6BA045232}"/>
              </a:ext>
            </a:extLst>
          </p:cNvPr>
          <p:cNvCxnSpPr>
            <a:cxnSpLocks/>
          </p:cNvCxnSpPr>
          <p:nvPr/>
        </p:nvCxnSpPr>
        <p:spPr>
          <a:xfrm>
            <a:off x="8754756" y="350920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DBBCDB-F6E5-4BC0-8658-9082AC0FEB6F}"/>
              </a:ext>
            </a:extLst>
          </p:cNvPr>
          <p:cNvSpPr txBox="1"/>
          <p:nvPr/>
        </p:nvSpPr>
        <p:spPr>
          <a:xfrm>
            <a:off x="7950929" y="304214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2A485-6F4D-4575-8A65-2CAEC60CC164}"/>
              </a:ext>
            </a:extLst>
          </p:cNvPr>
          <p:cNvCxnSpPr>
            <a:cxnSpLocks/>
          </p:cNvCxnSpPr>
          <p:nvPr/>
        </p:nvCxnSpPr>
        <p:spPr>
          <a:xfrm>
            <a:off x="3443225" y="350920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33DFF-005B-41FA-BDDE-7F9CF172DA55}"/>
              </a:ext>
            </a:extLst>
          </p:cNvPr>
          <p:cNvSpPr txBox="1"/>
          <p:nvPr/>
        </p:nvSpPr>
        <p:spPr>
          <a:xfrm>
            <a:off x="2725571" y="304214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93868-06C2-4457-8955-865456168D9C}"/>
              </a:ext>
            </a:extLst>
          </p:cNvPr>
          <p:cNvCxnSpPr>
            <a:cxnSpLocks/>
          </p:cNvCxnSpPr>
          <p:nvPr/>
        </p:nvCxnSpPr>
        <p:spPr>
          <a:xfrm>
            <a:off x="6119038" y="3509206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3B5833-A0CB-46CD-AEFC-73E9DDB16352}"/>
              </a:ext>
            </a:extLst>
          </p:cNvPr>
          <p:cNvSpPr txBox="1"/>
          <p:nvPr/>
        </p:nvSpPr>
        <p:spPr>
          <a:xfrm>
            <a:off x="5830982" y="3042148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8856D-B1C6-4993-BF94-43CE2A55BC28}"/>
              </a:ext>
            </a:extLst>
          </p:cNvPr>
          <p:cNvGrpSpPr/>
          <p:nvPr/>
        </p:nvGrpSpPr>
        <p:grpSpPr>
          <a:xfrm>
            <a:off x="2268087" y="3810000"/>
            <a:ext cx="7740032" cy="1994761"/>
            <a:chOff x="3118467" y="3518762"/>
            <a:chExt cx="6017183" cy="2286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BDC016-075D-4191-B846-3A5930953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3118467" y="3614012"/>
              <a:ext cx="6017183" cy="2145912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4A6D7C-3903-40B7-B432-CD670A63D9D0}"/>
                </a:ext>
              </a:extLst>
            </p:cNvPr>
            <p:cNvCxnSpPr>
              <a:cxnSpLocks/>
            </p:cNvCxnSpPr>
            <p:nvPr/>
          </p:nvCxnSpPr>
          <p:spPr>
            <a:xfrm>
              <a:off x="6127059" y="3518762"/>
              <a:ext cx="0" cy="228600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04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3B0ADB-98AA-45BD-858D-249A9C390FC2}"/>
              </a:ext>
            </a:extLst>
          </p:cNvPr>
          <p:cNvSpPr/>
          <p:nvPr/>
        </p:nvSpPr>
        <p:spPr>
          <a:xfrm>
            <a:off x="3451236" y="3503813"/>
            <a:ext cx="5303520" cy="2344848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592E30-4E4F-416D-913E-E8A2E7E56051}"/>
              </a:ext>
            </a:extLst>
          </p:cNvPr>
          <p:cNvGrpSpPr/>
          <p:nvPr/>
        </p:nvGrpSpPr>
        <p:grpSpPr>
          <a:xfrm>
            <a:off x="1620255" y="3514599"/>
            <a:ext cx="8983577" cy="2280607"/>
            <a:chOff x="531396" y="2035934"/>
            <a:chExt cx="11137711" cy="33996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11696B-DC41-4FFB-A96A-183EEEA14925}"/>
                </a:ext>
              </a:extLst>
            </p:cNvPr>
            <p:cNvSpPr/>
            <p:nvPr/>
          </p:nvSpPr>
          <p:spPr>
            <a:xfrm>
              <a:off x="531396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3B6261-B636-49E5-A0F1-4886B64241F3}"/>
                </a:ext>
              </a:extLst>
            </p:cNvPr>
            <p:cNvSpPr/>
            <p:nvPr/>
          </p:nvSpPr>
          <p:spPr>
            <a:xfrm flipH="1">
              <a:off x="9467979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600" b="1" i="1" dirty="0"/>
              <a:t>SIGMA METRIC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Derived from Cpk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Combines “spread” and “centeredness”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Measure of correct outputs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F53132-DB14-4F4D-B15A-26DAD7970789}"/>
              </a:ext>
            </a:extLst>
          </p:cNvPr>
          <p:cNvCxnSpPr/>
          <p:nvPr/>
        </p:nvCxnSpPr>
        <p:spPr>
          <a:xfrm flipV="1">
            <a:off x="3451236" y="5883725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DA2212-5134-48E8-AFF2-B2F6BA045232}"/>
              </a:ext>
            </a:extLst>
          </p:cNvPr>
          <p:cNvCxnSpPr>
            <a:cxnSpLocks/>
          </p:cNvCxnSpPr>
          <p:nvPr/>
        </p:nvCxnSpPr>
        <p:spPr>
          <a:xfrm>
            <a:off x="8754756" y="350920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DBBCDB-F6E5-4BC0-8658-9082AC0FEB6F}"/>
              </a:ext>
            </a:extLst>
          </p:cNvPr>
          <p:cNvSpPr txBox="1"/>
          <p:nvPr/>
        </p:nvSpPr>
        <p:spPr>
          <a:xfrm>
            <a:off x="7950929" y="304214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2A485-6F4D-4575-8A65-2CAEC60CC164}"/>
              </a:ext>
            </a:extLst>
          </p:cNvPr>
          <p:cNvCxnSpPr>
            <a:cxnSpLocks/>
          </p:cNvCxnSpPr>
          <p:nvPr/>
        </p:nvCxnSpPr>
        <p:spPr>
          <a:xfrm>
            <a:off x="3443225" y="350920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33DFF-005B-41FA-BDDE-7F9CF172DA55}"/>
              </a:ext>
            </a:extLst>
          </p:cNvPr>
          <p:cNvSpPr txBox="1"/>
          <p:nvPr/>
        </p:nvSpPr>
        <p:spPr>
          <a:xfrm>
            <a:off x="2725571" y="304214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93868-06C2-4457-8955-865456168D9C}"/>
              </a:ext>
            </a:extLst>
          </p:cNvPr>
          <p:cNvCxnSpPr>
            <a:cxnSpLocks/>
          </p:cNvCxnSpPr>
          <p:nvPr/>
        </p:nvCxnSpPr>
        <p:spPr>
          <a:xfrm>
            <a:off x="6119038" y="3509206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3B5833-A0CB-46CD-AEFC-73E9DDB16352}"/>
              </a:ext>
            </a:extLst>
          </p:cNvPr>
          <p:cNvSpPr txBox="1"/>
          <p:nvPr/>
        </p:nvSpPr>
        <p:spPr>
          <a:xfrm>
            <a:off x="5830982" y="3042148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BEEFECE-87A9-4888-87E3-D89D28367737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12191999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1090613" indent="-577850"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Number of Sigmas (SDs) between “Mean” and nearest SL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0929DC4-280A-4F49-B820-3B2AF7BFB375}"/>
              </a:ext>
            </a:extLst>
          </p:cNvPr>
          <p:cNvSpPr/>
          <p:nvPr/>
        </p:nvSpPr>
        <p:spPr>
          <a:xfrm>
            <a:off x="6989088" y="3065663"/>
            <a:ext cx="1728836" cy="10477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>
                <a:solidFill>
                  <a:sysClr val="windowText" lastClr="000000"/>
                </a:solidFill>
              </a:rPr>
              <a:t>How many SDs?</a:t>
            </a:r>
            <a:endParaRPr lang="fa-IR" sz="2000" b="1" i="1" dirty="0">
              <a:solidFill>
                <a:sysClr val="windowText" lastClr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B6A3D8-649F-44CE-9757-922DA8C87610}"/>
              </a:ext>
            </a:extLst>
          </p:cNvPr>
          <p:cNvGrpSpPr/>
          <p:nvPr/>
        </p:nvGrpSpPr>
        <p:grpSpPr>
          <a:xfrm>
            <a:off x="3099417" y="3810000"/>
            <a:ext cx="7740032" cy="1994761"/>
            <a:chOff x="3118467" y="3518762"/>
            <a:chExt cx="6017183" cy="2286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47D367-C218-4520-9597-DA94AAB61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3118467" y="3614012"/>
              <a:ext cx="6017183" cy="214591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FB04FA-6A88-40D6-B37C-0EFEC693916E}"/>
                </a:ext>
              </a:extLst>
            </p:cNvPr>
            <p:cNvCxnSpPr>
              <a:cxnSpLocks/>
            </p:cNvCxnSpPr>
            <p:nvPr/>
          </p:nvCxnSpPr>
          <p:spPr>
            <a:xfrm>
              <a:off x="6127059" y="3518762"/>
              <a:ext cx="0" cy="228600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2982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3B0ADB-98AA-45BD-858D-249A9C390FC2}"/>
              </a:ext>
            </a:extLst>
          </p:cNvPr>
          <p:cNvSpPr/>
          <p:nvPr/>
        </p:nvSpPr>
        <p:spPr>
          <a:xfrm>
            <a:off x="3451236" y="1103513"/>
            <a:ext cx="5303520" cy="2344848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592E30-4E4F-416D-913E-E8A2E7E56051}"/>
              </a:ext>
            </a:extLst>
          </p:cNvPr>
          <p:cNvGrpSpPr/>
          <p:nvPr/>
        </p:nvGrpSpPr>
        <p:grpSpPr>
          <a:xfrm>
            <a:off x="1620255" y="1114299"/>
            <a:ext cx="8983577" cy="2280607"/>
            <a:chOff x="531396" y="2035934"/>
            <a:chExt cx="11137711" cy="33996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11696B-DC41-4FFB-A96A-183EEEA14925}"/>
                </a:ext>
              </a:extLst>
            </p:cNvPr>
            <p:cNvSpPr/>
            <p:nvPr/>
          </p:nvSpPr>
          <p:spPr>
            <a:xfrm>
              <a:off x="531396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3B6261-B636-49E5-A0F1-4886B64241F3}"/>
                </a:ext>
              </a:extLst>
            </p:cNvPr>
            <p:cNvSpPr/>
            <p:nvPr/>
          </p:nvSpPr>
          <p:spPr>
            <a:xfrm flipH="1">
              <a:off x="9467979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F53132-DB14-4F4D-B15A-26DAD7970789}"/>
              </a:ext>
            </a:extLst>
          </p:cNvPr>
          <p:cNvCxnSpPr/>
          <p:nvPr/>
        </p:nvCxnSpPr>
        <p:spPr>
          <a:xfrm flipV="1">
            <a:off x="3451236" y="3483425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DA2212-5134-48E8-AFF2-B2F6BA045232}"/>
              </a:ext>
            </a:extLst>
          </p:cNvPr>
          <p:cNvCxnSpPr>
            <a:cxnSpLocks/>
          </p:cNvCxnSpPr>
          <p:nvPr/>
        </p:nvCxnSpPr>
        <p:spPr>
          <a:xfrm>
            <a:off x="8754756" y="110890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DBBCDB-F6E5-4BC0-8658-9082AC0FEB6F}"/>
              </a:ext>
            </a:extLst>
          </p:cNvPr>
          <p:cNvSpPr txBox="1"/>
          <p:nvPr/>
        </p:nvSpPr>
        <p:spPr>
          <a:xfrm>
            <a:off x="7950929" y="64184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2A485-6F4D-4575-8A65-2CAEC60CC164}"/>
              </a:ext>
            </a:extLst>
          </p:cNvPr>
          <p:cNvCxnSpPr>
            <a:cxnSpLocks/>
          </p:cNvCxnSpPr>
          <p:nvPr/>
        </p:nvCxnSpPr>
        <p:spPr>
          <a:xfrm>
            <a:off x="3443225" y="1108906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33DFF-005B-41FA-BDDE-7F9CF172DA55}"/>
              </a:ext>
            </a:extLst>
          </p:cNvPr>
          <p:cNvSpPr txBox="1"/>
          <p:nvPr/>
        </p:nvSpPr>
        <p:spPr>
          <a:xfrm>
            <a:off x="2725571" y="641848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93868-06C2-4457-8955-865456168D9C}"/>
              </a:ext>
            </a:extLst>
          </p:cNvPr>
          <p:cNvCxnSpPr>
            <a:cxnSpLocks/>
          </p:cNvCxnSpPr>
          <p:nvPr/>
        </p:nvCxnSpPr>
        <p:spPr>
          <a:xfrm>
            <a:off x="6119038" y="1108906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3B5833-A0CB-46CD-AEFC-73E9DDB16352}"/>
              </a:ext>
            </a:extLst>
          </p:cNvPr>
          <p:cNvSpPr txBox="1"/>
          <p:nvPr/>
        </p:nvSpPr>
        <p:spPr>
          <a:xfrm>
            <a:off x="5830982" y="641848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546280-C96D-409E-BDCD-2BC16E90FE21}"/>
              </a:ext>
            </a:extLst>
          </p:cNvPr>
          <p:cNvGrpSpPr/>
          <p:nvPr/>
        </p:nvGrpSpPr>
        <p:grpSpPr>
          <a:xfrm>
            <a:off x="3046562" y="4217199"/>
            <a:ext cx="6144952" cy="1419023"/>
            <a:chOff x="3046562" y="4217199"/>
            <a:chExt cx="6144952" cy="1419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A7DF526-FDCA-48C8-98C4-28F255929531}"/>
                    </a:ext>
                  </a:extLst>
                </p:cNvPr>
                <p:cNvSpPr txBox="1"/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𝐒𝐩𝐜𝐞𝐜𝐢𝐟𝐢𝐜𝐚𝐭𝐢𝐨𝐧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− |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𝐒𝐡𝐢𝐟𝐭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40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A7DF526-FDCA-48C8-98C4-28F25592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blipFill>
                  <a:blip r:embed="rId4"/>
                  <a:stretch>
                    <a:fillRect b="-11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82EC-4EC5-4660-893A-391ADC591F97}"/>
                </a:ext>
              </a:extLst>
            </p:cNvPr>
            <p:cNvSpPr/>
            <p:nvPr/>
          </p:nvSpPr>
          <p:spPr>
            <a:xfrm>
              <a:off x="3244152" y="4217199"/>
              <a:ext cx="5749773" cy="1419023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FB1F1C3-B06F-4583-A2CC-CDB8E68E127E}"/>
              </a:ext>
            </a:extLst>
          </p:cNvPr>
          <p:cNvSpPr/>
          <p:nvPr/>
        </p:nvSpPr>
        <p:spPr>
          <a:xfrm>
            <a:off x="6989088" y="665363"/>
            <a:ext cx="1728836" cy="10477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>
                <a:solidFill>
                  <a:sysClr val="windowText" lastClr="000000"/>
                </a:solidFill>
              </a:rPr>
              <a:t>How many SDs?</a:t>
            </a:r>
            <a:endParaRPr lang="fa-IR" sz="20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3D9EEBC-B930-4148-837B-583302B4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4704345"/>
            <a:ext cx="12191999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600" b="1" i="1" dirty="0"/>
              <a:t>SIGMA METRIC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Derived from Cpk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Combines “spread” and “centeredness”</a:t>
            </a:r>
          </a:p>
          <a:p>
            <a:pPr marL="1090613" indent="-57785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Measure of correct outputs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F66D65E-CC28-4B2A-99DE-A4E6FA85F6A3}"/>
              </a:ext>
            </a:extLst>
          </p:cNvPr>
          <p:cNvSpPr txBox="1">
            <a:spLocks/>
          </p:cNvSpPr>
          <p:nvPr/>
        </p:nvSpPr>
        <p:spPr>
          <a:xfrm>
            <a:off x="0" y="-2799345"/>
            <a:ext cx="12191999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1090613" indent="-577850">
              <a:buClr>
                <a:srgbClr val="00B0F0"/>
              </a:buClr>
              <a:buFont typeface="Wingdings" panose="05000000000000000000" pitchFamily="2" charset="2"/>
              <a:buChar char="¤"/>
              <a:tabLst>
                <a:tab pos="9655175" algn="l"/>
              </a:tabLst>
            </a:pPr>
            <a:r>
              <a:rPr lang="en-US" sz="3200" dirty="0"/>
              <a:t>Number of Sigmas (SDs) between “Mean” and nearest SL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67EF2-84C4-4142-A0B1-BE9DE30FDB27}"/>
              </a:ext>
            </a:extLst>
          </p:cNvPr>
          <p:cNvGrpSpPr/>
          <p:nvPr/>
        </p:nvGrpSpPr>
        <p:grpSpPr>
          <a:xfrm>
            <a:off x="3099417" y="1409700"/>
            <a:ext cx="7740032" cy="1994761"/>
            <a:chOff x="3118467" y="3518762"/>
            <a:chExt cx="6017183" cy="2286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11148F-89C7-443C-B76A-ED2EEA0AB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3118467" y="3614012"/>
              <a:ext cx="6017183" cy="2145912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203136E-548B-44C2-A64E-2B69B744EA7F}"/>
                </a:ext>
              </a:extLst>
            </p:cNvPr>
            <p:cNvCxnSpPr>
              <a:cxnSpLocks/>
            </p:cNvCxnSpPr>
            <p:nvPr/>
          </p:nvCxnSpPr>
          <p:spPr>
            <a:xfrm>
              <a:off x="6127059" y="3518762"/>
              <a:ext cx="0" cy="228600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625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971550" indent="-457200" algn="r" rtl="1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7030A0"/>
                </a:solidFill>
              </a:rPr>
              <a:t>عیار </a:t>
            </a:r>
            <a:r>
              <a:rPr lang="fa-IR" b="1" dirty="0" err="1">
                <a:solidFill>
                  <a:srgbClr val="7030A0"/>
                </a:solidFill>
              </a:rPr>
              <a:t>سیگما</a:t>
            </a:r>
            <a:r>
              <a:rPr lang="fa-IR" b="1" dirty="0">
                <a:solidFill>
                  <a:srgbClr val="7030A0"/>
                </a:solidFill>
              </a:rPr>
              <a:t> و شمارش خطا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95" t="35759" r="42866" b="33594"/>
          <a:stretch/>
        </p:blipFill>
        <p:spPr>
          <a:xfrm>
            <a:off x="820321" y="2728320"/>
            <a:ext cx="2913479" cy="340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533650"/>
            <a:ext cx="5849354" cy="3645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709" y="6160808"/>
            <a:ext cx="317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i="1" dirty="0">
                <a:solidFill>
                  <a:srgbClr val="0070C0"/>
                </a:solidFill>
              </a:rPr>
              <a:t>رویکرد شمارشی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7611" y="6183027"/>
            <a:ext cx="634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i="1" dirty="0">
                <a:solidFill>
                  <a:srgbClr val="0070C0"/>
                </a:solidFill>
              </a:rPr>
              <a:t>رویکرد آماری (توزیع-بنیان)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22" y="3344779"/>
            <a:ext cx="4711305" cy="3528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11356" r="15772" b="3184"/>
          <a:stretch/>
        </p:blipFill>
        <p:spPr>
          <a:xfrm>
            <a:off x="8239940" y="1128376"/>
            <a:ext cx="4004973" cy="5240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1295" y="2593884"/>
            <a:ext cx="551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روش شمارش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07" y="1561514"/>
            <a:ext cx="7469684" cy="48519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B05D11-4233-4863-A108-42DF357155E9}"/>
              </a:ext>
            </a:extLst>
          </p:cNvPr>
          <p:cNvSpPr txBox="1"/>
          <p:nvPr/>
        </p:nvSpPr>
        <p:spPr>
          <a:xfrm>
            <a:off x="2811467" y="855360"/>
            <a:ext cx="551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روش آماری (توزیع-بنیان)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475"/>
            <a:ext cx="6429704" cy="507337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FF0066"/>
                </a:solidFill>
              </a:rPr>
              <a:t>Six Sigma management technology: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Developed by Motorola and General Electric in the 1980s</a:t>
            </a:r>
          </a:p>
          <a:p>
            <a:pPr>
              <a:spcAft>
                <a:spcPts val="1200"/>
              </a:spcAft>
            </a:pPr>
            <a:r>
              <a:rPr lang="en-US" dirty="0"/>
              <a:t>To systematically improve processes and eliminate defects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Sigma Metric is a core concept in Six Sigma Methodology</a:t>
            </a:r>
          </a:p>
        </p:txBody>
      </p:sp>
      <p:sp>
        <p:nvSpPr>
          <p:cNvPr id="5" name="AutoShape 5" descr="Image result for Six Sig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s://www.qualitymag.com/ext/resources/Issues/2018/January/Six-Sigma/QM0118-DEPT-Quality_101B-p1FT.jpg?15138857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17349"/>
          <a:stretch/>
        </p:blipFill>
        <p:spPr bwMode="auto">
          <a:xfrm>
            <a:off x="7772401" y="1601923"/>
            <a:ext cx="3673365" cy="351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5905" y="124742"/>
            <a:ext cx="10515600" cy="695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6733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74" y="0"/>
            <a:ext cx="7855526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457200" lvl="1" indent="-457200">
              <a:spcAft>
                <a:spcPts val="600"/>
              </a:spcAft>
              <a:buNone/>
            </a:pP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0" lvl="1" indent="-457200" algn="r" rtl="1">
              <a:lnSpc>
                <a:spcPct val="200000"/>
              </a:lnSpc>
              <a:spcAft>
                <a:spcPts val="1800"/>
              </a:spcAft>
              <a:buNone/>
            </a:pPr>
            <a:r>
              <a:rPr lang="fa-IR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روش آماری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984250" lvl="1" indent="-444500" algn="r" rtl="1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fa-IR" sz="2800" dirty="0"/>
              <a:t>نمونه‌گیری از محصول</a:t>
            </a:r>
            <a:endParaRPr lang="en-US" sz="2800" dirty="0"/>
          </a:p>
          <a:p>
            <a:pPr marL="984250" lvl="1" indent="-444500" algn="r" rtl="1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fa-IR" sz="2800" dirty="0"/>
              <a:t>برآورد عدم صحت و عدم دقت</a:t>
            </a:r>
            <a:endParaRPr lang="en-US" sz="2800" dirty="0"/>
          </a:p>
          <a:p>
            <a:pPr marL="984250" lvl="1" indent="-444500" algn="r" rtl="1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fa-IR" sz="2800" dirty="0"/>
              <a:t>محاسبه سطح زیر منحنی بیرون از مرزهای مجاز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7199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richter scale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22764" r="24721" b="12164"/>
          <a:stretch/>
        </p:blipFill>
        <p:spPr>
          <a:xfrm>
            <a:off x="1477413" y="1882252"/>
            <a:ext cx="6943154" cy="3544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9" name="Rounded Rectangle 8"/>
          <p:cNvSpPr/>
          <p:nvPr/>
        </p:nvSpPr>
        <p:spPr>
          <a:xfrm>
            <a:off x="8428587" y="2460647"/>
            <a:ext cx="22860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Excellent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92890" y="1864214"/>
            <a:ext cx="22860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World Class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28587" y="3063717"/>
            <a:ext cx="22860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Good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20567" y="3665293"/>
            <a:ext cx="22860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Marginal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28587" y="4266880"/>
            <a:ext cx="22860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428587" y="4878002"/>
            <a:ext cx="22860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Unacceptable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E39BF-0AEE-4DC8-B15E-EFB9DD9E6231}"/>
              </a:ext>
            </a:extLst>
          </p:cNvPr>
          <p:cNvSpPr txBox="1"/>
          <p:nvPr/>
        </p:nvSpPr>
        <p:spPr>
          <a:xfrm>
            <a:off x="1477413" y="3677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Low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/>
              <a:t>SM reflects defect rate</a:t>
            </a:r>
          </a:p>
        </p:txBody>
      </p:sp>
    </p:spTree>
    <p:extLst>
      <p:ext uri="{BB962C8B-B14F-4D97-AF65-F5344CB8AC3E}">
        <p14:creationId xmlns:p14="http://schemas.microsoft.com/office/powerpoint/2010/main" val="37754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 algn="justLow">
              <a:spcBef>
                <a:spcPts val="2400"/>
              </a:spcBef>
              <a:buClr>
                <a:srgbClr val="FF0000"/>
              </a:buClr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C95DD0-1EC6-4327-BCA3-3A6F18DE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Medical Laboratory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AC938A-9C2E-4BF3-8CB4-31867F01356D}"/>
              </a:ext>
            </a:extLst>
          </p:cNvPr>
          <p:cNvSpPr txBox="1">
            <a:spLocks/>
          </p:cNvSpPr>
          <p:nvPr/>
        </p:nvSpPr>
        <p:spPr>
          <a:xfrm>
            <a:off x="0" y="1104896"/>
            <a:ext cx="12192000" cy="384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 medical laboratory:</a:t>
            </a:r>
          </a:p>
          <a:p>
            <a:pPr marL="11430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u="sng" dirty="0"/>
              <a:t>Allowable Total Error (ATE)</a:t>
            </a:r>
            <a:r>
              <a:rPr lang="en-US" sz="3200" dirty="0"/>
              <a:t> equals industrial </a:t>
            </a:r>
            <a:r>
              <a:rPr lang="en-US" sz="3200" dirty="0">
                <a:highlight>
                  <a:srgbClr val="D3F8D0"/>
                </a:highlight>
              </a:rPr>
              <a:t>Specification</a:t>
            </a:r>
          </a:p>
          <a:p>
            <a:pPr marL="11430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u="sng" dirty="0"/>
              <a:t>Bias</a:t>
            </a:r>
            <a:r>
              <a:rPr lang="en-US" sz="3200" dirty="0"/>
              <a:t> equals industrial </a:t>
            </a:r>
            <a:r>
              <a:rPr lang="en-US" sz="3200" dirty="0">
                <a:highlight>
                  <a:srgbClr val="D3F8D0"/>
                </a:highlight>
              </a:rPr>
              <a:t>Shift</a:t>
            </a:r>
            <a:r>
              <a:rPr lang="en-US" sz="3200" dirty="0"/>
              <a:t> (Off-centeredness)</a:t>
            </a:r>
          </a:p>
          <a:p>
            <a:pPr marL="97155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¤"/>
            </a:pPr>
            <a:endParaRPr lang="en-US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0E1E9-8531-4EF2-A0D8-6653FFBBA8C5}"/>
              </a:ext>
            </a:extLst>
          </p:cNvPr>
          <p:cNvGrpSpPr/>
          <p:nvPr/>
        </p:nvGrpSpPr>
        <p:grpSpPr>
          <a:xfrm>
            <a:off x="3023524" y="4311375"/>
            <a:ext cx="6144952" cy="1419023"/>
            <a:chOff x="3046562" y="4217199"/>
            <a:chExt cx="6144952" cy="1419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50AB94-7AC1-4476-A200-F268369FFB8B}"/>
                    </a:ext>
                  </a:extLst>
                </p:cNvPr>
                <p:cNvSpPr txBox="1"/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𝐒𝐩𝐜𝐞𝐜𝐢𝐟𝐢𝐜𝐚𝐭𝐢𝐨𝐧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− |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𝐒𝐡𝐢𝐟𝐭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40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50AB94-7AC1-4476-A200-F268369FF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blipFill>
                  <a:blip r:embed="rId3"/>
                  <a:stretch>
                    <a:fillRect b="-11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6FBA7F-41C4-4D01-9069-E33E7C6696FC}"/>
                </a:ext>
              </a:extLst>
            </p:cNvPr>
            <p:cNvSpPr/>
            <p:nvPr/>
          </p:nvSpPr>
          <p:spPr>
            <a:xfrm>
              <a:off x="3244152" y="4217199"/>
              <a:ext cx="5749773" cy="1419023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174941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C95DD0-1EC6-4327-BCA3-3A6F18DE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Medical Laboratory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0E1E9-8531-4EF2-A0D8-6653FFBBA8C5}"/>
              </a:ext>
            </a:extLst>
          </p:cNvPr>
          <p:cNvGrpSpPr/>
          <p:nvPr/>
        </p:nvGrpSpPr>
        <p:grpSpPr>
          <a:xfrm>
            <a:off x="3023524" y="6951420"/>
            <a:ext cx="6144952" cy="1419023"/>
            <a:chOff x="3046562" y="4217199"/>
            <a:chExt cx="6144952" cy="1419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50AB94-7AC1-4476-A200-F268369FFB8B}"/>
                    </a:ext>
                  </a:extLst>
                </p:cNvPr>
                <p:cNvSpPr txBox="1"/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𝐒𝐩𝐜𝐞𝐜𝐢𝐟𝐢𝐜𝐚𝐭𝐢𝐨𝐧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− |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𝐒𝐡𝐢𝐟𝐭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40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50AB94-7AC1-4476-A200-F268369FF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blipFill>
                  <a:blip r:embed="rId3"/>
                  <a:stretch>
                    <a:fillRect b="-11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6FBA7F-41C4-4D01-9069-E33E7C6696FC}"/>
                </a:ext>
              </a:extLst>
            </p:cNvPr>
            <p:cNvSpPr/>
            <p:nvPr/>
          </p:nvSpPr>
          <p:spPr>
            <a:xfrm>
              <a:off x="3244152" y="4217199"/>
              <a:ext cx="5749773" cy="1419023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2C4367-7E00-41FA-88F6-F240EDC5577F}"/>
              </a:ext>
            </a:extLst>
          </p:cNvPr>
          <p:cNvGrpSpPr/>
          <p:nvPr/>
        </p:nvGrpSpPr>
        <p:grpSpPr>
          <a:xfrm>
            <a:off x="3023524" y="4466534"/>
            <a:ext cx="6144952" cy="1419023"/>
            <a:chOff x="3046562" y="4217199"/>
            <a:chExt cx="6144952" cy="1419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868943A-4EA3-4087-BCF9-588F41510A4C}"/>
                    </a:ext>
                  </a:extLst>
                </p:cNvPr>
                <p:cNvSpPr txBox="1"/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𝐀𝐓𝐄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− |</m:t>
                          </m:r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𝐁𝐢𝐚𝐬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40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868943A-4EA3-4087-BCF9-588F41510A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562" y="4430934"/>
                  <a:ext cx="6144952" cy="991553"/>
                </a:xfrm>
                <a:prstGeom prst="rect">
                  <a:avLst/>
                </a:prstGeom>
                <a:blipFill>
                  <a:blip r:embed="rId4"/>
                  <a:stretch>
                    <a:fillRect b="-117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E85284B-3818-4566-A240-86534922E23A}"/>
                </a:ext>
              </a:extLst>
            </p:cNvPr>
            <p:cNvSpPr/>
            <p:nvPr/>
          </p:nvSpPr>
          <p:spPr>
            <a:xfrm>
              <a:off x="3244152" y="4217199"/>
              <a:ext cx="5749773" cy="1419023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C80BA8-C26F-4DDB-BF66-B113624307F2}"/>
              </a:ext>
            </a:extLst>
          </p:cNvPr>
          <p:cNvSpPr txBox="1"/>
          <p:nvPr/>
        </p:nvSpPr>
        <p:spPr>
          <a:xfrm>
            <a:off x="2219325" y="5930899"/>
            <a:ext cx="7753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/>
              <a:t>Introduced by James O. Westgard</a:t>
            </a:r>
            <a:endParaRPr lang="fa-IR" sz="2800" b="1" i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6A5D502-D04F-406A-90FA-AF6EE2151D8A}"/>
              </a:ext>
            </a:extLst>
          </p:cNvPr>
          <p:cNvSpPr txBox="1">
            <a:spLocks/>
          </p:cNvSpPr>
          <p:nvPr/>
        </p:nvSpPr>
        <p:spPr>
          <a:xfrm>
            <a:off x="0" y="1104896"/>
            <a:ext cx="12192000" cy="384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 medical laboratory:</a:t>
            </a:r>
          </a:p>
          <a:p>
            <a:pPr marL="11430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u="sng" dirty="0"/>
              <a:t>Allowable Total Error (ATE)</a:t>
            </a:r>
            <a:r>
              <a:rPr lang="en-US" sz="3200" dirty="0"/>
              <a:t> equals industrial </a:t>
            </a:r>
            <a:r>
              <a:rPr lang="en-US" sz="3200" dirty="0">
                <a:highlight>
                  <a:srgbClr val="D3F8D0"/>
                </a:highlight>
              </a:rPr>
              <a:t>Specification</a:t>
            </a:r>
          </a:p>
          <a:p>
            <a:pPr marL="11430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u="sng" dirty="0"/>
              <a:t>Bias</a:t>
            </a:r>
            <a:r>
              <a:rPr lang="en-US" sz="3200" dirty="0"/>
              <a:t> equals industrial </a:t>
            </a:r>
            <a:r>
              <a:rPr lang="en-US" sz="3200" dirty="0">
                <a:highlight>
                  <a:srgbClr val="D3F8D0"/>
                </a:highlight>
              </a:rPr>
              <a:t>Shift</a:t>
            </a:r>
            <a:r>
              <a:rPr lang="en-US" sz="3200" dirty="0"/>
              <a:t> (Off-centeredness)</a:t>
            </a:r>
          </a:p>
          <a:p>
            <a:pPr marL="97155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¤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2667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3FAE6-A4B6-4113-A2B5-6048A2555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74" y="956322"/>
            <a:ext cx="10515600" cy="4351338"/>
          </a:xfrm>
        </p:spPr>
        <p:txBody>
          <a:bodyPr>
            <a:normAutofit/>
          </a:bodyPr>
          <a:lstStyle/>
          <a:p>
            <a:pPr marL="685800" indent="0">
              <a:buClr>
                <a:srgbClr val="FF0000"/>
              </a:buClr>
              <a:buNone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/>
              <a:t>ATE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/>
              <a:t>Bias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/>
              <a:t>SD</a:t>
            </a:r>
          </a:p>
          <a:p>
            <a:endParaRPr lang="fa-IR" sz="32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8C1BFE-DD96-46AC-BD64-13FC14C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Medical Laboratory </a:t>
            </a:r>
          </a:p>
        </p:txBody>
      </p:sp>
    </p:spTree>
    <p:extLst>
      <p:ext uri="{BB962C8B-B14F-4D97-AF65-F5344CB8AC3E}">
        <p14:creationId xmlns:p14="http://schemas.microsoft.com/office/powerpoint/2010/main" val="23385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3FAE6-A4B6-4113-A2B5-6048A2555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74" y="956322"/>
            <a:ext cx="10515600" cy="4351338"/>
          </a:xfrm>
        </p:spPr>
        <p:txBody>
          <a:bodyPr>
            <a:normAutofit/>
          </a:bodyPr>
          <a:lstStyle/>
          <a:p>
            <a:pPr marL="685800" indent="0">
              <a:buClr>
                <a:srgbClr val="FF0000"/>
              </a:buClr>
              <a:buNone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4400" b="1" dirty="0">
                <a:solidFill>
                  <a:srgbClr val="FF0000"/>
                </a:solidFill>
              </a:rPr>
              <a:t>ATE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Bias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SD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8C1BFE-DD96-46AC-BD64-13FC14C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Medical Laboratory </a:t>
            </a:r>
          </a:p>
        </p:txBody>
      </p:sp>
    </p:spTree>
    <p:extLst>
      <p:ext uri="{BB962C8B-B14F-4D97-AF65-F5344CB8AC3E}">
        <p14:creationId xmlns:p14="http://schemas.microsoft.com/office/powerpoint/2010/main" val="384043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3FAE6-A4B6-4113-A2B5-6048A2555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74" y="956322"/>
            <a:ext cx="10515600" cy="4351338"/>
          </a:xfrm>
        </p:spPr>
        <p:txBody>
          <a:bodyPr>
            <a:normAutofit/>
          </a:bodyPr>
          <a:lstStyle/>
          <a:p>
            <a:pPr marL="685800" indent="0">
              <a:buClr>
                <a:srgbClr val="FF0000"/>
              </a:buClr>
              <a:buNone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ATE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4400" b="1" dirty="0">
                <a:solidFill>
                  <a:srgbClr val="FF0000"/>
                </a:solidFill>
              </a:rPr>
              <a:t>Bias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SD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8C1BFE-DD96-46AC-BD64-13FC14C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Medical Laboratory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A91297-7B91-4BD3-8D70-E8F7DE1D283A}"/>
              </a:ext>
            </a:extLst>
          </p:cNvPr>
          <p:cNvSpPr txBox="1">
            <a:spLocks/>
          </p:cNvSpPr>
          <p:nvPr/>
        </p:nvSpPr>
        <p:spPr>
          <a:xfrm>
            <a:off x="3617224" y="2086968"/>
            <a:ext cx="8153400" cy="5004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sz="2400" b="1" dirty="0"/>
              <a:t>Estimated: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Certified Reference Materials - </a:t>
            </a:r>
            <a:r>
              <a:rPr lang="en-US" sz="2400" dirty="0"/>
              <a:t>JCTLM, IFCC, NIST, WHO,…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EQA/PT materials 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QC &amp; Calibration Verification materials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Spiked samples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Conventional TVs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Patient samples tested in one or more central labs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Patient samples sent to a traceable lab traceable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Previously collected QC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2A814-952D-4625-A199-9429C3F4FE86}"/>
              </a:ext>
            </a:extLst>
          </p:cNvPr>
          <p:cNvSpPr txBox="1"/>
          <p:nvPr/>
        </p:nvSpPr>
        <p:spPr>
          <a:xfrm>
            <a:off x="3674374" y="1018030"/>
            <a:ext cx="1543050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</a:rPr>
              <a:t>CLSI EP09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CLSI EP15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490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3FAE6-A4B6-4113-A2B5-6048A2555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74" y="956322"/>
            <a:ext cx="10515600" cy="4351338"/>
          </a:xfrm>
        </p:spPr>
        <p:txBody>
          <a:bodyPr>
            <a:normAutofit/>
          </a:bodyPr>
          <a:lstStyle/>
          <a:p>
            <a:pPr marL="685800" indent="0">
              <a:buClr>
                <a:srgbClr val="FF0000"/>
              </a:buClr>
              <a:buNone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ATE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Bias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4400" b="1" dirty="0">
                <a:solidFill>
                  <a:srgbClr val="FF0000"/>
                </a:solidFill>
              </a:rPr>
              <a:t>SD</a:t>
            </a:r>
          </a:p>
          <a:p>
            <a:endParaRPr lang="fa-IR" sz="32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8C1BFE-DD96-46AC-BD64-13FC14C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1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Medical Laboratory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25159-0AC3-43A4-B80D-54969C7F3301}"/>
              </a:ext>
            </a:extLst>
          </p:cNvPr>
          <p:cNvSpPr txBox="1"/>
          <p:nvPr/>
        </p:nvSpPr>
        <p:spPr>
          <a:xfrm>
            <a:off x="3617224" y="999266"/>
            <a:ext cx="1543050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</a:rPr>
              <a:t>CLSI EP05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CLSI EP15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85161C-9B6A-4F41-B702-8AB66C9DC01E}"/>
              </a:ext>
            </a:extLst>
          </p:cNvPr>
          <p:cNvSpPr txBox="1">
            <a:spLocks/>
          </p:cNvSpPr>
          <p:nvPr/>
        </p:nvSpPr>
        <p:spPr>
          <a:xfrm>
            <a:off x="3617224" y="2086969"/>
            <a:ext cx="8153400" cy="90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Estimated from Verification/Validation studies</a:t>
            </a:r>
          </a:p>
          <a:p>
            <a:pPr marL="400050" indent="-4000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Recalculated from long-term IQC data</a:t>
            </a:r>
          </a:p>
        </p:txBody>
      </p:sp>
    </p:spTree>
    <p:extLst>
      <p:ext uri="{BB962C8B-B14F-4D97-AF65-F5344CB8AC3E}">
        <p14:creationId xmlns:p14="http://schemas.microsoft.com/office/powerpoint/2010/main" val="11029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44" y="1116065"/>
            <a:ext cx="29766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ATE = 1.5 </a:t>
            </a:r>
            <a:r>
              <a:rPr lang="en-US" sz="2800" b="1" dirty="0" err="1"/>
              <a:t>th</a:t>
            </a:r>
            <a:r>
              <a:rPr lang="en-US" sz="2800" b="1" dirty="0"/>
              <a:t>/</a:t>
            </a:r>
            <a:r>
              <a:rPr lang="en-US" sz="2800" b="1" dirty="0" err="1"/>
              <a:t>uL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Bias = 0 </a:t>
            </a:r>
            <a:r>
              <a:rPr lang="en-US" sz="2800" b="1" dirty="0" err="1"/>
              <a:t>th</a:t>
            </a:r>
            <a:r>
              <a:rPr lang="en-US" sz="2800" b="1" dirty="0"/>
              <a:t>/</a:t>
            </a:r>
            <a:r>
              <a:rPr lang="en-US" sz="2800" b="1" dirty="0" err="1"/>
              <a:t>uL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SD = 0.3 </a:t>
            </a:r>
            <a:r>
              <a:rPr lang="en-US" sz="2800" b="1" dirty="0" err="1"/>
              <a:t>th</a:t>
            </a:r>
            <a:r>
              <a:rPr lang="en-US" sz="2800" b="1" dirty="0"/>
              <a:t>/</a:t>
            </a:r>
            <a:r>
              <a:rPr lang="en-US" sz="2800" b="1" dirty="0" err="1"/>
              <a:t>uL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3422389" y="3250944"/>
            <a:ext cx="5133194" cy="285235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942073" y="4549245"/>
            <a:ext cx="0" cy="19094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96137" y="4527104"/>
            <a:ext cx="0" cy="19094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31856" y="4176112"/>
            <a:ext cx="1528562" cy="35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11.5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66847" y="4176112"/>
            <a:ext cx="1528562" cy="35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8.5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159812" y="3326081"/>
            <a:ext cx="0" cy="2926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/>
          <p:cNvSpPr/>
          <p:nvPr/>
        </p:nvSpPr>
        <p:spPr>
          <a:xfrm>
            <a:off x="2747743" y="5060375"/>
            <a:ext cx="879654" cy="664923"/>
          </a:xfrm>
          <a:prstGeom prst="wedgeRectCallout">
            <a:avLst>
              <a:gd name="adj1" fmla="val 68289"/>
              <a:gd name="adj2" fmla="val 10230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0.3 DPM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8564604" y="5147825"/>
            <a:ext cx="879654" cy="664923"/>
          </a:xfrm>
          <a:prstGeom prst="wedgeRectCallout">
            <a:avLst>
              <a:gd name="adj1" fmla="val -59105"/>
              <a:gd name="adj2" fmla="val 8758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0.3 DPM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174094" y="3250944"/>
            <a:ext cx="10282" cy="337285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C840BB-B387-4683-9853-7F44F795B9BF}"/>
              </a:ext>
            </a:extLst>
          </p:cNvPr>
          <p:cNvGrpSpPr/>
          <p:nvPr/>
        </p:nvGrpSpPr>
        <p:grpSpPr>
          <a:xfrm>
            <a:off x="3973542" y="6051949"/>
            <a:ext cx="2156940" cy="495035"/>
            <a:chOff x="3537141" y="4656703"/>
            <a:chExt cx="2788920" cy="640080"/>
          </a:xfrm>
        </p:grpSpPr>
        <p:sp>
          <p:nvSpPr>
            <p:cNvPr id="34" name="Right Arrow 33"/>
            <p:cNvSpPr/>
            <p:nvPr/>
          </p:nvSpPr>
          <p:spPr>
            <a:xfrm flipH="1">
              <a:off x="3537141" y="4656703"/>
              <a:ext cx="2788920" cy="64008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4256" y="4715133"/>
              <a:ext cx="1275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 </a:t>
              </a:r>
              <a:r>
                <a:rPr lang="el-GR" sz="2800" b="1" dirty="0"/>
                <a:t>σ</a:t>
              </a:r>
              <a:endParaRPr lang="en-US" sz="28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226B7C-2E0B-4FA0-83A2-FFA365EC47F9}"/>
              </a:ext>
            </a:extLst>
          </p:cNvPr>
          <p:cNvGrpSpPr/>
          <p:nvPr/>
        </p:nvGrpSpPr>
        <p:grpSpPr>
          <a:xfrm>
            <a:off x="6184376" y="6051949"/>
            <a:ext cx="2192299" cy="495035"/>
            <a:chOff x="6395747" y="4677080"/>
            <a:chExt cx="2834640" cy="640080"/>
          </a:xfrm>
        </p:grpSpPr>
        <p:sp>
          <p:nvSpPr>
            <p:cNvPr id="6" name="Right Arrow 5"/>
            <p:cNvSpPr/>
            <p:nvPr/>
          </p:nvSpPr>
          <p:spPr>
            <a:xfrm>
              <a:off x="6395747" y="4677080"/>
              <a:ext cx="2834640" cy="64008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65998" y="4735510"/>
              <a:ext cx="11075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 </a:t>
              </a:r>
              <a:r>
                <a:rPr lang="el-GR" sz="2800" b="1" dirty="0"/>
                <a:t>σ</a:t>
              </a:r>
              <a:endParaRPr lang="en-US" sz="2800" b="1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674E756-F195-40A2-8687-F1B056CEDA3A}"/>
              </a:ext>
            </a:extLst>
          </p:cNvPr>
          <p:cNvSpPr txBox="1"/>
          <p:nvPr/>
        </p:nvSpPr>
        <p:spPr>
          <a:xfrm>
            <a:off x="5469180" y="2314943"/>
            <a:ext cx="136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TV </a:t>
            </a:r>
          </a:p>
          <a:p>
            <a:pPr algn="ctr"/>
            <a:r>
              <a:rPr lang="en-US" sz="2400" b="1" dirty="0"/>
              <a:t>Mean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1C899-5242-4003-AB8E-1B094700DA18}"/>
              </a:ext>
            </a:extLst>
          </p:cNvPr>
          <p:cNvSpPr txBox="1"/>
          <p:nvPr/>
        </p:nvSpPr>
        <p:spPr>
          <a:xfrm>
            <a:off x="1315453" y="237702"/>
            <a:ext cx="956109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Example: WBC assay</a:t>
            </a:r>
            <a:endParaRPr lang="fa-IR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D2A20A-DA68-48CB-AEEE-DBFBA8F09830}"/>
                  </a:ext>
                </a:extLst>
              </p:cNvPr>
              <p:cNvSpPr txBox="1"/>
              <p:nvPr/>
            </p:nvSpPr>
            <p:spPr>
              <a:xfrm>
                <a:off x="3166820" y="1317437"/>
                <a:ext cx="5858360" cy="7210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ambria Math" panose="02040503050406030204" pitchFamily="18" charset="0"/>
                  </a:rPr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𝐀𝐓𝐄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|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𝐁𝐢𝐚𝐬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𝐒𝐃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− |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D2A20A-DA68-48CB-AEEE-DBFBA8F0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20" y="1317437"/>
                <a:ext cx="5858360" cy="721031"/>
              </a:xfrm>
              <a:prstGeom prst="rect">
                <a:avLst/>
              </a:prstGeom>
              <a:blipFill>
                <a:blip r:embed="rId3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0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44" y="1116065"/>
            <a:ext cx="29766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ATE = 1.5 </a:t>
            </a:r>
            <a:r>
              <a:rPr lang="en-US" sz="2800" b="1" dirty="0" err="1"/>
              <a:t>th</a:t>
            </a:r>
            <a:r>
              <a:rPr lang="en-US" sz="2800" b="1" dirty="0"/>
              <a:t>/</a:t>
            </a:r>
            <a:r>
              <a:rPr lang="en-US" sz="2800" b="1" dirty="0" err="1"/>
              <a:t>uL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Bias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  <a:r>
              <a:rPr lang="en-US" sz="2800" b="1" dirty="0"/>
              <a:t> </a:t>
            </a:r>
            <a:r>
              <a:rPr lang="en-US" sz="2800" b="1" dirty="0" err="1"/>
              <a:t>th</a:t>
            </a:r>
            <a:r>
              <a:rPr lang="en-US" sz="2800" b="1" dirty="0"/>
              <a:t>/</a:t>
            </a:r>
            <a:r>
              <a:rPr lang="en-US" sz="2800" b="1" dirty="0" err="1"/>
              <a:t>uL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SD = 0.3 </a:t>
            </a:r>
            <a:r>
              <a:rPr lang="en-US" sz="2800" b="1" dirty="0" err="1"/>
              <a:t>th</a:t>
            </a:r>
            <a:r>
              <a:rPr lang="en-US" sz="2800" b="1" dirty="0"/>
              <a:t>/</a:t>
            </a:r>
            <a:r>
              <a:rPr lang="en-US" sz="2800" b="1" dirty="0" err="1"/>
              <a:t>uL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4165339" y="3250944"/>
            <a:ext cx="5133194" cy="285235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942073" y="4549245"/>
            <a:ext cx="0" cy="19094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96137" y="4527104"/>
            <a:ext cx="0" cy="19094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31856" y="4176112"/>
            <a:ext cx="1528562" cy="35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11.5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66847" y="4176112"/>
            <a:ext cx="1528562" cy="35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8.5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159812" y="3326081"/>
            <a:ext cx="0" cy="2926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/>
          <p:cNvSpPr/>
          <p:nvPr/>
        </p:nvSpPr>
        <p:spPr>
          <a:xfrm>
            <a:off x="2098835" y="5060375"/>
            <a:ext cx="1528562" cy="664923"/>
          </a:xfrm>
          <a:prstGeom prst="wedgeRectCallout">
            <a:avLst>
              <a:gd name="adj1" fmla="val 68289"/>
              <a:gd name="adj2" fmla="val 10230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0.000001 DPM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8585352" y="5060375"/>
            <a:ext cx="1168245" cy="685263"/>
          </a:xfrm>
          <a:prstGeom prst="wedgeRectCallout">
            <a:avLst>
              <a:gd name="adj1" fmla="val -59105"/>
              <a:gd name="adj2" fmla="val 875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1350 DPM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878944" y="3250944"/>
            <a:ext cx="10282" cy="337285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226B7C-2E0B-4FA0-83A2-FFA365EC47F9}"/>
              </a:ext>
            </a:extLst>
          </p:cNvPr>
          <p:cNvGrpSpPr/>
          <p:nvPr/>
        </p:nvGrpSpPr>
        <p:grpSpPr>
          <a:xfrm>
            <a:off x="6924094" y="6051952"/>
            <a:ext cx="1452581" cy="568409"/>
            <a:chOff x="6395747" y="4677080"/>
            <a:chExt cx="2834640" cy="734952"/>
          </a:xfrm>
        </p:grpSpPr>
        <p:sp>
          <p:nvSpPr>
            <p:cNvPr id="6" name="Right Arrow 5"/>
            <p:cNvSpPr/>
            <p:nvPr/>
          </p:nvSpPr>
          <p:spPr>
            <a:xfrm>
              <a:off x="6395747" y="4677080"/>
              <a:ext cx="2834640" cy="64008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65998" y="4735509"/>
              <a:ext cx="1107503" cy="67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01C899-5242-4003-AB8E-1B094700DA18}"/>
              </a:ext>
            </a:extLst>
          </p:cNvPr>
          <p:cNvSpPr txBox="1"/>
          <p:nvPr/>
        </p:nvSpPr>
        <p:spPr>
          <a:xfrm>
            <a:off x="1315453" y="267683"/>
            <a:ext cx="956109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Example: WBC assay</a:t>
            </a:r>
            <a:endParaRPr lang="fa-IR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D2A20A-DA68-48CB-AEEE-DBFBA8F09830}"/>
                  </a:ext>
                </a:extLst>
              </p:cNvPr>
              <p:cNvSpPr txBox="1"/>
              <p:nvPr/>
            </p:nvSpPr>
            <p:spPr>
              <a:xfrm>
                <a:off x="3166820" y="1317437"/>
                <a:ext cx="5858360" cy="7210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ambria Math" panose="02040503050406030204" pitchFamily="18" charset="0"/>
                  </a:rPr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𝐀𝐓𝐄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|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𝐁𝐢𝐚𝐬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𝐒𝐃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− |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D2A20A-DA68-48CB-AEEE-DBFBA8F0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20" y="1317437"/>
                <a:ext cx="5858360" cy="721031"/>
              </a:xfrm>
              <a:prstGeom prst="rect">
                <a:avLst/>
              </a:prstGeom>
              <a:blipFill>
                <a:blip r:embed="rId3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6">
            <a:extLst>
              <a:ext uri="{FF2B5EF4-FFF2-40B4-BE49-F238E27FC236}">
                <a16:creationId xmlns:a16="http://schemas.microsoft.com/office/drawing/2014/main" id="{EB555EDA-22F6-4704-BBD9-B7D130406CE5}"/>
              </a:ext>
            </a:extLst>
          </p:cNvPr>
          <p:cNvSpPr/>
          <p:nvPr/>
        </p:nvSpPr>
        <p:spPr>
          <a:xfrm>
            <a:off x="6206853" y="6059306"/>
            <a:ext cx="652169" cy="528024"/>
          </a:xfrm>
          <a:prstGeom prst="rightArrow">
            <a:avLst>
              <a:gd name="adj1" fmla="val 50000"/>
              <a:gd name="adj2" fmla="val 4729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0618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2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81372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1284892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81065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Upper 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973361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570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Lower SL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2021" y="4138461"/>
            <a:ext cx="165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TV - S</a:t>
            </a:r>
            <a:endParaRPr lang="en-US" sz="24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-121969" y="2182042"/>
            <a:ext cx="5210865" cy="225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4572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Centered performance </a:t>
            </a:r>
          </a:p>
          <a:p>
            <a:pPr marL="971550" indent="-4572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Specification, S (allowable deviation)</a:t>
            </a:r>
            <a:endParaRPr lang="en-US" sz="2800" b="1" baseline="-25000" dirty="0"/>
          </a:p>
          <a:p>
            <a:pPr marL="97155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Specification Limit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745BB9-612A-4151-85E7-0028633C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8649174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8361118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B85793-5E8F-418D-8CFF-704FAD28D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12" b="74146" l="24291" r="85461">
                        <a14:foregroundMark x1="27660" y1="74390" x2="27660" y2="74390"/>
                        <a14:foregroundMark x1="51773" y1="19512" x2="51773" y2="1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346" r="6683" b="20248"/>
          <a:stretch/>
        </p:blipFill>
        <p:spPr>
          <a:xfrm>
            <a:off x="5040172" y="1913028"/>
            <a:ext cx="7211787" cy="21459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602019-7FC8-4B00-81AA-08AE42B6620E}"/>
              </a:ext>
            </a:extLst>
          </p:cNvPr>
          <p:cNvSpPr txBox="1"/>
          <p:nvPr/>
        </p:nvSpPr>
        <p:spPr>
          <a:xfrm>
            <a:off x="-121968" y="1588487"/>
            <a:ext cx="47253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Target Value, TV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F9E1A4-7747-46E6-BBCF-91F7BC8205DA}"/>
              </a:ext>
            </a:extLst>
          </p:cNvPr>
          <p:cNvSpPr txBox="1"/>
          <p:nvPr/>
        </p:nvSpPr>
        <p:spPr>
          <a:xfrm>
            <a:off x="9852542" y="4138461"/>
            <a:ext cx="165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TV + S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22998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BF9EEC6-0B19-41E6-9907-EBCE42184535}"/>
              </a:ext>
            </a:extLst>
          </p:cNvPr>
          <p:cNvGrpSpPr/>
          <p:nvPr/>
        </p:nvGrpSpPr>
        <p:grpSpPr>
          <a:xfrm>
            <a:off x="4218854" y="3882121"/>
            <a:ext cx="6017183" cy="2145912"/>
            <a:chOff x="2247115" y="4427173"/>
            <a:chExt cx="6017183" cy="21459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A8AFCF-00FB-4377-8FDE-682EE1F25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E07119-E26B-48D0-8637-E634FAF6CC1B}"/>
                </a:ext>
              </a:extLst>
            </p:cNvPr>
            <p:cNvCxnSpPr>
              <a:stCxn id="25" idx="0"/>
              <a:endCxn id="25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96E5FC-B872-4A2E-B85A-BB55772E19C4}"/>
              </a:ext>
            </a:extLst>
          </p:cNvPr>
          <p:cNvSpPr/>
          <p:nvPr/>
        </p:nvSpPr>
        <p:spPr>
          <a:xfrm>
            <a:off x="4457700" y="2351371"/>
            <a:ext cx="3383280" cy="429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-229" y="-80898"/>
            <a:ext cx="8981913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415" y="2296157"/>
            <a:ext cx="11003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vOT15f0a2b2"/>
              </a:rPr>
              <a:t>The number of SDs from the target to the ULs or LLs gives the SM value [2]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AB9B0C-3B8B-4ABF-9B06-FD6EED28E391}"/>
              </a:ext>
            </a:extLst>
          </p:cNvPr>
          <p:cNvGrpSpPr/>
          <p:nvPr/>
        </p:nvGrpSpPr>
        <p:grpSpPr>
          <a:xfrm>
            <a:off x="3776829" y="3331913"/>
            <a:ext cx="6817058" cy="2841577"/>
            <a:chOff x="2367129" y="3331913"/>
            <a:chExt cx="6817058" cy="284157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1ECC0A-3A99-4E9D-99FE-2185E0A6BB62}"/>
                </a:ext>
              </a:extLst>
            </p:cNvPr>
            <p:cNvCxnSpPr/>
            <p:nvPr/>
          </p:nvCxnSpPr>
          <p:spPr>
            <a:xfrm flipV="1">
              <a:off x="3168994" y="6173490"/>
              <a:ext cx="5303520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E770CE-B55B-45A4-B1EE-502B418F3175}"/>
                </a:ext>
              </a:extLst>
            </p:cNvPr>
            <p:cNvCxnSpPr>
              <a:cxnSpLocks/>
            </p:cNvCxnSpPr>
            <p:nvPr/>
          </p:nvCxnSpPr>
          <p:spPr>
            <a:xfrm>
              <a:off x="8472514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14C2A5-AFBF-45D3-BE42-4459C9DC033D}"/>
                </a:ext>
              </a:extLst>
            </p:cNvPr>
            <p:cNvSpPr txBox="1"/>
            <p:nvPr/>
          </p:nvSpPr>
          <p:spPr>
            <a:xfrm>
              <a:off x="7668687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+ATE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71120-F608-4557-8261-37263D5F2F3B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83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2AA3B8-C523-42CF-B852-6C2C3A9875D8}"/>
                </a:ext>
              </a:extLst>
            </p:cNvPr>
            <p:cNvSpPr txBox="1"/>
            <p:nvPr/>
          </p:nvSpPr>
          <p:spPr>
            <a:xfrm>
              <a:off x="2367129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-ATE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5690-B732-4353-83BE-BABAD06BE9A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73" y="3798971"/>
              <a:ext cx="0" cy="228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AF144-1A60-46BE-92DB-501AFFB68D89}"/>
                </a:ext>
              </a:extLst>
            </p:cNvPr>
            <p:cNvSpPr txBox="1"/>
            <p:nvPr/>
          </p:nvSpPr>
          <p:spPr>
            <a:xfrm>
              <a:off x="5548740" y="3331913"/>
              <a:ext cx="576112" cy="4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TV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57CB6EB-4506-4609-9710-A5B4687A9B06}"/>
              </a:ext>
            </a:extLst>
          </p:cNvPr>
          <p:cNvSpPr/>
          <p:nvPr/>
        </p:nvSpPr>
        <p:spPr>
          <a:xfrm>
            <a:off x="7278973" y="4570496"/>
            <a:ext cx="2560320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B96433-1F90-487F-8418-6B9305B03A79}"/>
              </a:ext>
            </a:extLst>
          </p:cNvPr>
          <p:cNvSpPr/>
          <p:nvPr/>
        </p:nvSpPr>
        <p:spPr>
          <a:xfrm flipH="1">
            <a:off x="4593654" y="4570496"/>
            <a:ext cx="2551176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9CA0-B6CA-4F33-A3D3-91782A457F8A}"/>
              </a:ext>
            </a:extLst>
          </p:cNvPr>
          <p:cNvGrpSpPr/>
          <p:nvPr/>
        </p:nvGrpSpPr>
        <p:grpSpPr>
          <a:xfrm>
            <a:off x="203439" y="3023423"/>
            <a:ext cx="2823409" cy="1034275"/>
            <a:chOff x="203439" y="3023423"/>
            <a:chExt cx="2823409" cy="103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𝐓𝐋</m:t>
                          </m:r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𝑨𝑻𝑬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blipFill>
                  <a:blip r:embed="rId5"/>
                  <a:stretch>
                    <a:fillRect b="-93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3DA6E2-A38A-49DF-89F4-AC89FED8CBAD}"/>
                </a:ext>
              </a:extLst>
            </p:cNvPr>
            <p:cNvSpPr/>
            <p:nvPr/>
          </p:nvSpPr>
          <p:spPr>
            <a:xfrm>
              <a:off x="290969" y="3023423"/>
              <a:ext cx="2648348" cy="103427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B94AE6-58BA-4F64-9099-A16251B7FC41}"/>
              </a:ext>
            </a:extLst>
          </p:cNvPr>
          <p:cNvGrpSpPr/>
          <p:nvPr/>
        </p:nvGrpSpPr>
        <p:grpSpPr>
          <a:xfrm>
            <a:off x="-1028772" y="4109710"/>
            <a:ext cx="4615101" cy="1238321"/>
            <a:chOff x="-1028772" y="4414510"/>
            <a:chExt cx="4615101" cy="12383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DD0391-9262-499D-BC3C-AEA4DB2503D7}"/>
                </a:ext>
              </a:extLst>
            </p:cNvPr>
            <p:cNvSpPr/>
            <p:nvPr/>
          </p:nvSpPr>
          <p:spPr>
            <a:xfrm>
              <a:off x="247415" y="4522906"/>
              <a:ext cx="2691902" cy="1129925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/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algn="ctr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2400" b="1" dirty="0">
                      <a:solidFill>
                        <a:srgbClr val="002060"/>
                      </a:solidFill>
                      <a:cs typeface="+mj-cs"/>
                    </a:rPr>
                    <a:t>Cp=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𝐔𝐒𝐋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m:rPr>
                              <m:sty m:val="p"/>
                            </m:rPr>
                            <a:rPr lang="el-GR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19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BF9EEC6-0B19-41E6-9907-EBCE42184535}"/>
              </a:ext>
            </a:extLst>
          </p:cNvPr>
          <p:cNvGrpSpPr/>
          <p:nvPr/>
        </p:nvGrpSpPr>
        <p:grpSpPr>
          <a:xfrm>
            <a:off x="5933354" y="3882121"/>
            <a:ext cx="6017183" cy="2145912"/>
            <a:chOff x="2247115" y="4427173"/>
            <a:chExt cx="6017183" cy="21459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A8AFCF-00FB-4377-8FDE-682EE1F25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E07119-E26B-48D0-8637-E634FAF6CC1B}"/>
                </a:ext>
              </a:extLst>
            </p:cNvPr>
            <p:cNvCxnSpPr>
              <a:stCxn id="25" idx="0"/>
              <a:endCxn id="25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96E5FC-B872-4A2E-B85A-BB55772E19C4}"/>
              </a:ext>
            </a:extLst>
          </p:cNvPr>
          <p:cNvSpPr/>
          <p:nvPr/>
        </p:nvSpPr>
        <p:spPr>
          <a:xfrm>
            <a:off x="4457700" y="2351371"/>
            <a:ext cx="3383280" cy="429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-229" y="-80898"/>
            <a:ext cx="8981913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415" y="2296157"/>
            <a:ext cx="11003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vOT15f0a2b2"/>
              </a:rPr>
              <a:t>The number of SDs from the target to the ULs or LLs gives the SM value [2]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AB9B0C-3B8B-4ABF-9B06-FD6EED28E391}"/>
              </a:ext>
            </a:extLst>
          </p:cNvPr>
          <p:cNvGrpSpPr/>
          <p:nvPr/>
        </p:nvGrpSpPr>
        <p:grpSpPr>
          <a:xfrm>
            <a:off x="3776829" y="3331913"/>
            <a:ext cx="6817058" cy="2841577"/>
            <a:chOff x="2367129" y="3331913"/>
            <a:chExt cx="6817058" cy="284157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1ECC0A-3A99-4E9D-99FE-2185E0A6BB62}"/>
                </a:ext>
              </a:extLst>
            </p:cNvPr>
            <p:cNvCxnSpPr/>
            <p:nvPr/>
          </p:nvCxnSpPr>
          <p:spPr>
            <a:xfrm flipV="1">
              <a:off x="3168994" y="6173490"/>
              <a:ext cx="5303520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E770CE-B55B-45A4-B1EE-502B418F3175}"/>
                </a:ext>
              </a:extLst>
            </p:cNvPr>
            <p:cNvCxnSpPr>
              <a:cxnSpLocks/>
            </p:cNvCxnSpPr>
            <p:nvPr/>
          </p:nvCxnSpPr>
          <p:spPr>
            <a:xfrm>
              <a:off x="8472514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14C2A5-AFBF-45D3-BE42-4459C9DC033D}"/>
                </a:ext>
              </a:extLst>
            </p:cNvPr>
            <p:cNvSpPr txBox="1"/>
            <p:nvPr/>
          </p:nvSpPr>
          <p:spPr>
            <a:xfrm>
              <a:off x="7668687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+ATE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71120-F608-4557-8261-37263D5F2F3B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83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2AA3B8-C523-42CF-B852-6C2C3A9875D8}"/>
                </a:ext>
              </a:extLst>
            </p:cNvPr>
            <p:cNvSpPr txBox="1"/>
            <p:nvPr/>
          </p:nvSpPr>
          <p:spPr>
            <a:xfrm>
              <a:off x="2367129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-ATE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5690-B732-4353-83BE-BABAD06BE9A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73" y="3798971"/>
              <a:ext cx="0" cy="228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AF144-1A60-46BE-92DB-501AFFB68D89}"/>
                </a:ext>
              </a:extLst>
            </p:cNvPr>
            <p:cNvSpPr txBox="1"/>
            <p:nvPr/>
          </p:nvSpPr>
          <p:spPr>
            <a:xfrm>
              <a:off x="5548740" y="3331913"/>
              <a:ext cx="576112" cy="4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TV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57CB6EB-4506-4609-9710-A5B4687A9B06}"/>
              </a:ext>
            </a:extLst>
          </p:cNvPr>
          <p:cNvSpPr/>
          <p:nvPr/>
        </p:nvSpPr>
        <p:spPr>
          <a:xfrm>
            <a:off x="7278973" y="4570496"/>
            <a:ext cx="2560320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B96433-1F90-487F-8418-6B9305B03A79}"/>
              </a:ext>
            </a:extLst>
          </p:cNvPr>
          <p:cNvSpPr/>
          <p:nvPr/>
        </p:nvSpPr>
        <p:spPr>
          <a:xfrm flipH="1">
            <a:off x="4593654" y="4570496"/>
            <a:ext cx="2551176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9CA0-B6CA-4F33-A3D3-91782A457F8A}"/>
              </a:ext>
            </a:extLst>
          </p:cNvPr>
          <p:cNvGrpSpPr/>
          <p:nvPr/>
        </p:nvGrpSpPr>
        <p:grpSpPr>
          <a:xfrm>
            <a:off x="203439" y="3023423"/>
            <a:ext cx="2823409" cy="1034275"/>
            <a:chOff x="203439" y="3023423"/>
            <a:chExt cx="2823409" cy="103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𝐓𝐋</m:t>
                          </m:r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𝑨𝑻𝑬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blipFill>
                  <a:blip r:embed="rId5"/>
                  <a:stretch>
                    <a:fillRect b="-93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3DA6E2-A38A-49DF-89F4-AC89FED8CBAD}"/>
                </a:ext>
              </a:extLst>
            </p:cNvPr>
            <p:cNvSpPr/>
            <p:nvPr/>
          </p:nvSpPr>
          <p:spPr>
            <a:xfrm>
              <a:off x="290969" y="3023423"/>
              <a:ext cx="2648348" cy="103427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B94AE6-58BA-4F64-9099-A16251B7FC41}"/>
              </a:ext>
            </a:extLst>
          </p:cNvPr>
          <p:cNvGrpSpPr/>
          <p:nvPr/>
        </p:nvGrpSpPr>
        <p:grpSpPr>
          <a:xfrm>
            <a:off x="-1028772" y="4109710"/>
            <a:ext cx="4615101" cy="1238321"/>
            <a:chOff x="-1028772" y="4414510"/>
            <a:chExt cx="4615101" cy="12383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DD0391-9262-499D-BC3C-AEA4DB2503D7}"/>
                </a:ext>
              </a:extLst>
            </p:cNvPr>
            <p:cNvSpPr/>
            <p:nvPr/>
          </p:nvSpPr>
          <p:spPr>
            <a:xfrm>
              <a:off x="247415" y="4522906"/>
              <a:ext cx="2691902" cy="1129925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/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algn="ctr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2400" b="1" dirty="0">
                      <a:solidFill>
                        <a:srgbClr val="002060"/>
                      </a:solidFill>
                      <a:cs typeface="+mj-cs"/>
                    </a:rPr>
                    <a:t>Cp=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𝐔𝐒𝐋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m:rPr>
                              <m:sty m:val="p"/>
                            </m:rPr>
                            <a:rPr lang="el-GR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1167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BF9EEC6-0B19-41E6-9907-EBCE42184535}"/>
              </a:ext>
            </a:extLst>
          </p:cNvPr>
          <p:cNvGrpSpPr/>
          <p:nvPr/>
        </p:nvGrpSpPr>
        <p:grpSpPr>
          <a:xfrm>
            <a:off x="7495454" y="3882121"/>
            <a:ext cx="6017183" cy="2145912"/>
            <a:chOff x="2247115" y="4427173"/>
            <a:chExt cx="6017183" cy="21459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A8AFCF-00FB-4377-8FDE-682EE1F25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E07119-E26B-48D0-8637-E634FAF6CC1B}"/>
                </a:ext>
              </a:extLst>
            </p:cNvPr>
            <p:cNvCxnSpPr>
              <a:stCxn id="25" idx="0"/>
              <a:endCxn id="25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96E5FC-B872-4A2E-B85A-BB55772E19C4}"/>
              </a:ext>
            </a:extLst>
          </p:cNvPr>
          <p:cNvSpPr/>
          <p:nvPr/>
        </p:nvSpPr>
        <p:spPr>
          <a:xfrm>
            <a:off x="4457700" y="2351371"/>
            <a:ext cx="3383280" cy="429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-229" y="-80898"/>
            <a:ext cx="8981913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415" y="2296157"/>
            <a:ext cx="11003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vOT15f0a2b2"/>
              </a:rPr>
              <a:t>The number of SDs from the target to the ULs or LLs gives the SM value [2]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AB9B0C-3B8B-4ABF-9B06-FD6EED28E391}"/>
              </a:ext>
            </a:extLst>
          </p:cNvPr>
          <p:cNvGrpSpPr/>
          <p:nvPr/>
        </p:nvGrpSpPr>
        <p:grpSpPr>
          <a:xfrm>
            <a:off x="3776829" y="3331913"/>
            <a:ext cx="6817058" cy="2841577"/>
            <a:chOff x="2367129" y="3331913"/>
            <a:chExt cx="6817058" cy="284157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1ECC0A-3A99-4E9D-99FE-2185E0A6BB62}"/>
                </a:ext>
              </a:extLst>
            </p:cNvPr>
            <p:cNvCxnSpPr/>
            <p:nvPr/>
          </p:nvCxnSpPr>
          <p:spPr>
            <a:xfrm flipV="1">
              <a:off x="3168994" y="6173490"/>
              <a:ext cx="5303520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E770CE-B55B-45A4-B1EE-502B418F3175}"/>
                </a:ext>
              </a:extLst>
            </p:cNvPr>
            <p:cNvCxnSpPr>
              <a:cxnSpLocks/>
            </p:cNvCxnSpPr>
            <p:nvPr/>
          </p:nvCxnSpPr>
          <p:spPr>
            <a:xfrm>
              <a:off x="8472514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14C2A5-AFBF-45D3-BE42-4459C9DC033D}"/>
                </a:ext>
              </a:extLst>
            </p:cNvPr>
            <p:cNvSpPr txBox="1"/>
            <p:nvPr/>
          </p:nvSpPr>
          <p:spPr>
            <a:xfrm>
              <a:off x="7668687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+ATE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71120-F608-4557-8261-37263D5F2F3B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83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2AA3B8-C523-42CF-B852-6C2C3A9875D8}"/>
                </a:ext>
              </a:extLst>
            </p:cNvPr>
            <p:cNvSpPr txBox="1"/>
            <p:nvPr/>
          </p:nvSpPr>
          <p:spPr>
            <a:xfrm>
              <a:off x="2367129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-ATE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5690-B732-4353-83BE-BABAD06BE9A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73" y="3798971"/>
              <a:ext cx="0" cy="228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AF144-1A60-46BE-92DB-501AFFB68D89}"/>
                </a:ext>
              </a:extLst>
            </p:cNvPr>
            <p:cNvSpPr txBox="1"/>
            <p:nvPr/>
          </p:nvSpPr>
          <p:spPr>
            <a:xfrm>
              <a:off x="5548740" y="3331913"/>
              <a:ext cx="576112" cy="4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TV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57CB6EB-4506-4609-9710-A5B4687A9B06}"/>
              </a:ext>
            </a:extLst>
          </p:cNvPr>
          <p:cNvSpPr/>
          <p:nvPr/>
        </p:nvSpPr>
        <p:spPr>
          <a:xfrm>
            <a:off x="7278973" y="4570496"/>
            <a:ext cx="2560320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B96433-1F90-487F-8418-6B9305B03A79}"/>
              </a:ext>
            </a:extLst>
          </p:cNvPr>
          <p:cNvSpPr/>
          <p:nvPr/>
        </p:nvSpPr>
        <p:spPr>
          <a:xfrm flipH="1">
            <a:off x="4593654" y="4570496"/>
            <a:ext cx="2551176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9CA0-B6CA-4F33-A3D3-91782A457F8A}"/>
              </a:ext>
            </a:extLst>
          </p:cNvPr>
          <p:cNvGrpSpPr/>
          <p:nvPr/>
        </p:nvGrpSpPr>
        <p:grpSpPr>
          <a:xfrm>
            <a:off x="203439" y="3023423"/>
            <a:ext cx="2823409" cy="1034275"/>
            <a:chOff x="203439" y="3023423"/>
            <a:chExt cx="2823409" cy="103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𝐓𝐋</m:t>
                          </m:r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𝑨𝑻𝑬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blipFill>
                  <a:blip r:embed="rId5"/>
                  <a:stretch>
                    <a:fillRect b="-93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3DA6E2-A38A-49DF-89F4-AC89FED8CBAD}"/>
                </a:ext>
              </a:extLst>
            </p:cNvPr>
            <p:cNvSpPr/>
            <p:nvPr/>
          </p:nvSpPr>
          <p:spPr>
            <a:xfrm>
              <a:off x="290969" y="3023423"/>
              <a:ext cx="2648348" cy="103427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B94AE6-58BA-4F64-9099-A16251B7FC41}"/>
              </a:ext>
            </a:extLst>
          </p:cNvPr>
          <p:cNvGrpSpPr/>
          <p:nvPr/>
        </p:nvGrpSpPr>
        <p:grpSpPr>
          <a:xfrm>
            <a:off x="-1028772" y="4109710"/>
            <a:ext cx="4615101" cy="1238321"/>
            <a:chOff x="-1028772" y="4414510"/>
            <a:chExt cx="4615101" cy="12383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DD0391-9262-499D-BC3C-AEA4DB2503D7}"/>
                </a:ext>
              </a:extLst>
            </p:cNvPr>
            <p:cNvSpPr/>
            <p:nvPr/>
          </p:nvSpPr>
          <p:spPr>
            <a:xfrm>
              <a:off x="247415" y="4522906"/>
              <a:ext cx="2691902" cy="1129925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/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algn="ctr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2400" b="1" dirty="0">
                      <a:solidFill>
                        <a:srgbClr val="002060"/>
                      </a:solidFill>
                      <a:cs typeface="+mj-cs"/>
                    </a:rPr>
                    <a:t>Cp=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𝐔𝐒𝐋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m:rPr>
                              <m:sty m:val="p"/>
                            </m:rPr>
                            <a:rPr lang="el-GR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912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88195-C5E9-4E5A-81F5-E50DD756A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986"/>
          <a:stretch/>
        </p:blipFill>
        <p:spPr>
          <a:xfrm>
            <a:off x="228775" y="212320"/>
            <a:ext cx="11734450" cy="42453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1959753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88195-C5E9-4E5A-81F5-E50DD756A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986"/>
          <a:stretch/>
        </p:blipFill>
        <p:spPr>
          <a:xfrm>
            <a:off x="228775" y="212320"/>
            <a:ext cx="5562425" cy="20124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CDFDD-EC80-454B-9EB1-3142BAB4F4A8}"/>
              </a:ext>
            </a:extLst>
          </p:cNvPr>
          <p:cNvSpPr txBox="1"/>
          <p:nvPr/>
        </p:nvSpPr>
        <p:spPr>
          <a:xfrm>
            <a:off x="228775" y="2755443"/>
            <a:ext cx="3796413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High level </a:t>
            </a:r>
            <a:r>
              <a:rPr lang="en-US" sz="2800" dirty="0"/>
              <a:t>(211.3 IU/L)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Bias = </a:t>
            </a:r>
            <a:r>
              <a:rPr lang="en-US" sz="2800" b="1" dirty="0">
                <a:solidFill>
                  <a:srgbClr val="FF0000"/>
                </a:solidFill>
              </a:rPr>
              <a:t>17.7</a:t>
            </a:r>
            <a:r>
              <a:rPr lang="en-US" sz="2800" b="1" dirty="0"/>
              <a:t> IU/L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SD = </a:t>
            </a:r>
            <a:r>
              <a:rPr lang="en-US" sz="2800" b="1" dirty="0">
                <a:solidFill>
                  <a:srgbClr val="FF0000"/>
                </a:solidFill>
              </a:rPr>
              <a:t>2.8</a:t>
            </a:r>
            <a:r>
              <a:rPr lang="en-US" sz="2800" b="1" dirty="0"/>
              <a:t> IU/L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B58BE-1325-4ACA-9C11-4AEEB0FCFB90}"/>
              </a:ext>
            </a:extLst>
          </p:cNvPr>
          <p:cNvSpPr txBox="1"/>
          <p:nvPr/>
        </p:nvSpPr>
        <p:spPr>
          <a:xfrm>
            <a:off x="228775" y="4673480"/>
            <a:ext cx="3796413" cy="1031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 err="1"/>
              <a:t>Xc</a:t>
            </a:r>
            <a:r>
              <a:rPr lang="en-US" sz="2800" b="1" dirty="0"/>
              <a:t> = </a:t>
            </a:r>
            <a:r>
              <a:rPr lang="en-US" sz="2800" b="1" dirty="0">
                <a:solidFill>
                  <a:srgbClr val="FF0000"/>
                </a:solidFill>
              </a:rPr>
              <a:t>200</a:t>
            </a:r>
            <a:r>
              <a:rPr lang="en-US" sz="2800" b="1" dirty="0"/>
              <a:t> IU/L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ATE = </a:t>
            </a:r>
            <a:r>
              <a:rPr lang="en-US" sz="2800" b="1" dirty="0">
                <a:solidFill>
                  <a:srgbClr val="FF0000"/>
                </a:solidFill>
              </a:rPr>
              <a:t>30</a:t>
            </a:r>
            <a:r>
              <a:rPr lang="en-US" sz="2800" b="1" dirty="0"/>
              <a:t> IU/L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ECD6DA-85EA-42F8-8D46-B9AE800E1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70" y="2755443"/>
            <a:ext cx="3945813" cy="367149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471C87-B17A-465E-A77A-0B353767A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24" y="2755443"/>
            <a:ext cx="3796182" cy="368534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45961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A70623B-746C-4CAB-BB63-12ED721B00A2}"/>
              </a:ext>
            </a:extLst>
          </p:cNvPr>
          <p:cNvGrpSpPr/>
          <p:nvPr/>
        </p:nvGrpSpPr>
        <p:grpSpPr>
          <a:xfrm>
            <a:off x="2742612" y="3915160"/>
            <a:ext cx="7091195" cy="2189771"/>
            <a:chOff x="4394945" y="3915160"/>
            <a:chExt cx="7091195" cy="21897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6072A2-F332-46FA-96BD-ABCA6E78C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"/>
            <a:stretch/>
          </p:blipFill>
          <p:spPr>
            <a:xfrm>
              <a:off x="6147307" y="3915160"/>
              <a:ext cx="3586471" cy="2189771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570A9F-A938-447D-9D14-C96257298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4945" y="6088889"/>
              <a:ext cx="7091195" cy="0"/>
            </a:xfrm>
            <a:prstGeom prst="line">
              <a:avLst/>
            </a:prstGeom>
            <a:ln w="19050">
              <a:solidFill>
                <a:srgbClr val="6A8A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088195-C5E9-4E5A-81F5-E50DD756A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986"/>
          <a:stretch/>
        </p:blipFill>
        <p:spPr>
          <a:xfrm>
            <a:off x="228775" y="212320"/>
            <a:ext cx="5562425" cy="20124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CDFDD-EC80-454B-9EB1-3142BAB4F4A8}"/>
              </a:ext>
            </a:extLst>
          </p:cNvPr>
          <p:cNvSpPr txBox="1"/>
          <p:nvPr/>
        </p:nvSpPr>
        <p:spPr>
          <a:xfrm>
            <a:off x="-4114625" y="2755443"/>
            <a:ext cx="3796413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High level </a:t>
            </a:r>
            <a:r>
              <a:rPr lang="en-US" sz="2800" dirty="0"/>
              <a:t>(211.3 IU/L)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Bias = </a:t>
            </a:r>
            <a:r>
              <a:rPr lang="en-US" sz="2800" b="1" dirty="0">
                <a:solidFill>
                  <a:srgbClr val="FF0000"/>
                </a:solidFill>
              </a:rPr>
              <a:t>17.7</a:t>
            </a:r>
            <a:r>
              <a:rPr lang="en-US" sz="2800" b="1" dirty="0"/>
              <a:t> IU/L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SD = </a:t>
            </a:r>
            <a:r>
              <a:rPr lang="en-US" sz="2800" b="1" dirty="0">
                <a:solidFill>
                  <a:srgbClr val="FF0000"/>
                </a:solidFill>
              </a:rPr>
              <a:t>2.8</a:t>
            </a:r>
            <a:r>
              <a:rPr lang="en-US" sz="2800" b="1" dirty="0"/>
              <a:t> IU/L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B58BE-1325-4ACA-9C11-4AEEB0FCFB90}"/>
              </a:ext>
            </a:extLst>
          </p:cNvPr>
          <p:cNvSpPr txBox="1"/>
          <p:nvPr/>
        </p:nvSpPr>
        <p:spPr>
          <a:xfrm>
            <a:off x="-4114625" y="4673480"/>
            <a:ext cx="3796413" cy="1031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 err="1"/>
              <a:t>Xc</a:t>
            </a:r>
            <a:r>
              <a:rPr lang="en-US" sz="2800" b="1" dirty="0"/>
              <a:t> = </a:t>
            </a:r>
            <a:r>
              <a:rPr lang="en-US" sz="2800" b="1" dirty="0">
                <a:solidFill>
                  <a:srgbClr val="FF0000"/>
                </a:solidFill>
              </a:rPr>
              <a:t>200</a:t>
            </a:r>
            <a:r>
              <a:rPr lang="en-US" sz="2800" b="1" dirty="0"/>
              <a:t> IU/L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ATE = </a:t>
            </a:r>
            <a:r>
              <a:rPr lang="en-US" sz="2800" b="1" dirty="0">
                <a:solidFill>
                  <a:srgbClr val="FF0000"/>
                </a:solidFill>
              </a:rPr>
              <a:t>30</a:t>
            </a:r>
            <a:r>
              <a:rPr lang="en-US" sz="2800" b="1" dirty="0"/>
              <a:t> IU/L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C0FCB-2D53-4436-80DC-5C82FF11F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13" y="172502"/>
            <a:ext cx="2775931" cy="25829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FE536C-B937-4CF7-BE05-A822B3185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755"/>
            <a:ext cx="2670663" cy="2592688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68D8E1-65DF-473F-B13D-67B0955D9307}"/>
              </a:ext>
            </a:extLst>
          </p:cNvPr>
          <p:cNvCxnSpPr/>
          <p:nvPr/>
        </p:nvCxnSpPr>
        <p:spPr>
          <a:xfrm flipV="1">
            <a:off x="3432186" y="6173490"/>
            <a:ext cx="548640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FCD1F1-B9DA-412A-A726-B8DD4D3DE035}"/>
              </a:ext>
            </a:extLst>
          </p:cNvPr>
          <p:cNvCxnSpPr>
            <a:cxnSpLocks/>
          </p:cNvCxnSpPr>
          <p:nvPr/>
        </p:nvCxnSpPr>
        <p:spPr>
          <a:xfrm>
            <a:off x="8907156" y="3951371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9400A2-F096-4805-BBDA-3F9304D8EB30}"/>
              </a:ext>
            </a:extLst>
          </p:cNvPr>
          <p:cNvSpPr txBox="1"/>
          <p:nvPr/>
        </p:nvSpPr>
        <p:spPr>
          <a:xfrm>
            <a:off x="8046179" y="33890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+200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ED793E-1F4B-4D7B-AC98-080C0F8B56DA}"/>
              </a:ext>
            </a:extLst>
          </p:cNvPr>
          <p:cNvCxnSpPr>
            <a:cxnSpLocks/>
          </p:cNvCxnSpPr>
          <p:nvPr/>
        </p:nvCxnSpPr>
        <p:spPr>
          <a:xfrm>
            <a:off x="3405125" y="3951371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B0B324-E8D4-4F82-B8E3-9CA836EDBBF5}"/>
              </a:ext>
            </a:extLst>
          </p:cNvPr>
          <p:cNvSpPr txBox="1"/>
          <p:nvPr/>
        </p:nvSpPr>
        <p:spPr>
          <a:xfrm>
            <a:off x="2630321" y="33890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-30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70DA1B-6920-42ED-8837-869E6F301044}"/>
              </a:ext>
            </a:extLst>
          </p:cNvPr>
          <p:cNvCxnSpPr>
            <a:cxnSpLocks/>
          </p:cNvCxnSpPr>
          <p:nvPr/>
        </p:nvCxnSpPr>
        <p:spPr>
          <a:xfrm>
            <a:off x="6156141" y="395137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238956-40FF-4C41-9A07-133798357533}"/>
              </a:ext>
            </a:extLst>
          </p:cNvPr>
          <p:cNvSpPr txBox="1"/>
          <p:nvPr/>
        </p:nvSpPr>
        <p:spPr>
          <a:xfrm>
            <a:off x="5634879" y="3052079"/>
            <a:ext cx="97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TV</a:t>
            </a:r>
          </a:p>
          <a:p>
            <a:pPr algn="ctr"/>
            <a:r>
              <a:rPr lang="en-US" sz="2400" b="1" dirty="0"/>
              <a:t>200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BFF3905-5DBD-4B02-BEF8-02B6BC46C5FB}"/>
              </a:ext>
            </a:extLst>
          </p:cNvPr>
          <p:cNvSpPr/>
          <p:nvPr/>
        </p:nvSpPr>
        <p:spPr>
          <a:xfrm>
            <a:off x="6181990" y="5581661"/>
            <a:ext cx="1618488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BIAS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100809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70C3BD-C4CF-45D6-8C6D-3C64C4E7DF3F}"/>
              </a:ext>
            </a:extLst>
          </p:cNvPr>
          <p:cNvGrpSpPr/>
          <p:nvPr/>
        </p:nvGrpSpPr>
        <p:grpSpPr>
          <a:xfrm>
            <a:off x="4394945" y="3915160"/>
            <a:ext cx="7091195" cy="2189771"/>
            <a:chOff x="4394945" y="3915160"/>
            <a:chExt cx="7091195" cy="21897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58A87A-630D-4839-977F-0B73F6E7C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"/>
            <a:stretch/>
          </p:blipFill>
          <p:spPr>
            <a:xfrm>
              <a:off x="6147307" y="3915160"/>
              <a:ext cx="3586471" cy="2189771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2584C3-99FB-468D-8857-4C9AC4800B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4945" y="6088889"/>
              <a:ext cx="7091195" cy="0"/>
            </a:xfrm>
            <a:prstGeom prst="line">
              <a:avLst/>
            </a:prstGeom>
            <a:ln w="19050">
              <a:solidFill>
                <a:srgbClr val="6A8A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088195-C5E9-4E5A-81F5-E50DD756A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986"/>
          <a:stretch/>
        </p:blipFill>
        <p:spPr>
          <a:xfrm>
            <a:off x="228775" y="212320"/>
            <a:ext cx="5562425" cy="20124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CDFDD-EC80-454B-9EB1-3142BAB4F4A8}"/>
              </a:ext>
            </a:extLst>
          </p:cNvPr>
          <p:cNvSpPr txBox="1"/>
          <p:nvPr/>
        </p:nvSpPr>
        <p:spPr>
          <a:xfrm>
            <a:off x="-4114625" y="2755443"/>
            <a:ext cx="3796413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High level </a:t>
            </a:r>
            <a:r>
              <a:rPr lang="en-US" sz="2800" dirty="0"/>
              <a:t>(211.3 IU/L)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Bias = </a:t>
            </a:r>
            <a:r>
              <a:rPr lang="en-US" sz="2800" b="1" dirty="0">
                <a:solidFill>
                  <a:srgbClr val="FF0000"/>
                </a:solidFill>
              </a:rPr>
              <a:t>17.7</a:t>
            </a:r>
            <a:r>
              <a:rPr lang="en-US" sz="2800" b="1" dirty="0"/>
              <a:t> IU/L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SD = </a:t>
            </a:r>
            <a:r>
              <a:rPr lang="en-US" sz="2800" b="1" dirty="0">
                <a:solidFill>
                  <a:srgbClr val="FF0000"/>
                </a:solidFill>
              </a:rPr>
              <a:t>2.8</a:t>
            </a:r>
            <a:r>
              <a:rPr lang="en-US" sz="2800" b="1" dirty="0"/>
              <a:t> IU/L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B58BE-1325-4ACA-9C11-4AEEB0FCFB90}"/>
              </a:ext>
            </a:extLst>
          </p:cNvPr>
          <p:cNvSpPr txBox="1"/>
          <p:nvPr/>
        </p:nvSpPr>
        <p:spPr>
          <a:xfrm>
            <a:off x="-4114625" y="4673480"/>
            <a:ext cx="3796413" cy="1031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 err="1"/>
              <a:t>Xc</a:t>
            </a:r>
            <a:r>
              <a:rPr lang="en-US" sz="2800" b="1" dirty="0"/>
              <a:t> = </a:t>
            </a:r>
            <a:r>
              <a:rPr lang="en-US" sz="2800" b="1" dirty="0">
                <a:solidFill>
                  <a:srgbClr val="FF0000"/>
                </a:solidFill>
              </a:rPr>
              <a:t>200</a:t>
            </a:r>
            <a:r>
              <a:rPr lang="en-US" sz="2800" b="1" dirty="0"/>
              <a:t> IU/L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1" dirty="0"/>
              <a:t>ATE = </a:t>
            </a:r>
            <a:r>
              <a:rPr lang="en-US" sz="2800" b="1" dirty="0">
                <a:solidFill>
                  <a:srgbClr val="FF0000"/>
                </a:solidFill>
              </a:rPr>
              <a:t>30</a:t>
            </a:r>
            <a:r>
              <a:rPr lang="en-US" sz="2800" b="1" dirty="0"/>
              <a:t> IU/L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C0FCB-2D53-4436-80DC-5C82FF11F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13" y="172502"/>
            <a:ext cx="2775931" cy="25829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FE536C-B937-4CF7-BE05-A822B3185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755"/>
            <a:ext cx="2670663" cy="2592688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68D8E1-65DF-473F-B13D-67B0955D9307}"/>
              </a:ext>
            </a:extLst>
          </p:cNvPr>
          <p:cNvCxnSpPr/>
          <p:nvPr/>
        </p:nvCxnSpPr>
        <p:spPr>
          <a:xfrm flipV="1">
            <a:off x="3432186" y="6173490"/>
            <a:ext cx="548640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FCD1F1-B9DA-412A-A726-B8DD4D3DE035}"/>
              </a:ext>
            </a:extLst>
          </p:cNvPr>
          <p:cNvCxnSpPr>
            <a:cxnSpLocks/>
          </p:cNvCxnSpPr>
          <p:nvPr/>
        </p:nvCxnSpPr>
        <p:spPr>
          <a:xfrm>
            <a:off x="8907156" y="3951371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9400A2-F096-4805-BBDA-3F9304D8EB30}"/>
              </a:ext>
            </a:extLst>
          </p:cNvPr>
          <p:cNvSpPr txBox="1"/>
          <p:nvPr/>
        </p:nvSpPr>
        <p:spPr>
          <a:xfrm>
            <a:off x="8046179" y="33890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+200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ED793E-1F4B-4D7B-AC98-080C0F8B56DA}"/>
              </a:ext>
            </a:extLst>
          </p:cNvPr>
          <p:cNvCxnSpPr>
            <a:cxnSpLocks/>
          </p:cNvCxnSpPr>
          <p:nvPr/>
        </p:nvCxnSpPr>
        <p:spPr>
          <a:xfrm>
            <a:off x="3405125" y="3951371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B0B324-E8D4-4F82-B8E3-9CA836EDBBF5}"/>
              </a:ext>
            </a:extLst>
          </p:cNvPr>
          <p:cNvSpPr txBox="1"/>
          <p:nvPr/>
        </p:nvSpPr>
        <p:spPr>
          <a:xfrm>
            <a:off x="2630321" y="33890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-30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70DA1B-6920-42ED-8837-869E6F301044}"/>
              </a:ext>
            </a:extLst>
          </p:cNvPr>
          <p:cNvCxnSpPr>
            <a:cxnSpLocks/>
          </p:cNvCxnSpPr>
          <p:nvPr/>
        </p:nvCxnSpPr>
        <p:spPr>
          <a:xfrm>
            <a:off x="6156141" y="395137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238956-40FF-4C41-9A07-133798357533}"/>
              </a:ext>
            </a:extLst>
          </p:cNvPr>
          <p:cNvSpPr txBox="1"/>
          <p:nvPr/>
        </p:nvSpPr>
        <p:spPr>
          <a:xfrm>
            <a:off x="5634879" y="3052079"/>
            <a:ext cx="97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TV</a:t>
            </a:r>
          </a:p>
          <a:p>
            <a:pPr algn="ctr"/>
            <a:r>
              <a:rPr lang="en-US" sz="2400" b="1" dirty="0"/>
              <a:t>200</a:t>
            </a:r>
          </a:p>
        </p:txBody>
      </p:sp>
      <p:sp>
        <p:nvSpPr>
          <p:cNvPr id="25" name="Rectangular Callout 31">
            <a:extLst>
              <a:ext uri="{FF2B5EF4-FFF2-40B4-BE49-F238E27FC236}">
                <a16:creationId xmlns:a16="http://schemas.microsoft.com/office/drawing/2014/main" id="{6504D636-64F0-45B1-A5E1-B9288B0CC79B}"/>
              </a:ext>
            </a:extLst>
          </p:cNvPr>
          <p:cNvSpPr/>
          <p:nvPr/>
        </p:nvSpPr>
        <p:spPr>
          <a:xfrm>
            <a:off x="9089768" y="5140879"/>
            <a:ext cx="879654" cy="664923"/>
          </a:xfrm>
          <a:prstGeom prst="wedgeRectCallout">
            <a:avLst>
              <a:gd name="adj1" fmla="val -59105"/>
              <a:gd name="adj2" fmla="val 8758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5.4 DPM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394059-6285-40E5-8F32-9420C1FADAAD}"/>
              </a:ext>
            </a:extLst>
          </p:cNvPr>
          <p:cNvSpPr/>
          <p:nvPr/>
        </p:nvSpPr>
        <p:spPr>
          <a:xfrm>
            <a:off x="228775" y="1181099"/>
            <a:ext cx="1314275" cy="4953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0FC4A3-A0B4-4924-B356-A3EC14D7E274}"/>
              </a:ext>
            </a:extLst>
          </p:cNvPr>
          <p:cNvSpPr/>
          <p:nvPr/>
        </p:nvSpPr>
        <p:spPr>
          <a:xfrm>
            <a:off x="6181990" y="5581661"/>
            <a:ext cx="1618488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BIAS</a:t>
            </a:r>
            <a:endParaRPr lang="fa-IR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BCFDB3-C69C-4D07-892F-34328C125CB4}"/>
              </a:ext>
            </a:extLst>
          </p:cNvPr>
          <p:cNvCxnSpPr>
            <a:cxnSpLocks/>
          </p:cNvCxnSpPr>
          <p:nvPr/>
        </p:nvCxnSpPr>
        <p:spPr>
          <a:xfrm>
            <a:off x="9433334" y="511416"/>
            <a:ext cx="2149058" cy="1554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D51CFF-2AB1-4B60-95EE-667AAA007BA0}"/>
              </a:ext>
            </a:extLst>
          </p:cNvPr>
          <p:cNvCxnSpPr>
            <a:cxnSpLocks/>
          </p:cNvCxnSpPr>
          <p:nvPr/>
        </p:nvCxnSpPr>
        <p:spPr>
          <a:xfrm flipH="1">
            <a:off x="9433334" y="511416"/>
            <a:ext cx="2149058" cy="1554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9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BF9EEC6-0B19-41E6-9907-EBCE42184535}"/>
              </a:ext>
            </a:extLst>
          </p:cNvPr>
          <p:cNvGrpSpPr/>
          <p:nvPr/>
        </p:nvGrpSpPr>
        <p:grpSpPr>
          <a:xfrm>
            <a:off x="7495454" y="7634971"/>
            <a:ext cx="6017183" cy="2145912"/>
            <a:chOff x="2247115" y="4427173"/>
            <a:chExt cx="6017183" cy="21459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A8AFCF-00FB-4377-8FDE-682EE1F25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E07119-E26B-48D0-8637-E634FAF6CC1B}"/>
                </a:ext>
              </a:extLst>
            </p:cNvPr>
            <p:cNvCxnSpPr>
              <a:stCxn id="25" idx="0"/>
              <a:endCxn id="25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AB9B0C-3B8B-4ABF-9B06-FD6EED28E391}"/>
              </a:ext>
            </a:extLst>
          </p:cNvPr>
          <p:cNvGrpSpPr/>
          <p:nvPr/>
        </p:nvGrpSpPr>
        <p:grpSpPr>
          <a:xfrm>
            <a:off x="3776829" y="7084763"/>
            <a:ext cx="6817058" cy="2841577"/>
            <a:chOff x="2367129" y="3331913"/>
            <a:chExt cx="6817058" cy="284157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1ECC0A-3A99-4E9D-99FE-2185E0A6BB62}"/>
                </a:ext>
              </a:extLst>
            </p:cNvPr>
            <p:cNvCxnSpPr/>
            <p:nvPr/>
          </p:nvCxnSpPr>
          <p:spPr>
            <a:xfrm flipV="1">
              <a:off x="3168994" y="6173490"/>
              <a:ext cx="5303520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E770CE-B55B-45A4-B1EE-502B418F3175}"/>
                </a:ext>
              </a:extLst>
            </p:cNvPr>
            <p:cNvCxnSpPr>
              <a:cxnSpLocks/>
            </p:cNvCxnSpPr>
            <p:nvPr/>
          </p:nvCxnSpPr>
          <p:spPr>
            <a:xfrm>
              <a:off x="8472514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14C2A5-AFBF-45D3-BE42-4459C9DC033D}"/>
                </a:ext>
              </a:extLst>
            </p:cNvPr>
            <p:cNvSpPr txBox="1"/>
            <p:nvPr/>
          </p:nvSpPr>
          <p:spPr>
            <a:xfrm>
              <a:off x="7668687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+ATE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71120-F608-4557-8261-37263D5F2F3B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83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2AA3B8-C523-42CF-B852-6C2C3A9875D8}"/>
                </a:ext>
              </a:extLst>
            </p:cNvPr>
            <p:cNvSpPr txBox="1"/>
            <p:nvPr/>
          </p:nvSpPr>
          <p:spPr>
            <a:xfrm>
              <a:off x="2367129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-ATE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5690-B732-4353-83BE-BABAD06BE9A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73" y="3798971"/>
              <a:ext cx="0" cy="228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AF144-1A60-46BE-92DB-501AFFB68D89}"/>
                </a:ext>
              </a:extLst>
            </p:cNvPr>
            <p:cNvSpPr txBox="1"/>
            <p:nvPr/>
          </p:nvSpPr>
          <p:spPr>
            <a:xfrm>
              <a:off x="5548740" y="3331913"/>
              <a:ext cx="576112" cy="4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TV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57CB6EB-4506-4609-9710-A5B4687A9B06}"/>
              </a:ext>
            </a:extLst>
          </p:cNvPr>
          <p:cNvSpPr/>
          <p:nvPr/>
        </p:nvSpPr>
        <p:spPr>
          <a:xfrm>
            <a:off x="7278973" y="8323346"/>
            <a:ext cx="2560320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B96433-1F90-487F-8418-6B9305B03A79}"/>
              </a:ext>
            </a:extLst>
          </p:cNvPr>
          <p:cNvSpPr/>
          <p:nvPr/>
        </p:nvSpPr>
        <p:spPr>
          <a:xfrm flipH="1">
            <a:off x="4593654" y="8323346"/>
            <a:ext cx="2551176" cy="82296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SD?</a:t>
            </a:r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9CA0-B6CA-4F33-A3D3-91782A457F8A}"/>
              </a:ext>
            </a:extLst>
          </p:cNvPr>
          <p:cNvGrpSpPr/>
          <p:nvPr/>
        </p:nvGrpSpPr>
        <p:grpSpPr>
          <a:xfrm>
            <a:off x="-3149361" y="3023423"/>
            <a:ext cx="2823409" cy="1034275"/>
            <a:chOff x="203439" y="3023423"/>
            <a:chExt cx="2823409" cy="103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𝐓𝐋</m:t>
                          </m:r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𝑨𝑻𝑬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39" y="3179147"/>
                  <a:ext cx="2823409" cy="722827"/>
                </a:xfrm>
                <a:prstGeom prst="rect">
                  <a:avLst/>
                </a:prstGeom>
                <a:blipFill>
                  <a:blip r:embed="rId4"/>
                  <a:stretch>
                    <a:fillRect b="-93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3DA6E2-A38A-49DF-89F4-AC89FED8CBAD}"/>
                </a:ext>
              </a:extLst>
            </p:cNvPr>
            <p:cNvSpPr/>
            <p:nvPr/>
          </p:nvSpPr>
          <p:spPr>
            <a:xfrm>
              <a:off x="290969" y="3023423"/>
              <a:ext cx="2648348" cy="103427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B94AE6-58BA-4F64-9099-A16251B7FC41}"/>
              </a:ext>
            </a:extLst>
          </p:cNvPr>
          <p:cNvGrpSpPr/>
          <p:nvPr/>
        </p:nvGrpSpPr>
        <p:grpSpPr>
          <a:xfrm>
            <a:off x="-1028772" y="7862560"/>
            <a:ext cx="4615101" cy="1238321"/>
            <a:chOff x="-1028772" y="4414510"/>
            <a:chExt cx="4615101" cy="12383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DD0391-9262-499D-BC3C-AEA4DB2503D7}"/>
                </a:ext>
              </a:extLst>
            </p:cNvPr>
            <p:cNvSpPr/>
            <p:nvPr/>
          </p:nvSpPr>
          <p:spPr>
            <a:xfrm>
              <a:off x="247415" y="4522906"/>
              <a:ext cx="2691902" cy="1129925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/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algn="ctr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2400" b="1" dirty="0">
                      <a:solidFill>
                        <a:srgbClr val="002060"/>
                      </a:solidFill>
                      <a:cs typeface="+mj-cs"/>
                    </a:rPr>
                    <a:t>Cp=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𝐔𝐒𝐋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m:rPr>
                              <m:sty m:val="p"/>
                            </m:rPr>
                            <a:rPr lang="el-GR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BCD31-A4BA-4B38-991C-CF9A7C552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28772" y="4414510"/>
                  <a:ext cx="4615101" cy="1070806"/>
                </a:xfrm>
                <a:prstGeom prst="rect">
                  <a:avLst/>
                </a:prstGeom>
                <a:blipFill>
                  <a:blip r:embed="rId5"/>
                  <a:stretch>
                    <a:fillRect b="-571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F91C6-113D-4CA6-93FD-047D326EC542}"/>
              </a:ext>
            </a:extLst>
          </p:cNvPr>
          <p:cNvGrpSpPr/>
          <p:nvPr/>
        </p:nvGrpSpPr>
        <p:grpSpPr>
          <a:xfrm>
            <a:off x="228365" y="2967967"/>
            <a:ext cx="7385010" cy="2709061"/>
            <a:chOff x="247415" y="4645614"/>
            <a:chExt cx="5982460" cy="219456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3C11CAB-8309-4891-98F4-85BEC15C3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247415" y="4645614"/>
              <a:ext cx="5982460" cy="2194560"/>
            </a:xfrm>
            <a:prstGeom prst="rect">
              <a:avLst/>
            </a:prstGeom>
          </p:spPr>
        </p:pic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C0229B78-964E-42AF-8697-D7B5AEA0D884}"/>
                </a:ext>
              </a:extLst>
            </p:cNvPr>
            <p:cNvSpPr/>
            <p:nvPr/>
          </p:nvSpPr>
          <p:spPr>
            <a:xfrm>
              <a:off x="247421" y="6208294"/>
              <a:ext cx="5640032" cy="57751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3786BB-29C3-4BCA-ADD2-03B39DA8C99E}"/>
              </a:ext>
            </a:extLst>
          </p:cNvPr>
          <p:cNvSpPr/>
          <p:nvPr/>
        </p:nvSpPr>
        <p:spPr>
          <a:xfrm>
            <a:off x="10593887" y="2296156"/>
            <a:ext cx="656881" cy="5232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AB98AB2-5718-4028-B24A-8573DE88CF14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-229" y="-80898"/>
            <a:ext cx="8981913" cy="2286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5AB380F-BF77-4A2C-9D73-9EC2C6B64CE2}"/>
              </a:ext>
            </a:extLst>
          </p:cNvPr>
          <p:cNvSpPr/>
          <p:nvPr/>
        </p:nvSpPr>
        <p:spPr>
          <a:xfrm>
            <a:off x="247415" y="2296157"/>
            <a:ext cx="11003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vOT15f0a2b2"/>
              </a:rPr>
              <a:t>The number of SDs from the target to the ULs or LLs gives the SM value [2]</a:t>
            </a:r>
          </a:p>
        </p:txBody>
      </p:sp>
    </p:spTree>
    <p:extLst>
      <p:ext uri="{BB962C8B-B14F-4D97-AF65-F5344CB8AC3E}">
        <p14:creationId xmlns:p14="http://schemas.microsoft.com/office/powerpoint/2010/main" val="6320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9C544-60C7-4593-83D9-0733F3EA27A0}"/>
              </a:ext>
            </a:extLst>
          </p:cNvPr>
          <p:cNvSpPr/>
          <p:nvPr/>
        </p:nvSpPr>
        <p:spPr>
          <a:xfrm>
            <a:off x="6762750" y="941669"/>
            <a:ext cx="4343400" cy="468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2EC8F7-A5E2-471F-A7F3-0F14E88E76C0}"/>
              </a:ext>
            </a:extLst>
          </p:cNvPr>
          <p:cNvSpPr/>
          <p:nvPr/>
        </p:nvSpPr>
        <p:spPr>
          <a:xfrm>
            <a:off x="2019300" y="903570"/>
            <a:ext cx="1219200" cy="468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26229-9DFF-44E8-90E7-2B33B5A599A4}"/>
              </a:ext>
            </a:extLst>
          </p:cNvPr>
          <p:cNvSpPr txBox="1"/>
          <p:nvPr/>
        </p:nvSpPr>
        <p:spPr>
          <a:xfrm>
            <a:off x="129869" y="382756"/>
            <a:ext cx="1193226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Warren Brussee: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Subtract the average you just calculated from the nearest specification limit. Divide the result by the sigma </a:t>
            </a:r>
            <a:r>
              <a:rPr lang="el-GR" sz="2800" dirty="0"/>
              <a:t>σ</a:t>
            </a:r>
            <a:r>
              <a:rPr lang="en-US" sz="2800" dirty="0"/>
              <a:t> you just calculated to get the number of sigma that “fit.” This number indicates how well the process run when it is in control.</a:t>
            </a:r>
          </a:p>
          <a:p>
            <a:pPr>
              <a:spcAft>
                <a:spcPts val="600"/>
              </a:spcAft>
            </a:pPr>
            <a:r>
              <a:rPr lang="en-US" sz="2000" i="1" dirty="0"/>
              <a:t>Brussee W. Statistics for Six Sigma made easy. New York: McGraw-Hill; 2004</a:t>
            </a:r>
          </a:p>
          <a:p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3B8471-A262-43C2-9AF4-96C77ED38482}"/>
              </a:ext>
            </a:extLst>
          </p:cNvPr>
          <p:cNvGrpSpPr/>
          <p:nvPr/>
        </p:nvGrpSpPr>
        <p:grpSpPr>
          <a:xfrm>
            <a:off x="1062441" y="2720209"/>
            <a:ext cx="10067119" cy="3453281"/>
            <a:chOff x="2367129" y="3331913"/>
            <a:chExt cx="6817058" cy="284157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49AD7B-23B4-455C-832F-2FDE8D61DFA6}"/>
                </a:ext>
              </a:extLst>
            </p:cNvPr>
            <p:cNvCxnSpPr/>
            <p:nvPr/>
          </p:nvCxnSpPr>
          <p:spPr>
            <a:xfrm flipV="1">
              <a:off x="3168994" y="6173490"/>
              <a:ext cx="5303520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AE5443-2690-423F-8532-CDC9F2B58E76}"/>
                </a:ext>
              </a:extLst>
            </p:cNvPr>
            <p:cNvCxnSpPr>
              <a:cxnSpLocks/>
            </p:cNvCxnSpPr>
            <p:nvPr/>
          </p:nvCxnSpPr>
          <p:spPr>
            <a:xfrm>
              <a:off x="8472514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A683DB-A317-45B8-A146-36525BA5B1B6}"/>
                </a:ext>
              </a:extLst>
            </p:cNvPr>
            <p:cNvSpPr txBox="1"/>
            <p:nvPr/>
          </p:nvSpPr>
          <p:spPr>
            <a:xfrm>
              <a:off x="7668687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+ATE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D2A16A-C085-4748-8951-D75439F835E5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83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675995-B09E-4412-82D4-59BF6E5B0CC3}"/>
                </a:ext>
              </a:extLst>
            </p:cNvPr>
            <p:cNvSpPr txBox="1"/>
            <p:nvPr/>
          </p:nvSpPr>
          <p:spPr>
            <a:xfrm>
              <a:off x="2367129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-ATE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818327-F26D-486B-8BC5-075FBC30781A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73" y="3798971"/>
              <a:ext cx="0" cy="228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FCA88C-B7E0-48DD-9050-D72B818E10FB}"/>
                </a:ext>
              </a:extLst>
            </p:cNvPr>
            <p:cNvSpPr txBox="1"/>
            <p:nvPr/>
          </p:nvSpPr>
          <p:spPr>
            <a:xfrm>
              <a:off x="5548740" y="3331913"/>
              <a:ext cx="576112" cy="4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95812-0F84-4D33-A437-14612C3B93B4}"/>
              </a:ext>
            </a:extLst>
          </p:cNvPr>
          <p:cNvGrpSpPr/>
          <p:nvPr/>
        </p:nvGrpSpPr>
        <p:grpSpPr>
          <a:xfrm>
            <a:off x="4066454" y="3044062"/>
            <a:ext cx="6620595" cy="3070718"/>
            <a:chOff x="5380904" y="3313478"/>
            <a:chExt cx="5536833" cy="2763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EEDA0D-EBE5-4DD8-B033-2FCEBB99B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5380904" y="4099691"/>
              <a:ext cx="5536833" cy="197698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3856ED-379F-43BF-86A1-8FCB978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2901" y="3767821"/>
              <a:ext cx="0" cy="228600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C9E16A-F6DE-4D92-80A0-3A252EDC0C6B}"/>
                    </a:ext>
                  </a:extLst>
                </p:cNvPr>
                <p:cNvSpPr txBox="1"/>
                <p:nvPr/>
              </p:nvSpPr>
              <p:spPr>
                <a:xfrm>
                  <a:off x="7831387" y="3313478"/>
                  <a:ext cx="628650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̿"/>
                            <m:ctrlP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</m:acc>
                      </m:oMath>
                    </m:oMathPara>
                  </a14:m>
                  <a:endPara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C9E16A-F6DE-4D92-80A0-3A252EDC0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1387" y="3313478"/>
                  <a:ext cx="62865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E26ED5E-DCEB-45A9-BD21-2F12A47AEB6A}"/>
              </a:ext>
            </a:extLst>
          </p:cNvPr>
          <p:cNvSpPr/>
          <p:nvPr/>
        </p:nvSpPr>
        <p:spPr>
          <a:xfrm>
            <a:off x="7406363" y="4484244"/>
            <a:ext cx="2656189" cy="10058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B47D3-CAB3-42CC-9DF1-24FCDEE571F3}"/>
              </a:ext>
            </a:extLst>
          </p:cNvPr>
          <p:cNvCxnSpPr/>
          <p:nvPr/>
        </p:nvCxnSpPr>
        <p:spPr>
          <a:xfrm>
            <a:off x="266700" y="1733550"/>
            <a:ext cx="419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38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9C544-60C7-4593-83D9-0733F3EA27A0}"/>
              </a:ext>
            </a:extLst>
          </p:cNvPr>
          <p:cNvSpPr/>
          <p:nvPr/>
        </p:nvSpPr>
        <p:spPr>
          <a:xfrm>
            <a:off x="6762750" y="941669"/>
            <a:ext cx="4343400" cy="468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2EC8F7-A5E2-471F-A7F3-0F14E88E76C0}"/>
              </a:ext>
            </a:extLst>
          </p:cNvPr>
          <p:cNvSpPr/>
          <p:nvPr/>
        </p:nvSpPr>
        <p:spPr>
          <a:xfrm>
            <a:off x="2019300" y="903570"/>
            <a:ext cx="1219200" cy="468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26229-9DFF-44E8-90E7-2B33B5A599A4}"/>
              </a:ext>
            </a:extLst>
          </p:cNvPr>
          <p:cNvSpPr txBox="1"/>
          <p:nvPr/>
        </p:nvSpPr>
        <p:spPr>
          <a:xfrm>
            <a:off x="129869" y="382756"/>
            <a:ext cx="1193226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Warren Brussee: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Subtract the average you just calculated from the nearest specification limit. Divide the result by the sigma </a:t>
            </a:r>
            <a:r>
              <a:rPr lang="el-GR" sz="2800" dirty="0"/>
              <a:t>σ</a:t>
            </a:r>
            <a:r>
              <a:rPr lang="en-US" sz="2800" dirty="0"/>
              <a:t> you just calculated to get the number of sigma that “fit.” This number indicates how well the process run when it is in control.</a:t>
            </a:r>
          </a:p>
          <a:p>
            <a:pPr>
              <a:spcAft>
                <a:spcPts val="600"/>
              </a:spcAft>
            </a:pPr>
            <a:r>
              <a:rPr lang="en-US" sz="2000" i="1" dirty="0"/>
              <a:t>Brussee W. Statistics for Six Sigma made easy. New York: McGraw-Hill; 2004</a:t>
            </a:r>
          </a:p>
          <a:p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3B8471-A262-43C2-9AF4-96C77ED38482}"/>
              </a:ext>
            </a:extLst>
          </p:cNvPr>
          <p:cNvGrpSpPr/>
          <p:nvPr/>
        </p:nvGrpSpPr>
        <p:grpSpPr>
          <a:xfrm>
            <a:off x="1062441" y="2720209"/>
            <a:ext cx="10067119" cy="3453281"/>
            <a:chOff x="2367129" y="3331913"/>
            <a:chExt cx="6817058" cy="284157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49AD7B-23B4-455C-832F-2FDE8D61DFA6}"/>
                </a:ext>
              </a:extLst>
            </p:cNvPr>
            <p:cNvCxnSpPr/>
            <p:nvPr/>
          </p:nvCxnSpPr>
          <p:spPr>
            <a:xfrm flipV="1">
              <a:off x="3168994" y="6173490"/>
              <a:ext cx="5303520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AE5443-2690-423F-8532-CDC9F2B58E76}"/>
                </a:ext>
              </a:extLst>
            </p:cNvPr>
            <p:cNvCxnSpPr>
              <a:cxnSpLocks/>
            </p:cNvCxnSpPr>
            <p:nvPr/>
          </p:nvCxnSpPr>
          <p:spPr>
            <a:xfrm>
              <a:off x="8472514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A683DB-A317-45B8-A146-36525BA5B1B6}"/>
                </a:ext>
              </a:extLst>
            </p:cNvPr>
            <p:cNvSpPr txBox="1"/>
            <p:nvPr/>
          </p:nvSpPr>
          <p:spPr>
            <a:xfrm>
              <a:off x="7668687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+ATE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D2A16A-C085-4748-8951-D75439F835E5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83" y="3798971"/>
              <a:ext cx="0" cy="22860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675995-B09E-4412-82D4-59BF6E5B0CC3}"/>
                </a:ext>
              </a:extLst>
            </p:cNvPr>
            <p:cNvSpPr txBox="1"/>
            <p:nvPr/>
          </p:nvSpPr>
          <p:spPr>
            <a:xfrm>
              <a:off x="2367129" y="3331913"/>
              <a:ext cx="1515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-ATE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818327-F26D-486B-8BC5-075FBC30781A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73" y="3798971"/>
              <a:ext cx="0" cy="228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FCA88C-B7E0-48DD-9050-D72B818E10FB}"/>
                </a:ext>
              </a:extLst>
            </p:cNvPr>
            <p:cNvSpPr txBox="1"/>
            <p:nvPr/>
          </p:nvSpPr>
          <p:spPr>
            <a:xfrm>
              <a:off x="5548740" y="3331913"/>
              <a:ext cx="576112" cy="4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95812-0F84-4D33-A437-14612C3B93B4}"/>
              </a:ext>
            </a:extLst>
          </p:cNvPr>
          <p:cNvGrpSpPr/>
          <p:nvPr/>
        </p:nvGrpSpPr>
        <p:grpSpPr>
          <a:xfrm>
            <a:off x="4066454" y="3044062"/>
            <a:ext cx="6620595" cy="3070718"/>
            <a:chOff x="5380904" y="3313478"/>
            <a:chExt cx="5536833" cy="2763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EEDA0D-EBE5-4DD8-B033-2FCEBB99B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5380904" y="4099691"/>
              <a:ext cx="5536833" cy="197698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3856ED-379F-43BF-86A1-8FCB978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2901" y="3767821"/>
              <a:ext cx="0" cy="228600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C9E16A-F6DE-4D92-80A0-3A252EDC0C6B}"/>
                    </a:ext>
                  </a:extLst>
                </p:cNvPr>
                <p:cNvSpPr txBox="1"/>
                <p:nvPr/>
              </p:nvSpPr>
              <p:spPr>
                <a:xfrm>
                  <a:off x="7831387" y="3313478"/>
                  <a:ext cx="628650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̿"/>
                            <m:ctrlP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</m:acc>
                      </m:oMath>
                    </m:oMathPara>
                  </a14:m>
                  <a:endPara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C9E16A-F6DE-4D92-80A0-3A252EDC0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1387" y="3313478"/>
                  <a:ext cx="62865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E26ED5E-DCEB-45A9-BD21-2F12A47AEB6A}"/>
              </a:ext>
            </a:extLst>
          </p:cNvPr>
          <p:cNvSpPr/>
          <p:nvPr/>
        </p:nvSpPr>
        <p:spPr>
          <a:xfrm>
            <a:off x="7406363" y="4484244"/>
            <a:ext cx="2656189" cy="10058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B47D3-CAB3-42CC-9DF1-24FCDEE571F3}"/>
              </a:ext>
            </a:extLst>
          </p:cNvPr>
          <p:cNvCxnSpPr/>
          <p:nvPr/>
        </p:nvCxnSpPr>
        <p:spPr>
          <a:xfrm>
            <a:off x="7597934" y="1733550"/>
            <a:ext cx="3931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15F1A0-B148-436E-89F2-8209BF150954}"/>
              </a:ext>
            </a:extLst>
          </p:cNvPr>
          <p:cNvSpPr txBox="1"/>
          <p:nvPr/>
        </p:nvSpPr>
        <p:spPr>
          <a:xfrm>
            <a:off x="7271711" y="4770414"/>
            <a:ext cx="26561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/>
              <a:t>How many SDs?</a:t>
            </a:r>
            <a:endParaRPr lang="fa-IR" sz="2400" b="1" i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A21C77-3CB5-4F3C-BBA6-E8C4533E7634}"/>
              </a:ext>
            </a:extLst>
          </p:cNvPr>
          <p:cNvCxnSpPr/>
          <p:nvPr/>
        </p:nvCxnSpPr>
        <p:spPr>
          <a:xfrm>
            <a:off x="166618" y="2158667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07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F80CB5D-01A3-4C56-9716-C32EF65F6BB4}"/>
              </a:ext>
            </a:extLst>
          </p:cNvPr>
          <p:cNvSpPr/>
          <p:nvPr/>
        </p:nvSpPr>
        <p:spPr>
          <a:xfrm>
            <a:off x="2838465" y="2035934"/>
            <a:ext cx="6567633" cy="3399641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2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745BB9-612A-4151-85E7-0028633C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02019-7FC8-4B00-81AA-08AE42B6620E}"/>
              </a:ext>
            </a:extLst>
          </p:cNvPr>
          <p:cNvSpPr txBox="1"/>
          <p:nvPr/>
        </p:nvSpPr>
        <p:spPr>
          <a:xfrm>
            <a:off x="-5191273" y="1588487"/>
            <a:ext cx="47253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Target Value, TV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E6CFC9-E6C8-418F-9904-73994A840581}"/>
              </a:ext>
            </a:extLst>
          </p:cNvPr>
          <p:cNvCxnSpPr/>
          <p:nvPr/>
        </p:nvCxnSpPr>
        <p:spPr>
          <a:xfrm flipV="1">
            <a:off x="2795898" y="5519190"/>
            <a:ext cx="6617663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9A13B7-A1F2-4B3F-A1FB-2BECFFADA441}"/>
              </a:ext>
            </a:extLst>
          </p:cNvPr>
          <p:cNvCxnSpPr>
            <a:cxnSpLocks/>
          </p:cNvCxnSpPr>
          <p:nvPr/>
        </p:nvCxnSpPr>
        <p:spPr>
          <a:xfrm>
            <a:off x="9413561" y="1998931"/>
            <a:ext cx="0" cy="3389028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37D4-14CF-406C-A7CE-3BD102E640D5}"/>
              </a:ext>
            </a:extLst>
          </p:cNvPr>
          <p:cNvCxnSpPr>
            <a:cxnSpLocks/>
          </p:cNvCxnSpPr>
          <p:nvPr/>
        </p:nvCxnSpPr>
        <p:spPr>
          <a:xfrm>
            <a:off x="2785902" y="1998931"/>
            <a:ext cx="0" cy="3389028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CBCBE8-5D23-4572-8141-CDF9ED37ED32}"/>
              </a:ext>
            </a:extLst>
          </p:cNvPr>
          <p:cNvSpPr txBox="1"/>
          <p:nvPr/>
        </p:nvSpPr>
        <p:spPr>
          <a:xfrm>
            <a:off x="1890423" y="1330574"/>
            <a:ext cx="18910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Lower SL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BFE704-3CC8-462A-82A3-B82CD56540DF}"/>
              </a:ext>
            </a:extLst>
          </p:cNvPr>
          <p:cNvSpPr txBox="1"/>
          <p:nvPr/>
        </p:nvSpPr>
        <p:spPr>
          <a:xfrm>
            <a:off x="2526977" y="5637081"/>
            <a:ext cx="206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TV - S</a:t>
            </a:r>
            <a:endParaRPr lang="en-US" sz="3200" b="1" baseline="-25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D39FB8-103C-40C2-818E-7B68426E8BE4}"/>
              </a:ext>
            </a:extLst>
          </p:cNvPr>
          <p:cNvCxnSpPr>
            <a:cxnSpLocks/>
          </p:cNvCxnSpPr>
          <p:nvPr/>
        </p:nvCxnSpPr>
        <p:spPr>
          <a:xfrm>
            <a:off x="6124747" y="1998931"/>
            <a:ext cx="0" cy="33890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DF60B9-4BE3-46C5-A062-5CA98A7FE8DE}"/>
              </a:ext>
            </a:extLst>
          </p:cNvPr>
          <p:cNvSpPr txBox="1"/>
          <p:nvPr/>
        </p:nvSpPr>
        <p:spPr>
          <a:xfrm>
            <a:off x="5765314" y="1330574"/>
            <a:ext cx="71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EDC191-43BE-4293-A1D7-638A4B9FAE30}"/>
              </a:ext>
            </a:extLst>
          </p:cNvPr>
          <p:cNvSpPr txBox="1"/>
          <p:nvPr/>
        </p:nvSpPr>
        <p:spPr>
          <a:xfrm>
            <a:off x="7715021" y="5637081"/>
            <a:ext cx="206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TV + S</a:t>
            </a:r>
            <a:endParaRPr lang="en-US" sz="3200" b="1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A3A467-58BE-47BE-B28D-196376BB0C93}"/>
              </a:ext>
            </a:extLst>
          </p:cNvPr>
          <p:cNvSpPr txBox="1"/>
          <p:nvPr/>
        </p:nvSpPr>
        <p:spPr>
          <a:xfrm>
            <a:off x="8410556" y="1330574"/>
            <a:ext cx="18910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Upper SL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3E0791-1B79-4957-8211-F9FC43188B37}"/>
              </a:ext>
            </a:extLst>
          </p:cNvPr>
          <p:cNvGrpSpPr/>
          <p:nvPr/>
        </p:nvGrpSpPr>
        <p:grpSpPr>
          <a:xfrm>
            <a:off x="531396" y="2035934"/>
            <a:ext cx="11137711" cy="3399641"/>
            <a:chOff x="531396" y="2035934"/>
            <a:chExt cx="11137711" cy="339964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288C2C0-7A34-4E44-A8CD-CCED561A2C46}"/>
                </a:ext>
              </a:extLst>
            </p:cNvPr>
            <p:cNvSpPr/>
            <p:nvPr/>
          </p:nvSpPr>
          <p:spPr>
            <a:xfrm>
              <a:off x="531396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CB6913-0EB9-4CCC-9791-F13FACEB38B4}"/>
                </a:ext>
              </a:extLst>
            </p:cNvPr>
            <p:cNvSpPr/>
            <p:nvPr/>
          </p:nvSpPr>
          <p:spPr>
            <a:xfrm flipH="1">
              <a:off x="9467979" y="2035934"/>
              <a:ext cx="2201128" cy="3399641"/>
            </a:xfrm>
            <a:prstGeom prst="rect">
              <a:avLst/>
            </a:prstGeom>
            <a:gradFill flip="none" rotWithShape="1">
              <a:gsLst>
                <a:gs pos="0">
                  <a:srgbClr val="FF3F3F"/>
                </a:gs>
                <a:gs pos="76000">
                  <a:srgbClr val="FFD1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EB43FB-0BB2-4C1E-80C3-E2D3A32222A9}"/>
                </a:ext>
              </a:extLst>
            </p:cNvPr>
            <p:cNvSpPr txBox="1"/>
            <p:nvPr/>
          </p:nvSpPr>
          <p:spPr>
            <a:xfrm>
              <a:off x="567634" y="3510460"/>
              <a:ext cx="212865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Defect</a:t>
              </a:r>
              <a:endParaRPr lang="fa-IR" sz="40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698A68-21DD-4B8F-AFB8-209A7234FDEA}"/>
                </a:ext>
              </a:extLst>
            </p:cNvPr>
            <p:cNvSpPr txBox="1"/>
            <p:nvPr/>
          </p:nvSpPr>
          <p:spPr>
            <a:xfrm>
              <a:off x="9504217" y="3510460"/>
              <a:ext cx="212865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Defect</a:t>
              </a:r>
              <a:endParaRPr lang="fa-IR" sz="40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FBF53F-A688-4AF1-8064-2930508D8120}"/>
              </a:ext>
            </a:extLst>
          </p:cNvPr>
          <p:cNvSpPr txBox="1"/>
          <p:nvPr/>
        </p:nvSpPr>
        <p:spPr>
          <a:xfrm>
            <a:off x="4634586" y="3429000"/>
            <a:ext cx="3029772" cy="830997"/>
          </a:xfrm>
          <a:prstGeom prst="rect">
            <a:avLst/>
          </a:prstGeom>
          <a:solidFill>
            <a:srgbClr val="D3F8D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Perfect</a:t>
            </a:r>
            <a:endParaRPr lang="fa-I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9B9248-36B7-4DE2-9C25-1F67F0F67910}"/>
              </a:ext>
            </a:extLst>
          </p:cNvPr>
          <p:cNvSpPr txBox="1"/>
          <p:nvPr/>
        </p:nvSpPr>
        <p:spPr>
          <a:xfrm>
            <a:off x="-5223356" y="2182042"/>
            <a:ext cx="5210865" cy="225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4572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Centered performance </a:t>
            </a:r>
          </a:p>
          <a:p>
            <a:pPr marL="971550" indent="-4572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Specification, S (allowable deviation)</a:t>
            </a:r>
            <a:endParaRPr lang="en-US" sz="2800" b="1" baseline="-25000" dirty="0"/>
          </a:p>
          <a:p>
            <a:pPr marL="97155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800" b="1" dirty="0"/>
              <a:t>Specification Limit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68C135-897A-4240-BA7E-81C25566E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12" b="74146" l="24291" r="85461">
                        <a14:foregroundMark x1="27660" y1="74390" x2="27660" y2="74390"/>
                        <a14:foregroundMark x1="51773" y1="19512" x2="51773" y2="1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346" r="6683" b="20248"/>
          <a:stretch/>
        </p:blipFill>
        <p:spPr>
          <a:xfrm>
            <a:off x="1512043" y="2423561"/>
            <a:ext cx="9255797" cy="31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2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9969-85E3-4114-B4A5-7F61EEC4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5AFD-1349-4925-BAE1-98152172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07CBA-2993-44B3-BA61-7050809A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18214" r="42036" b="61055"/>
          <a:stretch/>
        </p:blipFill>
        <p:spPr>
          <a:xfrm>
            <a:off x="838200" y="0"/>
            <a:ext cx="10515600" cy="6667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C10B5-08A9-4DC1-A686-BFB3EFBA7B06}"/>
              </a:ext>
            </a:extLst>
          </p:cNvPr>
          <p:cNvSpPr txBox="1"/>
          <p:nvPr/>
        </p:nvSpPr>
        <p:spPr>
          <a:xfrm>
            <a:off x="169174" y="287338"/>
            <a:ext cx="2078726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Poster #132</a:t>
            </a:r>
            <a:endParaRPr lang="en-US" sz="2400" b="1" dirty="0">
              <a:solidFill>
                <a:srgbClr val="000000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AACC 2022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714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25263" y="931361"/>
            <a:ext cx="10515600" cy="499527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42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Quality Indicator</a:t>
            </a:r>
          </a:p>
          <a:p>
            <a:pPr marL="514350" indent="-514350">
              <a:spcAft>
                <a:spcPts val="42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Goal Setting</a:t>
            </a:r>
          </a:p>
          <a:p>
            <a:pPr marL="514350" indent="-514350">
              <a:spcAft>
                <a:spcPts val="42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Method Evaluation</a:t>
            </a:r>
          </a:p>
          <a:p>
            <a:pPr marL="514350" indent="-514350">
              <a:spcAft>
                <a:spcPts val="42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IQC Planning</a:t>
            </a:r>
          </a:p>
          <a:p>
            <a:pPr marL="514350" indent="-514350">
              <a:spcAft>
                <a:spcPts val="42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EQAS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FC3AFF-D5B1-42A5-959C-B9015673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Applications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in medical laboratory</a:t>
            </a:r>
            <a:endParaRPr lang="en-US" sz="36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C2233-974A-4A23-A0A7-D418212489DA}"/>
              </a:ext>
            </a:extLst>
          </p:cNvPr>
          <p:cNvSpPr txBox="1"/>
          <p:nvPr/>
        </p:nvSpPr>
        <p:spPr>
          <a:xfrm>
            <a:off x="1676400" y="1333500"/>
            <a:ext cx="1051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E.g., ISO 15189: % yield, % defects, DPMO, </a:t>
            </a:r>
            <a:r>
              <a:rPr lang="en-US" sz="2800" dirty="0">
                <a:highlight>
                  <a:srgbClr val="FFFF00"/>
                </a:highlight>
              </a:rPr>
              <a:t>Six Sigma scale</a:t>
            </a:r>
            <a:endParaRPr lang="fa-IR" sz="28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0B4B6-461D-4425-8976-21245E3D08AD}"/>
              </a:ext>
            </a:extLst>
          </p:cNvPr>
          <p:cNvSpPr txBox="1"/>
          <p:nvPr/>
        </p:nvSpPr>
        <p:spPr>
          <a:xfrm>
            <a:off x="1676400" y="2402151"/>
            <a:ext cx="1051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E.g., IFCC WG-A1C: </a:t>
            </a:r>
            <a:r>
              <a:rPr lang="en-US" sz="2800" dirty="0">
                <a:highlight>
                  <a:srgbClr val="FFFF00"/>
                </a:highlight>
              </a:rPr>
              <a:t>2 sigma </a:t>
            </a:r>
            <a:r>
              <a:rPr lang="en-US" sz="2800" dirty="0"/>
              <a:t>for routine testing, </a:t>
            </a:r>
            <a:r>
              <a:rPr lang="en-US" sz="2800" dirty="0">
                <a:highlight>
                  <a:srgbClr val="FFFF00"/>
                </a:highlight>
              </a:rPr>
              <a:t>4 sigma </a:t>
            </a:r>
            <a:r>
              <a:rPr lang="en-US" sz="2800" dirty="0"/>
              <a:t>for clinical trials</a:t>
            </a:r>
            <a:endParaRPr lang="fa-IR" sz="2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EA39F-5147-4487-96C2-4F35CB1E0C63}"/>
              </a:ext>
            </a:extLst>
          </p:cNvPr>
          <p:cNvSpPr txBox="1"/>
          <p:nvPr/>
        </p:nvSpPr>
        <p:spPr>
          <a:xfrm>
            <a:off x="1676400" y="4478601"/>
            <a:ext cx="1051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Individualized QC</a:t>
            </a:r>
            <a:endParaRPr lang="fa-I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8AA8-6FC1-4194-836C-1874947717AF}"/>
              </a:ext>
            </a:extLst>
          </p:cNvPr>
          <p:cNvSpPr txBox="1"/>
          <p:nvPr/>
        </p:nvSpPr>
        <p:spPr>
          <a:xfrm>
            <a:off x="1676400" y="5604216"/>
            <a:ext cx="1051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E.g., The Netherlands SKML</a:t>
            </a:r>
            <a:endParaRPr lang="fa-I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90963-DCA7-4BC0-B98A-01FB3571F9C5}"/>
              </a:ext>
            </a:extLst>
          </p:cNvPr>
          <p:cNvSpPr txBox="1"/>
          <p:nvPr/>
        </p:nvSpPr>
        <p:spPr>
          <a:xfrm>
            <a:off x="1676400" y="3434315"/>
            <a:ext cx="1051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Benchmarking new methods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0970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925A8D-1E7B-4855-A154-ED81E548C680}"/>
              </a:ext>
            </a:extLst>
          </p:cNvPr>
          <p:cNvSpPr txBox="1"/>
          <p:nvPr/>
        </p:nvSpPr>
        <p:spPr>
          <a:xfrm>
            <a:off x="304798" y="2962403"/>
            <a:ext cx="111251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b="0" i="0" u="none" strike="noStrike" baseline="0" dirty="0">
                <a:latin typeface="AdvTTd027cc2c"/>
              </a:rPr>
              <a:t>Six Sigma has brought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AdvTTd027cc2c"/>
              </a:rPr>
              <a:t>no genuinely new and palatable food </a:t>
            </a:r>
            <a:r>
              <a:rPr lang="en-US" sz="2800" b="0" i="0" u="none" strike="noStrike" baseline="0" dirty="0">
                <a:latin typeface="AdvTTd027cc2c"/>
              </a:rPr>
              <a:t>to the table of laboratory medicine</a:t>
            </a:r>
          </a:p>
          <a:p>
            <a:pPr algn="l"/>
            <a:endParaRPr lang="en-US" sz="2800" dirty="0">
              <a:latin typeface="AdvTTd027cc2c"/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¤"/>
            </a:pPr>
            <a:r>
              <a:rPr lang="en-US" sz="2800" b="0" i="0" u="none" strike="noStrike" baseline="0" dirty="0">
                <a:highlight>
                  <a:srgbClr val="FFFF00"/>
                </a:highlight>
                <a:latin typeface="AdvTTd027cc2c"/>
              </a:rPr>
              <a:t>Incorrect adaptation </a:t>
            </a:r>
            <a:r>
              <a:rPr lang="en-US" sz="2800" b="0" i="0" u="none" strike="noStrike" baseline="0" dirty="0">
                <a:latin typeface="AdvTTd027cc2c"/>
              </a:rPr>
              <a:t>of Six Sigma from industry to laboratory medicine and the </a:t>
            </a:r>
            <a:r>
              <a:rPr lang="en-US" sz="2800" b="0" i="0" u="none" strike="noStrike" baseline="0" dirty="0" err="1">
                <a:latin typeface="AdvTTd027cc2c"/>
              </a:rPr>
              <a:t>utilisation</a:t>
            </a:r>
            <a:r>
              <a:rPr lang="en-US" sz="2800" b="0" i="0" u="none" strike="noStrike" baseline="0" dirty="0">
                <a:latin typeface="AdvTTd027cc2c"/>
              </a:rPr>
              <a:t> of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AdvTTd027cc2c"/>
              </a:rPr>
              <a:t>erroneous equations</a:t>
            </a:r>
            <a:endParaRPr lang="fa-IR" sz="28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D788F-7C1E-4C81-B064-02B9EED63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24159"/>
          <a:stretch/>
        </p:blipFill>
        <p:spPr>
          <a:xfrm>
            <a:off x="304798" y="185678"/>
            <a:ext cx="8496301" cy="25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BD72D-A1F0-451D-BAE8-4228339D26C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67985" y="230109"/>
            <a:ext cx="8052115" cy="2013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257921-01C8-47BF-8FF4-FC77E3AC26A3}"/>
              </a:ext>
            </a:extLst>
          </p:cNvPr>
          <p:cNvSpPr txBox="1"/>
          <p:nvPr/>
        </p:nvSpPr>
        <p:spPr>
          <a:xfrm>
            <a:off x="419100" y="2474328"/>
            <a:ext cx="7543800" cy="22929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dirty="0">
                <a:latin typeface="AdvTT382fe7bb.B"/>
              </a:rPr>
              <a:t>Total Analytical Error model (TAE) 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b="0" i="0" u="none" strike="noStrike" baseline="0" dirty="0">
                <a:latin typeface="AdvTT382fe7bb.B"/>
              </a:rPr>
              <a:t>Six Sigma model</a:t>
            </a:r>
          </a:p>
          <a:p>
            <a:pPr marL="285750" indent="-285750" algn="l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dirty="0">
                <a:latin typeface="AdvTT382fe7bb.B"/>
              </a:rPr>
              <a:t>Lab med vs industry</a:t>
            </a:r>
          </a:p>
          <a:p>
            <a:pPr marL="285750" indent="-285750" algn="l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sz="3200" dirty="0">
                <a:latin typeface="AdvTT382fe7bb.B"/>
              </a:rPr>
              <a:t>Utilization of SM in medical laboratory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A94CB-C578-45B7-8EF0-96F35F40E673}"/>
              </a:ext>
            </a:extLst>
          </p:cNvPr>
          <p:cNvSpPr txBox="1"/>
          <p:nvPr/>
        </p:nvSpPr>
        <p:spPr>
          <a:xfrm>
            <a:off x="930196" y="4979403"/>
            <a:ext cx="103316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spcAft>
                <a:spcPts val="600"/>
              </a:spcAft>
              <a:buClr>
                <a:srgbClr val="00B0F0"/>
              </a:buClr>
            </a:pPr>
            <a:r>
              <a:rPr lang="en-US" sz="3600" b="1" dirty="0">
                <a:latin typeface="AdvTT382fe7bb.B"/>
              </a:rPr>
              <a:t>Sigma metric is powerful tool for </a:t>
            </a:r>
            <a:r>
              <a:rPr lang="en-US" sz="3600" b="1" dirty="0">
                <a:highlight>
                  <a:srgbClr val="FFFF00"/>
                </a:highlight>
                <a:latin typeface="AdvTT382fe7bb.B"/>
              </a:rPr>
              <a:t>patient safety</a:t>
            </a:r>
          </a:p>
        </p:txBody>
      </p:sp>
    </p:spTree>
    <p:extLst>
      <p:ext uri="{BB962C8B-B14F-4D97-AF65-F5344CB8AC3E}">
        <p14:creationId xmlns:p14="http://schemas.microsoft.com/office/powerpoint/2010/main" val="4216105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732" y="2322306"/>
            <a:ext cx="10461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>
                <a:solidFill>
                  <a:srgbClr val="7030A0"/>
                </a:solidFill>
              </a:rPr>
              <a:t>خصوصیات عیار سیگما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802325" y="2348068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166958"/>
            <a:ext cx="0" cy="417681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4184" y="2166958"/>
            <a:ext cx="0" cy="42432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91904" y="1554863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8549504" y="5031181"/>
            <a:ext cx="1565589" cy="584751"/>
          </a:xfrm>
          <a:prstGeom prst="wedgeRectCallout">
            <a:avLst>
              <a:gd name="adj1" fmla="val -60032"/>
              <a:gd name="adj2" fmla="val 119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0.3 DPM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90742" y="5814144"/>
            <a:ext cx="281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Sigma Metric = 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74623" y="6180463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33539" y="6173328"/>
            <a:ext cx="54864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96693" y="6172671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0180" y="6180464"/>
            <a:ext cx="54864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3667" y="6180464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75376" y="1225496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5737" y="6273966"/>
            <a:ext cx="325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DR = 0.6 DPM </a:t>
            </a:r>
          </a:p>
        </p:txBody>
      </p:sp>
      <p:sp>
        <p:nvSpPr>
          <p:cNvPr id="22" name="Rectangular Callout 21"/>
          <p:cNvSpPr/>
          <p:nvPr/>
        </p:nvSpPr>
        <p:spPr>
          <a:xfrm flipH="1">
            <a:off x="552984" y="5035664"/>
            <a:ext cx="1565589" cy="584751"/>
          </a:xfrm>
          <a:prstGeom prst="wedgeRectCallout">
            <a:avLst>
              <a:gd name="adj1" fmla="val -60032"/>
              <a:gd name="adj2" fmla="val 119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0.3 DPM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07778" y="2345521"/>
            <a:ext cx="5537539" cy="3678025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61797" y="2206554"/>
            <a:ext cx="0" cy="420624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54336" y="1988242"/>
            <a:ext cx="0" cy="438912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>
            <a:off x="5387842" y="4779572"/>
            <a:ext cx="2739448" cy="761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Sigma Metric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1) رابطه نرخ خطا با عیار سیگما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52062"/>
      </p:ext>
    </p:extLst>
  </p:cSld>
  <p:clrMapOvr>
    <a:masterClrMapping/>
  </p:clrMapOvr>
  <p:transition spd="slow"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838093" y="2385137"/>
            <a:ext cx="6637213" cy="3688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3242448" y="2387450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223397"/>
            <a:ext cx="23450" cy="4015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117" y="2223397"/>
            <a:ext cx="0" cy="40818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91904" y="1367455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8518827" y="4910007"/>
            <a:ext cx="1565589" cy="548232"/>
          </a:xfrm>
          <a:prstGeom prst="wedgeRectCallout">
            <a:avLst>
              <a:gd name="adj1" fmla="val -39139"/>
              <a:gd name="adj2" fmla="val 1268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6210 DPM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74623" y="6075537"/>
            <a:ext cx="548640" cy="145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33539" y="6068402"/>
            <a:ext cx="548640" cy="153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96693" y="6067745"/>
            <a:ext cx="548640" cy="161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0180" y="6075538"/>
            <a:ext cx="548640" cy="145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3667" y="6075538"/>
            <a:ext cx="548640" cy="153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76787" y="1883316"/>
            <a:ext cx="0" cy="45720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19289" y="6044087"/>
            <a:ext cx="182880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93107" y="1367732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4019" y="4625953"/>
            <a:ext cx="153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Sigma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9490" y="763365"/>
            <a:ext cx="10972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a-IR" dirty="0"/>
              <a:t>رابطه بین عیار سیگما و میزان خطا </a:t>
            </a:r>
            <a:r>
              <a:rPr lang="fa-IR" b="1" dirty="0">
                <a:solidFill>
                  <a:srgbClr val="FF0000"/>
                </a:solidFill>
              </a:rPr>
              <a:t>خطی نیست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1704" y="2376273"/>
            <a:ext cx="5540603" cy="366001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54336" y="1883316"/>
            <a:ext cx="0" cy="4389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6800343" y="4822969"/>
            <a:ext cx="1325880" cy="761149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SM = 2.5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383364" y="4890504"/>
            <a:ext cx="1371600" cy="62607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 = 2.5 SD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1) رابطه نرخ خطا با عیار سیگما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18827" y="2556729"/>
            <a:ext cx="2815735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>
                <a:solidFill>
                  <a:srgbClr val="FF0000"/>
                </a:solidFill>
              </a:rPr>
              <a:t>SM: </a:t>
            </a:r>
            <a:r>
              <a:rPr lang="en-US" dirty="0"/>
              <a:t>5 → 2.5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DR: </a:t>
            </a:r>
            <a:r>
              <a:rPr lang="en-US" dirty="0"/>
              <a:t>0.6 → 6210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x </a:t>
            </a:r>
            <a:r>
              <a:rPr lang="fa-IR" dirty="0">
                <a:solidFill>
                  <a:srgbClr val="FF0000"/>
                </a:solidFill>
              </a:rPr>
              <a:t>105</a:t>
            </a:r>
            <a:r>
              <a:rPr lang="en-US" dirty="0">
                <a:solidFill>
                  <a:srgbClr val="FF0000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6895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80247" y="1463639"/>
          <a:ext cx="5418666" cy="463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Sigma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DPM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317000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45500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27000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63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0.6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0.002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0.0000013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26591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-370075" y="1749324"/>
            <a:ext cx="4871875" cy="249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355216" y="1685854"/>
            <a:ext cx="4801227" cy="25356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25892" y="1574469"/>
            <a:ext cx="23450" cy="27432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953920" y="1574469"/>
            <a:ext cx="0" cy="27432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30733" y="1083295"/>
            <a:ext cx="56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4693969" y="4449049"/>
            <a:ext cx="870308" cy="546638"/>
          </a:xfrm>
          <a:prstGeom prst="wedgeRectCallout">
            <a:avLst>
              <a:gd name="adj1" fmla="val -122053"/>
              <a:gd name="adj2" fmla="val -869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DPM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34054" y="4718064"/>
            <a:ext cx="1945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SM: 4 → 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9058" y="4195631"/>
            <a:ext cx="640080" cy="265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2078" y="1112804"/>
            <a:ext cx="449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X̄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6118" y="1586822"/>
            <a:ext cx="3356446" cy="2636101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983971" y="3055797"/>
            <a:ext cx="969949" cy="971218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 </a:t>
            </a:r>
            <a:r>
              <a:rPr lang="el-GR" sz="2400" b="1" dirty="0">
                <a:solidFill>
                  <a:schemeClr val="tx1"/>
                </a:solidFill>
              </a:rPr>
              <a:t>σ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229718" y="2937217"/>
            <a:ext cx="663875" cy="120837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  <a:p>
            <a:pPr algn="ctr"/>
            <a:r>
              <a:rPr lang="el-GR" b="1" dirty="0"/>
              <a:t>σ</a:t>
            </a:r>
            <a:endParaRPr lang="en-US" b="1" dirty="0"/>
          </a:p>
        </p:txBody>
      </p:sp>
      <p:sp>
        <p:nvSpPr>
          <p:cNvPr id="31" name="Rectangular Callout 30"/>
          <p:cNvSpPr/>
          <p:nvPr/>
        </p:nvSpPr>
        <p:spPr>
          <a:xfrm>
            <a:off x="4314047" y="2749896"/>
            <a:ext cx="923530" cy="548232"/>
          </a:xfrm>
          <a:prstGeom prst="wedgeRectCallout">
            <a:avLst>
              <a:gd name="adj1" fmla="val -65341"/>
              <a:gd name="adj2" fmla="val 175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1350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DPM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10677" y="1616331"/>
            <a:ext cx="7669" cy="27432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10199" y="1608431"/>
            <a:ext cx="0" cy="2743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89810" y="5286432"/>
            <a:ext cx="251743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>
                <a:solidFill>
                  <a:srgbClr val="FF0000"/>
                </a:solidFill>
              </a:rPr>
              <a:t>DR: 32 → 1350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6651609" y="1230264"/>
            <a:ext cx="2743200" cy="31443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6809457" y="1222884"/>
            <a:ext cx="3326968" cy="315173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6474407" y="1033698"/>
            <a:ext cx="23450" cy="36576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9902435" y="1033698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97361" y="734148"/>
            <a:ext cx="56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10500512" y="4440440"/>
            <a:ext cx="1325062" cy="555247"/>
          </a:xfrm>
          <a:prstGeom prst="wedgeRectCallout">
            <a:avLst>
              <a:gd name="adj1" fmla="val -90737"/>
              <a:gd name="adj2" fmla="val -526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0.0000013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DPM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82569" y="4870464"/>
            <a:ext cx="1945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SM: 7 → 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42107" y="764909"/>
            <a:ext cx="449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X̄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32333" y="1195813"/>
            <a:ext cx="3340605" cy="319485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8549482" y="3208197"/>
            <a:ext cx="1352953" cy="971218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 </a:t>
            </a:r>
            <a:r>
              <a:rPr lang="el-GR" sz="2400" b="1" dirty="0">
                <a:solidFill>
                  <a:schemeClr val="tx1"/>
                </a:solidFill>
              </a:rPr>
              <a:t>σ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114469" y="3089617"/>
            <a:ext cx="408569" cy="120837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  <a:p>
            <a:pPr algn="ctr"/>
            <a:r>
              <a:rPr lang="el-GR" b="1" dirty="0"/>
              <a:t>σ</a:t>
            </a:r>
            <a:endParaRPr lang="en-US" b="1" dirty="0"/>
          </a:p>
        </p:txBody>
      </p:sp>
      <p:sp>
        <p:nvSpPr>
          <p:cNvPr id="51" name="Rectangular Callout 50"/>
          <p:cNvSpPr/>
          <p:nvPr/>
        </p:nvSpPr>
        <p:spPr>
          <a:xfrm>
            <a:off x="10204115" y="3024012"/>
            <a:ext cx="1237323" cy="548232"/>
          </a:xfrm>
          <a:prstGeom prst="wedgeRectCallout">
            <a:avLst>
              <a:gd name="adj1" fmla="val -65341"/>
              <a:gd name="adj2" fmla="val 175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0.0002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DPM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8549482" y="1134557"/>
            <a:ext cx="7669" cy="338328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14470" y="1126657"/>
            <a:ext cx="0" cy="33832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482568" y="5286432"/>
            <a:ext cx="424239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>
                <a:solidFill>
                  <a:srgbClr val="FF0000"/>
                </a:solidFill>
              </a:rPr>
              <a:t>DR: 0.0000013→ 0.0002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8171" y="766232"/>
            <a:ext cx="5541930" cy="505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94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354" y="924423"/>
            <a:ext cx="11003418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Normal distribution is not uniform, therefore moving the curve, dramatically changes the AUC within TL.</a:t>
            </a:r>
          </a:p>
          <a:p>
            <a:r>
              <a:rPr lang="en-US" sz="28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Argument: In contrast to normal distribution, bias can be treated as a linear parameter only in uniform [rectangular]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2" y="1970118"/>
            <a:ext cx="952500" cy="952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783063" y="2922618"/>
            <a:ext cx="521441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7554" y="1992175"/>
            <a:ext cx="10716126" cy="1332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2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745BB9-612A-4151-85E7-0028633C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326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4950775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A37724-3F52-43CF-BACD-BBCD951A7452}"/>
                  </a:ext>
                </a:extLst>
              </p:cNvPr>
              <p:cNvSpPr txBox="1"/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A37724-3F52-43CF-BACD-BBCD951A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10D63C3A-59C1-48C6-AA95-CDEB0E50250A}"/>
              </a:ext>
            </a:extLst>
          </p:cNvPr>
          <p:cNvSpPr/>
          <p:nvPr/>
        </p:nvSpPr>
        <p:spPr>
          <a:xfrm>
            <a:off x="5318817" y="2539038"/>
            <a:ext cx="5212080" cy="104775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(USL – LSL)/6SD</a:t>
            </a:r>
            <a:endParaRPr lang="fa-I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792103" y="2371862"/>
            <a:ext cx="6637213" cy="3688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802991" y="2404409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223397"/>
            <a:ext cx="23450" cy="4015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117" y="2223397"/>
            <a:ext cx="0" cy="40818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0710" y="1703460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74623" y="6075537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33539" y="6068402"/>
            <a:ext cx="54864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96693" y="6067745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0180" y="6075538"/>
            <a:ext cx="54864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3667" y="6075538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27029" y="2048687"/>
            <a:ext cx="7669" cy="420624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3153" y="1687987"/>
            <a:ext cx="1344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40101" y="2373959"/>
            <a:ext cx="5486400" cy="366001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73723" y="5237546"/>
            <a:ext cx="2766776" cy="761149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 = 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2) عملیات حساب روی عیار سیگما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333445" y="2257359"/>
            <a:ext cx="0" cy="420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47185"/>
      </p:ext>
    </p:extLst>
  </p:cSld>
  <p:clrMapOvr>
    <a:masterClrMapping/>
  </p:clrMapOvr>
  <p:transition spd="slow">
    <p:comb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838093" y="2385137"/>
            <a:ext cx="6637213" cy="3688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2961580" y="2362237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223397"/>
            <a:ext cx="23450" cy="4015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117" y="2223397"/>
            <a:ext cx="0" cy="40818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0710" y="1703460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96691" y="2112190"/>
            <a:ext cx="335071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SM</a:t>
            </a:r>
            <a:r>
              <a:rPr lang="en-US" baseline="-25000" dirty="0"/>
              <a:t>2</a:t>
            </a:r>
            <a:r>
              <a:rPr lang="en-US" dirty="0"/>
              <a:t> = SM</a:t>
            </a:r>
            <a:r>
              <a:rPr lang="en-US" baseline="-25000" dirty="0"/>
              <a:t>1</a:t>
            </a:r>
            <a:r>
              <a:rPr lang="en-US" dirty="0"/>
              <a:t> - Bias </a:t>
            </a:r>
          </a:p>
          <a:p>
            <a:pPr>
              <a:spcAft>
                <a:spcPts val="1200"/>
              </a:spcAft>
            </a:pPr>
            <a:r>
              <a:rPr lang="en-US" dirty="0"/>
              <a:t>SM</a:t>
            </a:r>
            <a:r>
              <a:rPr lang="en-US" baseline="-25000" dirty="0"/>
              <a:t>2  </a:t>
            </a:r>
            <a:r>
              <a:rPr lang="en-US" dirty="0"/>
              <a:t>= 5 – 2 = 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53201" y="6023731"/>
            <a:ext cx="182880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7771" y="1729378"/>
            <a:ext cx="1344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51554" y="2362205"/>
            <a:ext cx="5486400" cy="366001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539576" y="4784825"/>
            <a:ext cx="1600922" cy="971218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 = 3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344969" y="4625954"/>
            <a:ext cx="1156849" cy="120837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</a:t>
            </a:r>
          </a:p>
          <a:p>
            <a:pPr algn="ctr"/>
            <a:r>
              <a:rPr lang="en-US" b="1" dirty="0"/>
              <a:t>2 SD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74623" y="6075537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33539" y="6068402"/>
            <a:ext cx="54864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96693" y="6067745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40180" y="6075538"/>
            <a:ext cx="54864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83667" y="6075538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519937" y="2265259"/>
            <a:ext cx="7669" cy="416533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47513" y="2257359"/>
            <a:ext cx="0" cy="420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56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2656782" y="2362237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223397"/>
            <a:ext cx="23450" cy="4015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117" y="2223397"/>
            <a:ext cx="0" cy="40818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0710" y="1703460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44254" y="4315842"/>
            <a:ext cx="3350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SM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= SM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- Shift</a:t>
            </a:r>
          </a:p>
          <a:p>
            <a:pPr>
              <a:spcAft>
                <a:spcPts val="1200"/>
              </a:spcAft>
            </a:pPr>
            <a:r>
              <a:rPr lang="en-US" dirty="0"/>
              <a:t>SM</a:t>
            </a:r>
            <a:r>
              <a:rPr lang="en-US" baseline="-25000" dirty="0"/>
              <a:t>2  </a:t>
            </a:r>
            <a:r>
              <a:rPr lang="en-US" dirty="0"/>
              <a:t>= 3.5 – 1.5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53201" y="6023731"/>
            <a:ext cx="182880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7771" y="1729378"/>
            <a:ext cx="1344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256237" y="4296049"/>
            <a:ext cx="1896880" cy="1307275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 = 3.5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360394" y="4325352"/>
            <a:ext cx="808670" cy="12954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1.5 SD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74623" y="6075537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33539" y="6068402"/>
            <a:ext cx="54864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96693" y="6067745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40180" y="6075538"/>
            <a:ext cx="54864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83667" y="6075538"/>
            <a:ext cx="54864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215139" y="2265259"/>
            <a:ext cx="7669" cy="416533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47513" y="2257359"/>
            <a:ext cx="0" cy="420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7060828" y="4325352"/>
            <a:ext cx="1037307" cy="1307275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87069" y="4636168"/>
            <a:ext cx="808670" cy="673769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1.5 SD</a:t>
            </a:r>
          </a:p>
        </p:txBody>
      </p:sp>
    </p:spTree>
    <p:extLst>
      <p:ext uri="{BB962C8B-B14F-4D97-AF65-F5344CB8AC3E}">
        <p14:creationId xmlns:p14="http://schemas.microsoft.com/office/powerpoint/2010/main" val="2022857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7175 0.00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06783 -0.007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 animBg="1"/>
      <p:bldP spid="19" grpId="1" animBg="1"/>
      <p:bldP spid="37" grpId="0" animBg="1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890579" y="2394406"/>
            <a:ext cx="6400800" cy="3556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915535" y="2404409"/>
            <a:ext cx="6400800" cy="35567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223397"/>
            <a:ext cx="23450" cy="4015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117" y="2223397"/>
            <a:ext cx="0" cy="40818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0710" y="1703460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74623" y="6075537"/>
            <a:ext cx="45720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49131" y="6068402"/>
            <a:ext cx="4572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13809" y="6067745"/>
            <a:ext cx="45720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86956" y="6075538"/>
            <a:ext cx="4572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217899" y="6075538"/>
            <a:ext cx="45720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27029" y="2048687"/>
            <a:ext cx="7669" cy="420624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3153" y="1687987"/>
            <a:ext cx="1344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40101" y="2373958"/>
            <a:ext cx="5486400" cy="3657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74130" y="4780285"/>
            <a:ext cx="2766776" cy="761149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 = 6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347513" y="2257359"/>
            <a:ext cx="0" cy="420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83369" y="6066523"/>
            <a:ext cx="4572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9725" y="6018956"/>
            <a:ext cx="84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80374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ver dir="r"/>
      </p:transition>
    </mc:Choice>
    <mc:Fallback>
      <p:transition spd="slow">
        <p:cover dir="r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374623" y="6075537"/>
            <a:ext cx="137160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77602" y="6068402"/>
            <a:ext cx="13716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1930857" y="2345381"/>
            <a:ext cx="6400800" cy="3556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98477" y="3536826"/>
            <a:ext cx="9808284" cy="237397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71832" y="2223397"/>
            <a:ext cx="23450" cy="4015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117" y="2223397"/>
            <a:ext cx="0" cy="40818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0710" y="1703460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31814" y="2165125"/>
            <a:ext cx="335071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SD</a:t>
            </a:r>
            <a:r>
              <a:rPr lang="en-US" baseline="-25000" dirty="0"/>
              <a:t>2</a:t>
            </a:r>
            <a:r>
              <a:rPr lang="en-US" dirty="0"/>
              <a:t> = 3 x SD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dirty="0"/>
              <a:t>SM</a:t>
            </a:r>
            <a:r>
              <a:rPr lang="en-US" baseline="-25000" dirty="0"/>
              <a:t>2</a:t>
            </a:r>
            <a:r>
              <a:rPr lang="en-US" dirty="0"/>
              <a:t> = SM</a:t>
            </a:r>
            <a:r>
              <a:rPr lang="en-US" baseline="-25000" dirty="0"/>
              <a:t>1</a:t>
            </a:r>
            <a:r>
              <a:rPr lang="en-US" dirty="0"/>
              <a:t> ÷ 3 </a:t>
            </a:r>
          </a:p>
          <a:p>
            <a:pPr>
              <a:spcAft>
                <a:spcPts val="1200"/>
              </a:spcAft>
            </a:pPr>
            <a:r>
              <a:rPr lang="en-US" dirty="0"/>
              <a:t>SM</a:t>
            </a:r>
            <a:r>
              <a:rPr lang="en-US" baseline="-25000" dirty="0"/>
              <a:t>2  </a:t>
            </a:r>
            <a:r>
              <a:rPr lang="en-US" dirty="0"/>
              <a:t>= 6 ÷ 3 =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1174" y="1758069"/>
            <a:ext cx="1344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465" y="428741"/>
            <a:ext cx="1134282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a-IR" dirty="0"/>
              <a:t>- عدم صحت یا جابجایی میانگین، به واحد </a:t>
            </a:r>
            <a:r>
              <a:rPr lang="en-US" dirty="0"/>
              <a:t>SD</a:t>
            </a:r>
            <a:r>
              <a:rPr lang="fa-IR" dirty="0"/>
              <a:t> را می‌توان با عیار سیگما </a:t>
            </a:r>
            <a:r>
              <a:rPr lang="fa-IR" b="1" dirty="0">
                <a:solidFill>
                  <a:srgbClr val="FF0000"/>
                </a:solidFill>
              </a:rPr>
              <a:t>جمع و تفریق </a:t>
            </a:r>
            <a:r>
              <a:rPr lang="fa-IR" dirty="0"/>
              <a:t>کرد</a:t>
            </a:r>
          </a:p>
          <a:p>
            <a:r>
              <a:rPr lang="fa-IR" dirty="0"/>
              <a:t>- می‌توان عیار سیگما را در فاکتور تغییر </a:t>
            </a:r>
            <a:r>
              <a:rPr lang="en-US" dirty="0"/>
              <a:t>SD</a:t>
            </a:r>
            <a:r>
              <a:rPr lang="fa-IR" dirty="0"/>
              <a:t> (یا </a:t>
            </a:r>
            <a:r>
              <a:rPr lang="en-US" dirty="0"/>
              <a:t>CV</a:t>
            </a:r>
            <a:r>
              <a:rPr lang="fa-IR" dirty="0"/>
              <a:t>) </a:t>
            </a:r>
            <a:r>
              <a:rPr lang="fa-IR" b="1" dirty="0">
                <a:solidFill>
                  <a:srgbClr val="FF0000"/>
                </a:solidFill>
              </a:rPr>
              <a:t>ضرب یا تقسیم </a:t>
            </a:r>
            <a:r>
              <a:rPr lang="fa-IR" dirty="0"/>
              <a:t>کرد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646854" y="2338819"/>
            <a:ext cx="5486400" cy="3657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347513" y="2257359"/>
            <a:ext cx="0" cy="420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71744" y="3856919"/>
            <a:ext cx="1371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76041" y="3363677"/>
            <a:ext cx="4581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373723" y="5259318"/>
            <a:ext cx="2766776" cy="761149"/>
          </a:xfrm>
          <a:prstGeom prst="rightArrow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 = 2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826162" y="3366208"/>
            <a:ext cx="4581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278362" y="3368708"/>
            <a:ext cx="4581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45555" y="3356214"/>
            <a:ext cx="4581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27741" y="3343723"/>
            <a:ext cx="4581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694935" y="3331234"/>
            <a:ext cx="4581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58334" y="3856919"/>
            <a:ext cx="1371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77609" y="4834916"/>
            <a:ext cx="173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SD</a:t>
            </a:r>
            <a:r>
              <a:rPr lang="en-US" b="1" baseline="-25000" dirty="0"/>
              <a:t>2</a:t>
            </a:r>
            <a:r>
              <a:rPr lang="en-US" b="1" dirty="0"/>
              <a:t> = 3 x SD</a:t>
            </a:r>
            <a:r>
              <a:rPr lang="en-US" b="1" baseline="-25000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481397" y="4751745"/>
            <a:ext cx="1510667" cy="54078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8995" y="4802593"/>
            <a:ext cx="170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Bias = 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72067" y="4714567"/>
            <a:ext cx="1712877" cy="7611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</a:rPr>
              <a:t>کالیبر مجدد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320" y="5456996"/>
            <a:ext cx="170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SM = 4.7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65552" y="5365785"/>
            <a:ext cx="2841165" cy="7611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3.35 + 1.35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783" y="3521903"/>
            <a:ext cx="38826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TEa = 8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SD = 1.7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Bias = -2.3 = 1.35 SD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SM = 3.35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DR = 404 DPM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170613" y="1729171"/>
            <a:ext cx="0" cy="208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59517" y="1865903"/>
            <a:ext cx="23450" cy="1656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195817" y="1909447"/>
            <a:ext cx="0" cy="1656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73617" y="1841605"/>
            <a:ext cx="0" cy="171172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65" y="3526911"/>
            <a:ext cx="46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82967" y="3102363"/>
            <a:ext cx="19800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86967" y="3097362"/>
            <a:ext cx="57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77523" y="2673436"/>
            <a:ext cx="1009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3.35 SD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3156" y="2678592"/>
            <a:ext cx="12008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4.70 SD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3406" y="2426981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1.35</a:t>
            </a:r>
          </a:p>
          <a:p>
            <a:pPr algn="ctr"/>
            <a:r>
              <a:rPr lang="en-US" sz="1600" dirty="0"/>
              <a:t>SD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158512" y="6011604"/>
            <a:ext cx="1075865" cy="7611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8215" y="6163331"/>
            <a:ext cx="29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DR = 2.6 DPM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594157" y="5433506"/>
            <a:ext cx="3519321" cy="429519"/>
          </a:xfrm>
          <a:prstGeom prst="wedgeRoundRectCallout">
            <a:avLst>
              <a:gd name="adj1" fmla="val -66051"/>
              <a:gd name="adj2" fmla="val 23197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0000"/>
                </a:solidFill>
              </a:rPr>
              <a:t>1.4 برابر افزایش عیار سیگما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453482" y="6153909"/>
            <a:ext cx="3463048" cy="429519"/>
          </a:xfrm>
          <a:prstGeom prst="wedgeRoundRectCallout">
            <a:avLst>
              <a:gd name="adj1" fmla="val -72539"/>
              <a:gd name="adj2" fmla="val 19922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0000"/>
                </a:solidFill>
              </a:rPr>
              <a:t>155 مرتبه کاهش در نرخ خطا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4873" y="2948654"/>
            <a:ext cx="157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rgbClr val="0070C0"/>
                </a:solidFill>
              </a:rPr>
              <a:t>مثال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4529343" y="2004649"/>
            <a:ext cx="3864062" cy="15197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5637A3-E606-4A5C-ADD4-2F9AAB45762A}"/>
              </a:ext>
            </a:extLst>
          </p:cNvPr>
          <p:cNvSpPr txBox="1"/>
          <p:nvPr/>
        </p:nvSpPr>
        <p:spPr>
          <a:xfrm>
            <a:off x="281353" y="249631"/>
            <a:ext cx="98913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Argument: Bias cannot be treated as a linear parameter.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9AFA27-5B6E-47D2-9107-205E6E66F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24" y="-2673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1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4909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922 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 animBg="1"/>
      <p:bldP spid="20" grpId="0" animBg="1"/>
      <p:bldP spid="21" grpId="0" animBg="1"/>
      <p:bldP spid="22" grpId="0"/>
      <p:bldP spid="23" grpId="0" animBg="1"/>
      <p:bldP spid="24" grpId="0"/>
      <p:bldP spid="4" grpId="0" animBg="1"/>
      <p:bldP spid="25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4430487" y="2177143"/>
            <a:ext cx="4920336" cy="13485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5226899" y="1823391"/>
            <a:ext cx="3379427" cy="1687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1381" y="4178565"/>
            <a:ext cx="170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SD = 2.1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00025" y="4059600"/>
            <a:ext cx="2545569" cy="7611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</a:rPr>
              <a:t>بهبود دقت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8883" y="5502304"/>
            <a:ext cx="170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SM = 3.62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56375" y="5384089"/>
            <a:ext cx="3029744" cy="7611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2.38 x 1.52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170613" y="1729171"/>
            <a:ext cx="0" cy="208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59517" y="1865903"/>
            <a:ext cx="23450" cy="1656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195817" y="1909447"/>
            <a:ext cx="0" cy="1656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30829" y="1841605"/>
            <a:ext cx="0" cy="171172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65" y="3506742"/>
            <a:ext cx="46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82967" y="3102363"/>
            <a:ext cx="18360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55553" y="2742580"/>
            <a:ext cx="78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2.38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1783" y="3521903"/>
            <a:ext cx="38826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TEa = 8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SD = 3.2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Bias = -0.4 = 0.12 SD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SM = 2.38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DR = 17313 DPM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94926" y="3111430"/>
            <a:ext cx="182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9816" y="4185247"/>
            <a:ext cx="336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F = 3.2/2.1 = 1.52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3372" y="2740434"/>
            <a:ext cx="78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3.62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496144" y="6011604"/>
            <a:ext cx="1075865" cy="7611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1097" y="6149263"/>
            <a:ext cx="29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DR = 296 DPM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954388" y="5458387"/>
            <a:ext cx="3855947" cy="429519"/>
          </a:xfrm>
          <a:prstGeom prst="wedgeRoundRectCallout">
            <a:avLst>
              <a:gd name="adj1" fmla="val -65176"/>
              <a:gd name="adj2" fmla="val 26473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0000"/>
                </a:solidFill>
              </a:rPr>
              <a:t>1.52 برابر افزایش عیار سیگما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799131" y="6204923"/>
            <a:ext cx="4077464" cy="429519"/>
          </a:xfrm>
          <a:prstGeom prst="wedgeRoundRectCallout">
            <a:avLst>
              <a:gd name="adj1" fmla="val -71284"/>
              <a:gd name="adj2" fmla="val 6821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0000"/>
                </a:solidFill>
              </a:rPr>
              <a:t>58 مرتبه کاهش در نرخ خطا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4873" y="2948654"/>
            <a:ext cx="157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rgbClr val="0070C0"/>
                </a:solidFill>
              </a:rPr>
              <a:t>مثال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 animBg="1"/>
      <p:bldP spid="20" grpId="0"/>
      <p:bldP spid="24" grpId="0"/>
      <p:bldP spid="25" grpId="0"/>
      <p:bldP spid="26" grpId="0" animBg="1"/>
      <p:bldP spid="27" grpId="0"/>
      <p:bldP spid="28" grpId="0" animBg="1"/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2278879" y="3008343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26202" y="2681519"/>
            <a:ext cx="0" cy="41148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08706" y="2499523"/>
            <a:ext cx="0" cy="4389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52472" y="2010904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7494235" y="4826387"/>
            <a:ext cx="1564473" cy="483018"/>
          </a:xfrm>
          <a:prstGeom prst="wedgeRectCallout">
            <a:avLst>
              <a:gd name="adj1" fmla="val -69303"/>
              <a:gd name="adj2" fmla="val 2110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Defect Rate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48984" y="2500914"/>
            <a:ext cx="281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Sigma Metric = 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814359" y="2408083"/>
            <a:ext cx="0" cy="457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-10229" y="6674362"/>
            <a:ext cx="310896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7367" y="1872117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14359" y="2468827"/>
            <a:ext cx="0" cy="44805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9592" y="5843726"/>
            <a:ext cx="112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352" y="806572"/>
            <a:ext cx="10972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a-IR" dirty="0"/>
              <a:t>وقتی سیگما صفر است، نرخ خطا نزدیک به 50% است، و بازده اندکی بیش از 50% است (یعنی تقریبا 50% محصول سالم داریم)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0142" y="2992481"/>
            <a:ext cx="5540603" cy="3667813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042894" y="2345257"/>
            <a:ext cx="2736841" cy="62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TEa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33494" y="3238430"/>
            <a:ext cx="2736841" cy="62607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= TEa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3) سیگمای صفر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9941" y="2971334"/>
                <a:ext cx="2628827" cy="7210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𝐓𝐄</m:t>
                        </m:r>
                        <m:r>
                          <a:rPr lang="en-US" sz="2800" b="1" baseline="-25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𝐁𝐢𝐚𝐬</m:t>
                        </m:r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𝐒𝐃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41" y="2971334"/>
                <a:ext cx="2628827" cy="7210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39941" y="3798998"/>
                <a:ext cx="2628827" cy="7210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𝐒𝐃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41" y="3798998"/>
                <a:ext cx="2628827" cy="7210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0981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21" grpId="0" animBg="1"/>
      <p:bldP spid="24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3758236" y="3008343"/>
            <a:ext cx="6637213" cy="368808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705559" y="2681519"/>
            <a:ext cx="0" cy="41148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8063" y="2499523"/>
            <a:ext cx="0" cy="4389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31829" y="2010904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8901168" y="4788811"/>
            <a:ext cx="1565589" cy="458604"/>
          </a:xfrm>
          <a:prstGeom prst="wedgeRectCallout">
            <a:avLst>
              <a:gd name="adj1" fmla="val -88169"/>
              <a:gd name="adj2" fmla="val 1678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Defect Rate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293716" y="2408083"/>
            <a:ext cx="0" cy="457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69128" y="6674362"/>
            <a:ext cx="310896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96724" y="1872117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293716" y="2468827"/>
            <a:ext cx="0" cy="44805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78949" y="5843726"/>
            <a:ext cx="112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~50%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9499" y="2992481"/>
            <a:ext cx="5540603" cy="3667813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12851" y="3238430"/>
            <a:ext cx="2736841" cy="62607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= TEa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354" y="812334"/>
            <a:ext cx="1103231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Argument: When Bias=TEa, Sigma becomes zero whereas yield is still about 50%; therefore this Sigma equation is wrong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99" y="855050"/>
            <a:ext cx="952500" cy="9525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35886" y="5879238"/>
            <a:ext cx="112496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>
                <a:solidFill>
                  <a:srgbClr val="00B050"/>
                </a:solidFill>
              </a:rPr>
              <a:t>~50%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1E9A6-0669-4627-B4EF-CA6B3D1D4EA6}"/>
              </a:ext>
            </a:extLst>
          </p:cNvPr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3) سیگمای صفر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39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41023" y="6503716"/>
            <a:ext cx="548640" cy="153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2948131" y="2825465"/>
            <a:ext cx="6637213" cy="368808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978714" y="2316645"/>
            <a:ext cx="0" cy="4389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16282" y="1800784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8168886" y="4875893"/>
            <a:ext cx="1113975" cy="531814"/>
          </a:xfrm>
          <a:prstGeom prst="wedgeRectCallout">
            <a:avLst>
              <a:gd name="adj1" fmla="val -84500"/>
              <a:gd name="adj2" fmla="val 125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Defect Rate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99001" y="6508866"/>
            <a:ext cx="548640" cy="145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57917" y="6501731"/>
            <a:ext cx="548640" cy="153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21071" y="6501074"/>
            <a:ext cx="548640" cy="161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64558" y="6508867"/>
            <a:ext cx="548640" cy="145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08045" y="6508867"/>
            <a:ext cx="548640" cy="153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-282267" y="6490863"/>
            <a:ext cx="384048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7971" y="1794775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70920" y="2361850"/>
            <a:ext cx="0" cy="438912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84367" y="6511510"/>
            <a:ext cx="548640" cy="145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5785713" y="4114744"/>
            <a:ext cx="704088" cy="761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6663" y="763670"/>
            <a:ext cx="10972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 b="1"/>
            </a:lvl1pPr>
          </a:lstStyle>
          <a:p>
            <a:r>
              <a:rPr lang="fa-IR" b="0" dirty="0">
                <a:solidFill>
                  <a:schemeClr val="accent6">
                    <a:lumMod val="50000"/>
                  </a:schemeClr>
                </a:solidFill>
              </a:rPr>
              <a:t>بازده منفی معنی ندارد، اما </a:t>
            </a:r>
            <a:r>
              <a:rPr lang="fa-IR" dirty="0">
                <a:solidFill>
                  <a:srgbClr val="FF0000"/>
                </a:solidFill>
              </a:rPr>
              <a:t>سیگمای منفی معنی دارد!</a:t>
            </a:r>
          </a:p>
          <a:p>
            <a:r>
              <a:rPr lang="fa-IR" b="0" dirty="0">
                <a:solidFill>
                  <a:schemeClr val="accent6">
                    <a:lumMod val="50000"/>
                  </a:schemeClr>
                </a:solidFill>
              </a:rPr>
              <a:t>سیگمای منفی یعنی نرخ خطا بیش از 50% است و بازده کمتر از 50%</a:t>
            </a:r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90871" y="2377605"/>
            <a:ext cx="0" cy="429768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15920" y="5380469"/>
            <a:ext cx="13079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&gt; 50%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082" y="2809603"/>
            <a:ext cx="5540603" cy="3667813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96210" y="2675103"/>
            <a:ext cx="0" cy="41148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3012902" y="2162379"/>
            <a:ext cx="2736841" cy="62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TEa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971374" y="3042730"/>
            <a:ext cx="3474720" cy="62607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&gt; TEa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4) سیگمای منفی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90198" y="4044896"/>
            <a:ext cx="2037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2400" i="1" dirty="0">
                <a:solidFill>
                  <a:srgbClr val="FF0000"/>
                </a:solidFill>
              </a:rPr>
              <a:t>NEGATIVE</a:t>
            </a:r>
            <a:r>
              <a:rPr lang="en-US" sz="2400" dirty="0">
                <a:solidFill>
                  <a:srgbClr val="FF0000"/>
                </a:solidFill>
              </a:rPr>
              <a:t> Sigma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39941" y="1831641"/>
                <a:ext cx="2628827" cy="7210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𝐓𝐄</m:t>
                        </m:r>
                        <m:r>
                          <a:rPr lang="en-US" sz="2800" b="1" baseline="-25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𝐁𝐢𝐚𝐬</m:t>
                        </m:r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𝐒𝐃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41" y="1831641"/>
                <a:ext cx="2628827" cy="7210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39941" y="2659305"/>
                <a:ext cx="2628827" cy="71468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𝐒𝐃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41" y="2659305"/>
                <a:ext cx="2628827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  <a:effectLst>
                <a:outerShdw blurRad="165100" dir="15600000" sx="104000" sy="104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620738" y="4963958"/>
            <a:ext cx="165071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165100" dir="15600000" sx="104000" sy="104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 Math" panose="02040503050406030204" pitchFamily="18" charset="0"/>
              </a:rPr>
              <a:t>SM = -1.3 </a:t>
            </a:r>
          </a:p>
        </p:txBody>
      </p:sp>
    </p:spTree>
    <p:extLst>
      <p:ext uri="{BB962C8B-B14F-4D97-AF65-F5344CB8AC3E}">
        <p14:creationId xmlns:p14="http://schemas.microsoft.com/office/powerpoint/2010/main" val="2492078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8" grpId="0"/>
      <p:bldP spid="35" grpId="0" animBg="1"/>
      <p:bldP spid="36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2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326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5945387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93AB75-1171-4898-8D23-60DADE4EF82B}"/>
              </a:ext>
            </a:extLst>
          </p:cNvPr>
          <p:cNvSpPr txBox="1"/>
          <p:nvPr/>
        </p:nvSpPr>
        <p:spPr>
          <a:xfrm>
            <a:off x="8090186" y="4218083"/>
            <a:ext cx="2516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Off-center</a:t>
            </a:r>
            <a:endParaRPr lang="fa-I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27865-A708-43E1-AEC7-4E1891C3B48C}"/>
                  </a:ext>
                </a:extLst>
              </p:cNvPr>
              <p:cNvSpPr txBox="1"/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27865-A708-43E1-AEC7-4E1891C3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A26BDA72-2400-4BB3-B9DF-0CC6B6B9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A748198D-1358-4E0B-883A-9EC45EE81D0F}"/>
              </a:ext>
            </a:extLst>
          </p:cNvPr>
          <p:cNvSpPr/>
          <p:nvPr/>
        </p:nvSpPr>
        <p:spPr>
          <a:xfrm>
            <a:off x="5318817" y="2539038"/>
            <a:ext cx="5212080" cy="104775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(USL – LSL)/6SD</a:t>
            </a:r>
            <a:endParaRPr lang="fa-I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9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4368200" y="2825465"/>
            <a:ext cx="6637213" cy="368808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398783" y="2316645"/>
            <a:ext cx="0" cy="4389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36351" y="1800784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8942710" y="3855394"/>
            <a:ext cx="1565589" cy="531814"/>
          </a:xfrm>
          <a:prstGeom prst="wedgeRectCallout">
            <a:avLst>
              <a:gd name="adj1" fmla="val -94236"/>
              <a:gd name="adj2" fmla="val 23994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Defect Rate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37802" y="6490863"/>
            <a:ext cx="3840480" cy="9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08040" y="1794775"/>
            <a:ext cx="13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190989" y="2361850"/>
            <a:ext cx="0" cy="438912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34743" y="5869194"/>
            <a:ext cx="13079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&gt; 50%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36151" y="2809603"/>
            <a:ext cx="5540603" cy="3667813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616279" y="2675103"/>
            <a:ext cx="0" cy="41148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391443" y="3042730"/>
            <a:ext cx="3474720" cy="62607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&gt; TEa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01" y="777464"/>
            <a:ext cx="1103231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Argument: Negative Sigma is meaningless because number of perfects cannot be less than zero.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63" y="789017"/>
            <a:ext cx="952500" cy="9525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992458" y="5876332"/>
            <a:ext cx="112496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>
                <a:solidFill>
                  <a:srgbClr val="00B050"/>
                </a:solidFill>
              </a:rPr>
              <a:t>&lt;50%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F7B24-9BF8-4DEE-A037-ECF942E4E04D}"/>
              </a:ext>
            </a:extLst>
          </p:cNvPr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4) سیگمای منفی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0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  <a:ln>
            <a:solidFill>
              <a:srgbClr val="FF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1:</a:t>
            </a:r>
          </a:p>
          <a:p>
            <a:r>
              <a:rPr lang="en-US" dirty="0"/>
              <a:t>TV=100 mg/dL</a:t>
            </a:r>
          </a:p>
          <a:p>
            <a:r>
              <a:rPr lang="en-US" dirty="0"/>
              <a:t>TEa = </a:t>
            </a:r>
            <a:r>
              <a:rPr lang="en-US" dirty="0">
                <a:solidFill>
                  <a:srgbClr val="00B0F0"/>
                </a:solidFill>
              </a:rPr>
              <a:t>8</a:t>
            </a:r>
            <a:r>
              <a:rPr lang="en-US" dirty="0"/>
              <a:t> mg/dL = </a:t>
            </a:r>
            <a:r>
              <a:rPr lang="en-US" dirty="0">
                <a:solidFill>
                  <a:srgbClr val="FF0000"/>
                </a:solidFill>
              </a:rPr>
              <a:t>8%</a:t>
            </a:r>
          </a:p>
          <a:p>
            <a:r>
              <a:rPr lang="en-US" dirty="0"/>
              <a:t>Mean = 100 mg/dL</a:t>
            </a:r>
          </a:p>
          <a:p>
            <a:r>
              <a:rPr lang="en-US" dirty="0"/>
              <a:t>Bias =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mg/dL = </a:t>
            </a:r>
            <a:r>
              <a:rPr lang="en-US" dirty="0">
                <a:solidFill>
                  <a:srgbClr val="FF0000"/>
                </a:solidFill>
              </a:rPr>
              <a:t>0%</a:t>
            </a:r>
          </a:p>
          <a:p>
            <a:r>
              <a:rPr lang="en-US" dirty="0"/>
              <a:t>SD = </a:t>
            </a:r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/>
              <a:t> mg/dL; </a:t>
            </a:r>
            <a:r>
              <a:rPr lang="en-US" dirty="0">
                <a:solidFill>
                  <a:srgbClr val="FF0000"/>
                </a:solidFill>
              </a:rPr>
              <a:t>CV = 2%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3676" y="1583394"/>
            <a:ext cx="296828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</a:rPr>
              <a:t>SM = (TEa - B)/SD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(8 - 0)/2 = </a:t>
            </a:r>
            <a:r>
              <a:rPr lang="en-US" sz="2800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9306" y="1575582"/>
            <a:ext cx="35673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SM = (TEa% - B%)/CV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(8% - 0)/2% = </a:t>
            </a:r>
            <a:r>
              <a:rPr lang="en-US" sz="2800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/>
              <a:t>5) کدام فرمول: </a:t>
            </a:r>
            <a:r>
              <a:rPr lang="en-US" sz="2800" b="1" dirty="0">
                <a:solidFill>
                  <a:srgbClr val="00B0F0"/>
                </a:solidFill>
              </a:rPr>
              <a:t>(TEa - B)/SD</a:t>
            </a:r>
            <a:r>
              <a:rPr lang="fa-IR" sz="2800" b="1" dirty="0">
                <a:solidFill>
                  <a:srgbClr val="00B0F0"/>
                </a:solidFill>
              </a:rPr>
              <a:t> </a:t>
            </a:r>
            <a:r>
              <a:rPr lang="fa-IR" sz="2800" b="1" dirty="0"/>
              <a:t>یا </a:t>
            </a:r>
            <a:r>
              <a:rPr lang="en-US" sz="2800" b="1" dirty="0">
                <a:solidFill>
                  <a:srgbClr val="FF0000"/>
                </a:solidFill>
              </a:rPr>
              <a:t>(TEa% - B%)/CV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430" y="2268355"/>
            <a:ext cx="770021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2" y="3298628"/>
            <a:ext cx="770021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8116" y="3832993"/>
            <a:ext cx="1355560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5367" y="4533861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TEa% = (TEa/TV) x 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B% = (B/TV) x 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CV = (SD/Mean) x 100</a:t>
            </a:r>
          </a:p>
        </p:txBody>
      </p:sp>
    </p:spTree>
    <p:extLst>
      <p:ext uri="{BB962C8B-B14F-4D97-AF65-F5344CB8AC3E}">
        <p14:creationId xmlns:p14="http://schemas.microsoft.com/office/powerpoint/2010/main" val="281063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9" grpId="0" animBg="1"/>
      <p:bldP spid="10" grpId="0" animBg="1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2:</a:t>
            </a:r>
          </a:p>
          <a:p>
            <a:r>
              <a:rPr lang="en-US" dirty="0"/>
              <a:t>TV=100      </a:t>
            </a:r>
          </a:p>
          <a:p>
            <a:r>
              <a:rPr lang="en-US" dirty="0"/>
              <a:t>TEa = 8 = </a:t>
            </a:r>
            <a:r>
              <a:rPr lang="en-US" b="1" dirty="0">
                <a:solidFill>
                  <a:srgbClr val="FF0000"/>
                </a:solidFill>
              </a:rPr>
              <a:t>8%</a:t>
            </a:r>
          </a:p>
          <a:p>
            <a:r>
              <a:rPr lang="en-US" dirty="0"/>
              <a:t>Mean = 103</a:t>
            </a:r>
          </a:p>
          <a:p>
            <a:r>
              <a:rPr lang="en-US" b="1" u="sng" dirty="0"/>
              <a:t>Bias = 3</a:t>
            </a:r>
            <a:r>
              <a:rPr lang="en-US" b="1" dirty="0"/>
              <a:t> = </a:t>
            </a:r>
            <a:r>
              <a:rPr lang="en-US" b="1" dirty="0">
                <a:solidFill>
                  <a:srgbClr val="FF0000"/>
                </a:solidFill>
              </a:rPr>
              <a:t>3%</a:t>
            </a:r>
          </a:p>
          <a:p>
            <a:r>
              <a:rPr lang="en-US" dirty="0"/>
              <a:t>SD = 2; CV = (2 / 103) x 100 = </a:t>
            </a:r>
            <a:r>
              <a:rPr lang="en-US" b="1" dirty="0">
                <a:solidFill>
                  <a:srgbClr val="FF0000"/>
                </a:solidFill>
              </a:rPr>
              <a:t>1.94%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1493" y="1575583"/>
            <a:ext cx="32215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SM = (TEa - B)/SD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(8 - 3)/2 = </a:t>
            </a:r>
            <a:r>
              <a:rPr lang="en-US" sz="2800" b="1" dirty="0">
                <a:solidFill>
                  <a:srgbClr val="00B0F0"/>
                </a:solidFill>
              </a:rPr>
              <a:t>2.50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0550" y="1575582"/>
            <a:ext cx="41722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SM = (TEa% - B%)/CV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(8% - 3%)/1.96 = </a:t>
            </a:r>
            <a:r>
              <a:rPr lang="en-US" sz="2800" b="1" dirty="0">
                <a:solidFill>
                  <a:srgbClr val="FF0000"/>
                </a:solidFill>
              </a:rPr>
              <a:t>2.58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9482" y="2366002"/>
            <a:ext cx="770021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9220" y="3378839"/>
            <a:ext cx="770021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9843" y="3868938"/>
            <a:ext cx="4300598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5367" y="4533861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TEa% = (TE/TV) x 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B% = (B/TV) x 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CV = (SD/Mean) x 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/>
              <a:t>5) کدام فرمول: </a:t>
            </a:r>
            <a:r>
              <a:rPr lang="en-US" sz="2800" b="1" dirty="0">
                <a:solidFill>
                  <a:srgbClr val="00B0F0"/>
                </a:solidFill>
              </a:rPr>
              <a:t>(TEa - B)/SD</a:t>
            </a:r>
            <a:r>
              <a:rPr lang="fa-IR" sz="2800" b="1" dirty="0">
                <a:solidFill>
                  <a:srgbClr val="00B0F0"/>
                </a:solidFill>
              </a:rPr>
              <a:t> </a:t>
            </a:r>
            <a:r>
              <a:rPr lang="fa-IR" sz="2800" b="1" dirty="0"/>
              <a:t>یا </a:t>
            </a:r>
            <a:r>
              <a:rPr lang="en-US" sz="2800" b="1" dirty="0">
                <a:solidFill>
                  <a:srgbClr val="FF0000"/>
                </a:solidFill>
              </a:rPr>
              <a:t>(TEa% - B%)/CV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4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3:</a:t>
            </a:r>
          </a:p>
          <a:p>
            <a:r>
              <a:rPr lang="en-US" dirty="0"/>
              <a:t>TV=100      </a:t>
            </a:r>
          </a:p>
          <a:p>
            <a:r>
              <a:rPr lang="en-US" dirty="0"/>
              <a:t>TEa = 8 = 8%</a:t>
            </a:r>
          </a:p>
          <a:p>
            <a:r>
              <a:rPr lang="en-US" dirty="0"/>
              <a:t>Mean = 97</a:t>
            </a:r>
          </a:p>
          <a:p>
            <a:r>
              <a:rPr lang="en-US" b="1" dirty="0">
                <a:solidFill>
                  <a:srgbClr val="FF0000"/>
                </a:solidFill>
              </a:rPr>
              <a:t>Bias = -3 = -3%</a:t>
            </a:r>
          </a:p>
          <a:p>
            <a:r>
              <a:rPr lang="en-US" dirty="0"/>
              <a:t>SD = 2; CV = 2.06%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1493" y="1575583"/>
            <a:ext cx="32215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SM = (TEa - B)/SD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(8 - 3)/2 = </a:t>
            </a:r>
            <a:r>
              <a:rPr lang="en-US" sz="2800" b="1" dirty="0">
                <a:solidFill>
                  <a:srgbClr val="00B0F0"/>
                </a:solidFill>
              </a:rPr>
              <a:t>2.50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0550" y="1575582"/>
            <a:ext cx="41722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SM = (TEa% - B%)/CV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(8% - 3%)/2.06 = </a:t>
            </a:r>
            <a:r>
              <a:rPr lang="en-US" sz="2800" b="1" dirty="0">
                <a:solidFill>
                  <a:srgbClr val="FF0000"/>
                </a:solidFill>
              </a:rPr>
              <a:t>2.43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367" y="4533861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TEa% = (TE/TV) x 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B% = (B/TV) x 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CV = (SD/Mean) x 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4424" y="2366002"/>
            <a:ext cx="770021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86534" y="3298628"/>
            <a:ext cx="770021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7465" y="3832993"/>
            <a:ext cx="1917020" cy="4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/>
              <a:t>5) کدام فرمول: </a:t>
            </a:r>
            <a:r>
              <a:rPr lang="en-US" sz="2800" b="1" dirty="0">
                <a:solidFill>
                  <a:srgbClr val="00B0F0"/>
                </a:solidFill>
              </a:rPr>
              <a:t>(TEa - B)/SD</a:t>
            </a:r>
            <a:r>
              <a:rPr lang="fa-IR" sz="2800" b="1" dirty="0">
                <a:solidFill>
                  <a:srgbClr val="00B0F0"/>
                </a:solidFill>
              </a:rPr>
              <a:t> </a:t>
            </a:r>
            <a:r>
              <a:rPr lang="fa-IR" sz="2800" b="1" dirty="0"/>
              <a:t>یا </a:t>
            </a:r>
            <a:r>
              <a:rPr lang="en-US" sz="2800" b="1" dirty="0">
                <a:solidFill>
                  <a:srgbClr val="FF0000"/>
                </a:solidFill>
              </a:rPr>
              <a:t>(TEa% - B%)/CV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4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1605" y="1821839"/>
          <a:ext cx="1133855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7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4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Bias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SM = (TEa-B)/SD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SM = (TEa%-B%)/CV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+3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-3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2.50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0893" y="3822693"/>
                <a:ext cx="2400887" cy="13553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den>
                        </m:f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den>
                        </m:f>
                      </m:den>
                    </m:f>
                  </m:oMath>
                </a14:m>
                <a:endParaRPr lang="en-US" sz="32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93" y="3822693"/>
                <a:ext cx="2400887" cy="13553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8918" y="4123258"/>
                <a:ext cx="2750114" cy="7837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 b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𝐓𝐄𝐚</m:t>
                          </m:r>
                          <m:r>
                            <a:rPr lang="en-US" sz="2400"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latin typeface="Cambria Math"/>
                            </a:rPr>
                            <m:t>𝐁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𝐒𝐃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18" y="4123258"/>
                <a:ext cx="2750114" cy="7837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1605" y="749252"/>
            <a:ext cx="10972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a-IR" dirty="0"/>
              <a:t>اگر عدم صحت داشته باشیم، نتایج این دو فرمول کمی متفاوت است؛ در حضور </a:t>
            </a:r>
            <a:r>
              <a:rPr lang="fa-IR" b="1" dirty="0">
                <a:solidFill>
                  <a:srgbClr val="FF0000"/>
                </a:solidFill>
              </a:rPr>
              <a:t>عدم صحت</a:t>
            </a:r>
            <a:r>
              <a:rPr lang="fa-IR" dirty="0"/>
              <a:t>، سیگمای حاصل از فرمول </a:t>
            </a:r>
            <a:r>
              <a:rPr lang="en-US" b="1" dirty="0">
                <a:solidFill>
                  <a:srgbClr val="FF0000"/>
                </a:solidFill>
              </a:rPr>
              <a:t>SD</a:t>
            </a:r>
            <a:r>
              <a:rPr lang="fa-IR" dirty="0"/>
              <a:t> درست است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2278" y="3820083"/>
            <a:ext cx="352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TEa% = TEa x 100/</a:t>
            </a:r>
            <a:r>
              <a:rPr lang="en-US" sz="2400" b="1" dirty="0">
                <a:solidFill>
                  <a:srgbClr val="0070C0"/>
                </a:solidFill>
              </a:rPr>
              <a:t>TV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 Bias% = Bias x 100/</a:t>
            </a:r>
            <a:r>
              <a:rPr lang="en-US" sz="2400" b="1" dirty="0">
                <a:solidFill>
                  <a:srgbClr val="0070C0"/>
                </a:solidFill>
              </a:rPr>
              <a:t>TV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 CV= SD x 100/</a:t>
            </a:r>
            <a:r>
              <a:rPr lang="en-US" sz="2400" b="1" dirty="0">
                <a:solidFill>
                  <a:srgbClr val="FF0000"/>
                </a:solidFill>
              </a:rPr>
              <a:t>X̄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17069" y="3883019"/>
                <a:ext cx="3739662" cy="1365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 b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</a:rPr>
                                <m:t>𝐓𝐄𝐚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𝟏𝟎𝟎</m:t>
                              </m:r>
                            </m:num>
                            <m:den>
                              <m:r>
                                <a:rPr lang="en-US" sz="2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𝐓𝐕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𝐱𝟏𝟎𝟎</m:t>
                              </m:r>
                            </m:num>
                            <m:den>
                              <m:r>
                                <a:rPr lang="en-US" sz="2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𝐓𝐕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</a:rPr>
                                <m:t>𝐒𝐃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𝟏𝟎𝟎</m:t>
                              </m:r>
                            </m:num>
                            <m:den>
                              <m:acc>
                                <m:accPr>
                                  <m:chr m:val="̄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</m:acc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069" y="3883019"/>
                <a:ext cx="3739662" cy="1365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8525509" y="4319655"/>
            <a:ext cx="412486" cy="465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64763" y="4136795"/>
            <a:ext cx="5473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≠</a:t>
            </a:r>
          </a:p>
        </p:txBody>
      </p:sp>
      <p:sp>
        <p:nvSpPr>
          <p:cNvPr id="4" name="Oval 3"/>
          <p:cNvSpPr/>
          <p:nvPr/>
        </p:nvSpPr>
        <p:spPr>
          <a:xfrm>
            <a:off x="3502856" y="2789874"/>
            <a:ext cx="731520" cy="38170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2856" y="3218148"/>
            <a:ext cx="731520" cy="381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9032" y="3238176"/>
            <a:ext cx="4003430" cy="37492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49532" y="2785258"/>
            <a:ext cx="4003430" cy="37492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59479" y="5414817"/>
                <a:ext cx="3952930" cy="892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 b="1">
                    <a:latin typeface="Cambria Math" panose="02040503050406030204" pitchFamily="18" charset="0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𝐓𝐄𝐚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𝐁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𝐒𝐃</m:t>
                        </m:r>
                      </m:den>
                    </m:f>
                  </m:oMath>
                </a14:m>
                <a:r>
                  <a:rPr lang="en-US" sz="3600" dirty="0"/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</a:rPr>
                          <m:t>𝐓𝐄𝐚</m:t>
                        </m:r>
                        <m:r>
                          <a:rPr lang="en-US" sz="3600">
                            <a:latin typeface="Cambria Math"/>
                          </a:rPr>
                          <m:t>%−</m:t>
                        </m:r>
                        <m:r>
                          <a:rPr lang="en-US" sz="3600">
                            <a:latin typeface="Cambria Math"/>
                          </a:rPr>
                          <m:t>𝐁</m:t>
                        </m:r>
                        <m:r>
                          <a:rPr lang="en-US" sz="3600">
                            <a:latin typeface="Cambria Math"/>
                          </a:rPr>
                          <m:t>%</m:t>
                        </m:r>
                      </m:num>
                      <m:den>
                        <m:r>
                          <a:rPr lang="en-US" sz="3600">
                            <a:latin typeface="Cambria Math"/>
                          </a:rPr>
                          <m:t>𝐂𝐕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79" y="5414817"/>
                <a:ext cx="3952930" cy="892552"/>
              </a:xfrm>
              <a:prstGeom prst="rect">
                <a:avLst/>
              </a:prstGeom>
              <a:blipFill rotWithShape="0">
                <a:blip r:embed="rId5"/>
                <a:stretch>
                  <a:fillRect b="-7895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/>
              <a:t>5) کدام فرمول: </a:t>
            </a:r>
            <a:r>
              <a:rPr lang="en-US" sz="2800" b="1" dirty="0">
                <a:solidFill>
                  <a:srgbClr val="00B0F0"/>
                </a:solidFill>
              </a:rPr>
              <a:t>(TEa - B)/SD</a:t>
            </a:r>
            <a:r>
              <a:rPr lang="fa-IR" sz="2800" b="1" dirty="0">
                <a:solidFill>
                  <a:srgbClr val="00B0F0"/>
                </a:solidFill>
              </a:rPr>
              <a:t> </a:t>
            </a:r>
            <a:r>
              <a:rPr lang="fa-IR" sz="2800" b="1" dirty="0"/>
              <a:t>یا </a:t>
            </a:r>
            <a:r>
              <a:rPr lang="en-US" sz="2800" b="1" dirty="0">
                <a:solidFill>
                  <a:srgbClr val="FF0000"/>
                </a:solidFill>
              </a:rPr>
              <a:t>(TEa% - B%)/CV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0183" y="1866602"/>
            <a:ext cx="949874" cy="178430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01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/>
      <p:bldP spid="14" grpId="0" animBg="1"/>
      <p:bldP spid="15" grpId="0" animBg="1"/>
      <p:bldP spid="16" grpId="0" animBg="1"/>
      <p:bldP spid="4" grpId="0" animBg="1"/>
      <p:bldP spid="18" grpId="0" animBg="1"/>
      <p:bldP spid="19" grpId="0" animBg="1"/>
      <p:bldP spid="20" grpId="0" animBg="1"/>
      <p:bldP spid="21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7EFC-23AF-40CD-92F1-6F352D91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4"/>
            <a:ext cx="10515600" cy="714167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formulas: Unit-based vs Percent-based</a:t>
            </a:r>
            <a:endParaRPr lang="fa-IR" sz="3600" b="1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5B04-9429-4DAB-88A2-1154AAD0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485"/>
            <a:ext cx="10515600" cy="387036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 bias, SM from both formulas is the same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bias, percent-based SM deviates from unit-based SM </a:t>
            </a:r>
          </a:p>
          <a:p>
            <a:pPr marL="854075" indent="-284163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Positive bias → Overestimate</a:t>
            </a:r>
          </a:p>
          <a:p>
            <a:pPr marL="854075" indent="-284163"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Negative bias → Underestimate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¤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Correction for bias needed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3D063-A54B-48F0-A782-FC79B24237B2}"/>
                  </a:ext>
                </a:extLst>
              </p:cNvPr>
              <p:cNvSpPr txBox="1"/>
              <p:nvPr/>
            </p:nvSpPr>
            <p:spPr>
              <a:xfrm>
                <a:off x="5532619" y="4924019"/>
                <a:ext cx="5301519" cy="1417835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2800" i="0" smtClean="0">
                          <a:latin typeface="Cambria Math" panose="02040503050406030204" pitchFamily="18" charset="0"/>
                        </a:rPr>
                        <m:t>Sigma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fa-IR" sz="2800" i="0">
                              <a:latin typeface="Cambria Math" panose="02040503050406030204" pitchFamily="18" charset="0"/>
                            </a:rPr>
                            <m:t>ATE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a-I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m:rPr>
                                  <m:sty m:val="p"/>
                                </m:rPr>
                                <a:rPr lang="fa-IR" sz="2800" i="0">
                                  <a:latin typeface="Cambria Math" panose="02040503050406030204" pitchFamily="18" charset="0"/>
                                </a:rPr>
                                <m:t>Bias</m:t>
                              </m:r>
                            </m:e>
                          </m:d>
                        </m:num>
                        <m:den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fa-IR" sz="2800" i="0">
                              <a:latin typeface="Cambria Math" panose="02040503050406030204" pitchFamily="18" charset="0"/>
                            </a:rPr>
                            <m:t>CV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 •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a-I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a-IR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fa-IR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a-IR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Bias</m:t>
                                  </m:r>
                                </m:num>
                                <m:den>
                                  <m:r>
                                    <a:rPr lang="fa-IR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3D063-A54B-48F0-A782-FC79B2423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619" y="4924019"/>
                <a:ext cx="5301519" cy="14178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6664384-8F56-4C26-97A5-BCC5FC5FC18E}"/>
              </a:ext>
            </a:extLst>
          </p:cNvPr>
          <p:cNvGrpSpPr/>
          <p:nvPr/>
        </p:nvGrpSpPr>
        <p:grpSpPr>
          <a:xfrm>
            <a:off x="1936230" y="1279082"/>
            <a:ext cx="8319541" cy="811286"/>
            <a:chOff x="1887511" y="1279082"/>
            <a:chExt cx="8319541" cy="811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BA80CE-ADD8-4208-A9C9-9A168FAECB50}"/>
                    </a:ext>
                  </a:extLst>
                </p:cNvPr>
                <p:cNvSpPr txBox="1"/>
                <p:nvPr/>
              </p:nvSpPr>
              <p:spPr>
                <a:xfrm>
                  <a:off x="1887511" y="1279082"/>
                  <a:ext cx="3763780" cy="797737"/>
                </a:xfrm>
                <a:prstGeom prst="roundRect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𝐀𝐓𝐄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 |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𝐁𝐢𝐚𝐬</m:t>
                          </m:r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𝐒𝐃</m:t>
                          </m:r>
                        </m:den>
                      </m:f>
                    </m:oMath>
                  </a14:m>
                  <a:endParaRPr lang="en-US" sz="2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BA80CE-ADD8-4208-A9C9-9A168FAEC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511" y="1279082"/>
                  <a:ext cx="3763780" cy="797737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7E71AB-33AB-4C20-8632-ED9F94E434C9}"/>
                    </a:ext>
                  </a:extLst>
                </p:cNvPr>
                <p:cNvSpPr txBox="1"/>
                <p:nvPr/>
              </p:nvSpPr>
              <p:spPr>
                <a:xfrm>
                  <a:off x="6443272" y="1279082"/>
                  <a:ext cx="3763780" cy="811286"/>
                </a:xfrm>
                <a:prstGeom prst="roundRect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Cambria Math" panose="02040503050406030204" pitchFamily="18" charset="0"/>
                    </a:rPr>
                    <a:t>SM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𝐀𝐓𝐄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 |%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𝐁𝐢𝐚𝐬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𝐂𝐕</m:t>
                          </m:r>
                        </m:den>
                      </m:f>
                    </m:oMath>
                  </a14:m>
                  <a:endParaRPr lang="en-US" sz="2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7E71AB-33AB-4C20-8632-ED9F94E43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3272" y="1279082"/>
                  <a:ext cx="3763780" cy="81128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85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2:</a:t>
            </a:r>
          </a:p>
          <a:p>
            <a:r>
              <a:rPr lang="en-US" dirty="0"/>
              <a:t>TV=100      </a:t>
            </a:r>
          </a:p>
          <a:p>
            <a:r>
              <a:rPr lang="en-US" dirty="0"/>
              <a:t>TEa = 8 = </a:t>
            </a:r>
            <a:r>
              <a:rPr lang="en-US" b="1" dirty="0">
                <a:solidFill>
                  <a:srgbClr val="FF0000"/>
                </a:solidFill>
              </a:rPr>
              <a:t>8%</a:t>
            </a:r>
          </a:p>
          <a:p>
            <a:r>
              <a:rPr lang="en-US" dirty="0"/>
              <a:t>Mean = 103</a:t>
            </a:r>
          </a:p>
          <a:p>
            <a:r>
              <a:rPr lang="en-US" b="1" u="sng" dirty="0"/>
              <a:t>Bias = 3</a:t>
            </a:r>
            <a:r>
              <a:rPr lang="en-US" b="1" dirty="0"/>
              <a:t> = </a:t>
            </a:r>
            <a:r>
              <a:rPr lang="en-US" b="1" dirty="0">
                <a:solidFill>
                  <a:srgbClr val="FF0000"/>
                </a:solidFill>
              </a:rPr>
              <a:t>3%</a:t>
            </a:r>
          </a:p>
          <a:p>
            <a:r>
              <a:rPr lang="en-US" dirty="0"/>
              <a:t>SD = 2; CV = </a:t>
            </a:r>
            <a:r>
              <a:rPr lang="en-US" b="1" dirty="0">
                <a:solidFill>
                  <a:srgbClr val="FF0000"/>
                </a:solidFill>
              </a:rPr>
              <a:t>1.94%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1237" y="1271930"/>
            <a:ext cx="32215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SM = (TEa - B)/SD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(8 - 3)/2 = </a:t>
            </a:r>
            <a:r>
              <a:rPr lang="en-US" sz="2800" b="1" dirty="0">
                <a:solidFill>
                  <a:srgbClr val="00B0F0"/>
                </a:solidFill>
              </a:rPr>
              <a:t>2.50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9654" y="1271929"/>
            <a:ext cx="41722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SM = (TEa% - B%)/CV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(8% - 3%)/1.96 = </a:t>
            </a:r>
            <a:r>
              <a:rPr lang="en-US" sz="2800" b="1" dirty="0">
                <a:solidFill>
                  <a:srgbClr val="FF0000"/>
                </a:solidFill>
              </a:rPr>
              <a:t>2.58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/>
              <a:t>5) کدام فرمول: </a:t>
            </a:r>
            <a:r>
              <a:rPr lang="en-US" sz="2800" b="1" dirty="0">
                <a:solidFill>
                  <a:srgbClr val="00B0F0"/>
                </a:solidFill>
              </a:rPr>
              <a:t>(TEa - B)/SD</a:t>
            </a:r>
            <a:r>
              <a:rPr lang="fa-IR" sz="2800" b="1" dirty="0">
                <a:solidFill>
                  <a:srgbClr val="00B0F0"/>
                </a:solidFill>
              </a:rPr>
              <a:t> </a:t>
            </a:r>
            <a:r>
              <a:rPr lang="fa-IR" sz="2800" b="1" dirty="0"/>
              <a:t>یا </a:t>
            </a:r>
            <a:r>
              <a:rPr lang="en-US" sz="2800" b="1" dirty="0">
                <a:solidFill>
                  <a:srgbClr val="FF0000"/>
                </a:solidFill>
              </a:rPr>
              <a:t>(TEa% - B%)/CV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C71BDD-EAD2-45E1-B6A7-3F78AF48ECBC}"/>
                  </a:ext>
                </a:extLst>
              </p:cNvPr>
              <p:cNvSpPr txBox="1"/>
              <p:nvPr/>
            </p:nvSpPr>
            <p:spPr>
              <a:xfrm>
                <a:off x="6595668" y="2597255"/>
                <a:ext cx="5301519" cy="141783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2800" i="0" smtClean="0">
                          <a:latin typeface="Cambria Math" panose="02040503050406030204" pitchFamily="18" charset="0"/>
                        </a:rPr>
                        <m:t>Sigma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fa-IR" sz="2800" i="0">
                              <a:latin typeface="Cambria Math" panose="02040503050406030204" pitchFamily="18" charset="0"/>
                            </a:rPr>
                            <m:t>ATE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a-I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m:rPr>
                                  <m:sty m:val="p"/>
                                </m:rPr>
                                <a:rPr lang="fa-IR" sz="2800" i="0">
                                  <a:latin typeface="Cambria Math" panose="02040503050406030204" pitchFamily="18" charset="0"/>
                                </a:rPr>
                                <m:t>Bias</m:t>
                              </m:r>
                            </m:e>
                          </m:d>
                        </m:num>
                        <m:den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fa-IR" sz="2800" i="0">
                              <a:latin typeface="Cambria Math" panose="02040503050406030204" pitchFamily="18" charset="0"/>
                            </a:rPr>
                            <m:t>CV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 •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a-I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a-I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fa-I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a-I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Bias</m:t>
                                  </m:r>
                                </m:num>
                                <m:den>
                                  <m:r>
                                    <a:rPr lang="fa-I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a-IR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C71BDD-EAD2-45E1-B6A7-3F78AF48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68" y="2597255"/>
                <a:ext cx="5301519" cy="14178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B9F587-8439-4F2C-BE35-6113F3B163FB}"/>
                  </a:ext>
                </a:extLst>
              </p:cNvPr>
              <p:cNvSpPr txBox="1"/>
              <p:nvPr/>
            </p:nvSpPr>
            <p:spPr>
              <a:xfrm>
                <a:off x="6096000" y="4309364"/>
                <a:ext cx="5801187" cy="1417835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2800" i="0" smtClean="0">
                          <a:latin typeface="Cambria Math" panose="02040503050406030204" pitchFamily="18" charset="0"/>
                        </a:rPr>
                        <m:t>Sigma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a-I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94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•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a-I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a-I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fa-I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a-I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a-I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a-I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a-IR" sz="28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B9F587-8439-4F2C-BE35-6113F3B1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09364"/>
                <a:ext cx="5801187" cy="14178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DF0E76C-672D-497E-B409-8576898D7C4A}"/>
              </a:ext>
            </a:extLst>
          </p:cNvPr>
          <p:cNvSpPr/>
          <p:nvPr/>
        </p:nvSpPr>
        <p:spPr>
          <a:xfrm>
            <a:off x="10491537" y="4610833"/>
            <a:ext cx="1412688" cy="58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65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3:</a:t>
            </a:r>
          </a:p>
          <a:p>
            <a:r>
              <a:rPr lang="en-US" dirty="0"/>
              <a:t>TV=100      </a:t>
            </a:r>
          </a:p>
          <a:p>
            <a:r>
              <a:rPr lang="en-US" dirty="0"/>
              <a:t>TEa = 8 = 8%</a:t>
            </a:r>
          </a:p>
          <a:p>
            <a:r>
              <a:rPr lang="en-US" dirty="0"/>
              <a:t>Mean = 97</a:t>
            </a:r>
          </a:p>
          <a:p>
            <a:r>
              <a:rPr lang="en-US" b="1" dirty="0">
                <a:solidFill>
                  <a:srgbClr val="FF0000"/>
                </a:solidFill>
              </a:rPr>
              <a:t>Bias = -3 = -3%</a:t>
            </a:r>
          </a:p>
          <a:p>
            <a:r>
              <a:rPr lang="en-US" dirty="0"/>
              <a:t>SD = 2; CV = 2.06%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1493" y="1575583"/>
            <a:ext cx="32215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SM = (TEa - B)/SD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(8 - 3)/2 = </a:t>
            </a:r>
            <a:r>
              <a:rPr lang="en-US" sz="2800" b="1" dirty="0">
                <a:solidFill>
                  <a:srgbClr val="00B0F0"/>
                </a:solidFill>
              </a:rPr>
              <a:t>2.50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0550" y="1575582"/>
            <a:ext cx="41722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SM = (TEa% - B%)/CV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SM = (8% - 3%)/2.06 = </a:t>
            </a:r>
            <a:r>
              <a:rPr lang="en-US" sz="2800" b="1" dirty="0">
                <a:solidFill>
                  <a:srgbClr val="FF0000"/>
                </a:solidFill>
              </a:rPr>
              <a:t>2.43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/>
              <a:t>5) کدام فرمول: </a:t>
            </a:r>
            <a:r>
              <a:rPr lang="en-US" sz="2800" b="1" dirty="0">
                <a:solidFill>
                  <a:srgbClr val="00B0F0"/>
                </a:solidFill>
              </a:rPr>
              <a:t>(TEa - B)/SD</a:t>
            </a:r>
            <a:r>
              <a:rPr lang="fa-IR" sz="2800" b="1" dirty="0">
                <a:solidFill>
                  <a:srgbClr val="00B0F0"/>
                </a:solidFill>
              </a:rPr>
              <a:t> </a:t>
            </a:r>
            <a:r>
              <a:rPr lang="fa-IR" sz="2800" b="1" dirty="0"/>
              <a:t>یا </a:t>
            </a:r>
            <a:r>
              <a:rPr lang="en-US" sz="2800" b="1" dirty="0">
                <a:solidFill>
                  <a:srgbClr val="FF0000"/>
                </a:solidFill>
              </a:rPr>
              <a:t>(TEa% - B%)/CV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F9DABB-6674-41E8-9E19-4BAE32B292D9}"/>
                  </a:ext>
                </a:extLst>
              </p:cNvPr>
              <p:cNvSpPr txBox="1"/>
              <p:nvPr/>
            </p:nvSpPr>
            <p:spPr>
              <a:xfrm>
                <a:off x="6383775" y="3106332"/>
                <a:ext cx="5801187" cy="1417835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2800" i="0" smtClean="0">
                          <a:latin typeface="Cambria Math" panose="02040503050406030204" pitchFamily="18" charset="0"/>
                        </a:rPr>
                        <m:t>Sigma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a-I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a-IR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a-IR" sz="2800" b="0" i="0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•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a-I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a-I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fa-I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a-IR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a-I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a-I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a-I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a-IR" sz="28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F9DABB-6674-41E8-9E19-4BAE32B29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75" y="3106332"/>
                <a:ext cx="5801187" cy="14178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2506E3F-9900-4BB6-838B-E3E5A0727072}"/>
              </a:ext>
            </a:extLst>
          </p:cNvPr>
          <p:cNvSpPr/>
          <p:nvPr/>
        </p:nvSpPr>
        <p:spPr>
          <a:xfrm>
            <a:off x="10779312" y="3407801"/>
            <a:ext cx="1412688" cy="58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711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8257" r="51848" b="1294"/>
          <a:stretch/>
        </p:blipFill>
        <p:spPr bwMode="auto">
          <a:xfrm>
            <a:off x="8064890" y="684417"/>
            <a:ext cx="2288275" cy="61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114798" y="5389766"/>
            <a:ext cx="3589522" cy="3821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FF0000"/>
                </a:solidFill>
              </a:rPr>
              <a:t>&gt;&gt;&gt;32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75" y="3578957"/>
            <a:ext cx="1640274" cy="16124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354" y="1048272"/>
            <a:ext cx="4398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Example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 = 6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Bias = 2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SD = 1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SM = 4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P(Z&gt;4) = </a:t>
            </a:r>
            <a:r>
              <a:rPr lang="en-US" sz="2800" b="1" dirty="0">
                <a:solidFill>
                  <a:srgbClr val="FF0000"/>
                </a:solidFill>
              </a:rPr>
              <a:t>32 DPM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9459" y="4558322"/>
            <a:ext cx="2737594" cy="523220"/>
          </a:xfrm>
          <a:prstGeom prst="wedgeRectCallout">
            <a:avLst>
              <a:gd name="adj1" fmla="val 130508"/>
              <a:gd name="adj2" fmla="val 135957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/>
              <a:t>P(Z&gt;</a:t>
            </a:r>
            <a:r>
              <a:rPr lang="en-US" sz="2800" b="1" dirty="0">
                <a:solidFill>
                  <a:srgbClr val="FF0000"/>
                </a:solidFill>
              </a:rPr>
              <a:t>2.5</a:t>
            </a:r>
            <a:r>
              <a:rPr lang="en-US" sz="2800" b="1" dirty="0"/>
              <a:t>) = 6210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6) کوتاه مدت در مقابل بلند مدت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04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46088" indent="-446088" algn="r" rtl="1">
              <a:spcAft>
                <a:spcPts val="600"/>
              </a:spcAft>
              <a:buFont typeface="Wingdings" pitchFamily="2" charset="2"/>
              <a:buChar char="Ø"/>
            </a:pPr>
            <a:r>
              <a:rPr lang="fa-IR" dirty="0">
                <a:solidFill>
                  <a:srgbClr val="7030A0"/>
                </a:solidFill>
              </a:rPr>
              <a:t>سیگمای محاسبه شده </a:t>
            </a:r>
            <a:r>
              <a:rPr lang="fa-IR" b="1" dirty="0">
                <a:solidFill>
                  <a:srgbClr val="7030A0"/>
                </a:solidFill>
              </a:rPr>
              <a:t>گزارشی</a:t>
            </a:r>
            <a:r>
              <a:rPr lang="fa-IR" dirty="0">
                <a:solidFill>
                  <a:srgbClr val="7030A0"/>
                </a:solidFill>
              </a:rPr>
              <a:t> از گذشته است!</a:t>
            </a:r>
            <a:endParaRPr lang="en-US" b="1" dirty="0">
              <a:solidFill>
                <a:srgbClr val="7030A0"/>
              </a:solidFill>
            </a:endParaRPr>
          </a:p>
          <a:p>
            <a:pPr marL="446088" indent="-446088" algn="r" rt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fa-IR" dirty="0">
                <a:solidFill>
                  <a:srgbClr val="7030A0"/>
                </a:solidFill>
              </a:rPr>
              <a:t>ما نیاز داریم که </a:t>
            </a:r>
            <a:r>
              <a:rPr lang="fa-IR" b="1" dirty="0">
                <a:solidFill>
                  <a:srgbClr val="7030A0"/>
                </a:solidFill>
              </a:rPr>
              <a:t>آینده</a:t>
            </a:r>
            <a:r>
              <a:rPr lang="fa-IR" dirty="0">
                <a:solidFill>
                  <a:srgbClr val="7030A0"/>
                </a:solidFill>
              </a:rPr>
              <a:t> را پیش‌بینی/تضمین کنیم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r>
              <a:rPr lang="fa-IR" dirty="0"/>
              <a:t>نظر به این که:</a:t>
            </a:r>
            <a:endParaRPr lang="en-US" dirty="0"/>
          </a:p>
          <a:p>
            <a:pPr algn="r" rtl="1">
              <a:spcAft>
                <a:spcPts val="600"/>
              </a:spcAft>
            </a:pPr>
            <a:r>
              <a:rPr lang="fa-IR" dirty="0"/>
              <a:t>عیار سیگما در ارزیابی کوتاه مدت تعیین می‌شود</a:t>
            </a:r>
            <a:endParaRPr lang="en-US" dirty="0"/>
          </a:p>
          <a:p>
            <a:pPr algn="r" rtl="1">
              <a:spcAft>
                <a:spcPts val="600"/>
              </a:spcAft>
            </a:pPr>
            <a:r>
              <a:rPr lang="fa-IR" dirty="0"/>
              <a:t>عوامل مختلف در کوتاه مدت کاملا بررسی نخواهد شد</a:t>
            </a:r>
            <a:endParaRPr lang="en-US" dirty="0"/>
          </a:p>
          <a:p>
            <a:pPr algn="r" rtl="1">
              <a:spcAft>
                <a:spcPts val="600"/>
              </a:spcAft>
            </a:pPr>
            <a:r>
              <a:rPr lang="fa-IR" dirty="0"/>
              <a:t>برنامه‌های پایش کیفیت نمی‌توانند تغییرات جزئی را شناسایی کنند</a:t>
            </a:r>
            <a:endParaRPr lang="en-US" dirty="0"/>
          </a:p>
          <a:p>
            <a:pPr marL="520700" indent="168275" algn="r" rt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برای بلند مدت، نرخ خطای بالاتری در نظر گرفته می‌شود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1910" y="993411"/>
            <a:ext cx="267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solidFill>
                  <a:srgbClr val="7030A0"/>
                </a:solidFill>
              </a:rPr>
              <a:t>پاسخ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6) کوتاه مدت در مقابل بلند مدت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04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2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326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2935487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93AB75-1171-4898-8D23-60DADE4EF82B}"/>
              </a:ext>
            </a:extLst>
          </p:cNvPr>
          <p:cNvSpPr txBox="1"/>
          <p:nvPr/>
        </p:nvSpPr>
        <p:spPr>
          <a:xfrm>
            <a:off x="8090186" y="4218083"/>
            <a:ext cx="2516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Off-center</a:t>
            </a:r>
            <a:endParaRPr lang="fa-I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27865-A708-43E1-AEC7-4E1891C3B48C}"/>
                  </a:ext>
                </a:extLst>
              </p:cNvPr>
              <p:cNvSpPr txBox="1"/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27865-A708-43E1-AEC7-4E1891C3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A26BDA72-2400-4BB3-B9DF-0CC6B6B9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A748198D-1358-4E0B-883A-9EC45EE81D0F}"/>
              </a:ext>
            </a:extLst>
          </p:cNvPr>
          <p:cNvSpPr/>
          <p:nvPr/>
        </p:nvSpPr>
        <p:spPr>
          <a:xfrm>
            <a:off x="5318817" y="2539038"/>
            <a:ext cx="5212080" cy="104775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(USL – LSL)/6SD</a:t>
            </a:r>
            <a:endParaRPr lang="fa-I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64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72343"/>
            <a:ext cx="10515600" cy="4304620"/>
          </a:xfrm>
        </p:spPr>
        <p:txBody>
          <a:bodyPr>
            <a:normAutofit lnSpcReduction="10000"/>
          </a:bodyPr>
          <a:lstStyle/>
          <a:p>
            <a:pPr marL="446088" indent="-446088" algn="r" rtl="1">
              <a:spcAft>
                <a:spcPts val="600"/>
              </a:spcAft>
              <a:buFont typeface="Wingdings" pitchFamily="2" charset="2"/>
              <a:buChar char="Ø"/>
            </a:pPr>
            <a:r>
              <a:rPr lang="fa-IR" b="1" dirty="0">
                <a:solidFill>
                  <a:srgbClr val="7030A0"/>
                </a:solidFill>
              </a:rPr>
              <a:t>مفروضات روش شش سیگما:</a:t>
            </a:r>
            <a:endParaRPr lang="en-US" b="1" dirty="0">
              <a:solidFill>
                <a:srgbClr val="7030A0"/>
              </a:solidFill>
            </a:endParaRPr>
          </a:p>
          <a:p>
            <a:pPr algn="r" rtl="1">
              <a:spcAft>
                <a:spcPts val="600"/>
              </a:spcAft>
            </a:pPr>
            <a:r>
              <a:rPr lang="en-US" b="1" dirty="0"/>
              <a:t> </a:t>
            </a:r>
            <a:r>
              <a:rPr lang="fa-IR" b="1" dirty="0"/>
              <a:t>در بلند مدت، کم و بیش جابجایی </a:t>
            </a:r>
            <a:r>
              <a:rPr lang="fa-IR" b="1" dirty="0" err="1"/>
              <a:t>کالیبراسیون</a:t>
            </a:r>
            <a:r>
              <a:rPr lang="fa-IR" b="1" dirty="0"/>
              <a:t> در هر دو جهت اتفاق می‌افتد</a:t>
            </a:r>
          </a:p>
          <a:p>
            <a:pPr algn="r" rtl="1">
              <a:spcAft>
                <a:spcPts val="600"/>
              </a:spcAft>
            </a:pPr>
            <a:r>
              <a:rPr lang="fa-IR" b="1" dirty="0"/>
              <a:t>این جابجایی‌ها کوچکتر از حساسیت پایش کیفیت هستند و شناسایی نمی‌شود</a:t>
            </a:r>
          </a:p>
          <a:p>
            <a:pPr algn="r" rtl="1">
              <a:spcAft>
                <a:spcPts val="600"/>
              </a:spcAft>
            </a:pPr>
            <a:r>
              <a:rPr lang="fa-IR" b="1" dirty="0"/>
              <a:t>حتا در صورت شناسایی، اصلاح آن‌ها عملا ممکن نیست</a:t>
            </a:r>
          </a:p>
          <a:p>
            <a:pPr algn="r" rtl="1">
              <a:spcAft>
                <a:spcPts val="600"/>
              </a:spcAft>
            </a:pPr>
            <a:r>
              <a:rPr lang="fa-IR" b="1" dirty="0"/>
              <a:t>این جابجایی‌ها خودبخود اصلاح می‌شود</a:t>
            </a:r>
          </a:p>
          <a:p>
            <a:pPr algn="r" rtl="1">
              <a:spcAft>
                <a:spcPts val="600"/>
              </a:spcAft>
            </a:pPr>
            <a:r>
              <a:rPr lang="fa-IR" b="1" dirty="0"/>
              <a:t>حداکثر جابجایی، یعنی بدترین وضعیت، برابر </a:t>
            </a:r>
            <a:r>
              <a:rPr lang="en-US" b="1" dirty="0"/>
              <a:t>1.5 SD</a:t>
            </a:r>
            <a:r>
              <a:rPr lang="fa-IR" b="1" dirty="0"/>
              <a:t> در نظر گرفته می‌شود</a:t>
            </a:r>
            <a:endParaRPr lang="en-US" b="1" dirty="0"/>
          </a:p>
          <a:p>
            <a:pPr algn="r" rt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7030A0"/>
                </a:solidFill>
              </a:rPr>
              <a:t>بر اساس قرارداد بنا شده در موتورولا، برای محاسبه نرخ خطای آینده (بلند مدت)، </a:t>
            </a:r>
            <a:r>
              <a:rPr lang="en-US" b="1" dirty="0">
                <a:solidFill>
                  <a:srgbClr val="7030A0"/>
                </a:solidFill>
              </a:rPr>
              <a:t>1.5 SD</a:t>
            </a:r>
            <a:r>
              <a:rPr lang="fa-IR" b="1" dirty="0">
                <a:solidFill>
                  <a:srgbClr val="7030A0"/>
                </a:solidFill>
              </a:rPr>
              <a:t> از </a:t>
            </a:r>
            <a:r>
              <a:rPr lang="en-US" b="1" dirty="0">
                <a:solidFill>
                  <a:srgbClr val="7030A0"/>
                </a:solidFill>
              </a:rPr>
              <a:t>SM</a:t>
            </a:r>
            <a:r>
              <a:rPr lang="fa-IR" b="1" dirty="0">
                <a:solidFill>
                  <a:srgbClr val="7030A0"/>
                </a:solidFill>
              </a:rPr>
              <a:t> محاسبه شده از دادهای کوتاه مدت کم می‌شود</a:t>
            </a:r>
          </a:p>
          <a:p>
            <a:pPr algn="r" rtl="1"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353" y="806572"/>
            <a:ext cx="10972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a-IR" dirty="0"/>
              <a:t>در روش شش سیگما برای پیش‌بینی نرخ خطا در بلند مدت، پس از محاسبه </a:t>
            </a:r>
            <a:r>
              <a:rPr lang="en-US" dirty="0"/>
              <a:t>z</a:t>
            </a:r>
            <a:r>
              <a:rPr lang="fa-IR" dirty="0"/>
              <a:t> از داده‌های کوتاه مدت، </a:t>
            </a:r>
            <a:r>
              <a:rPr lang="fa-IR" b="1" dirty="0">
                <a:solidFill>
                  <a:srgbClr val="FF0000"/>
                </a:solidFill>
              </a:rPr>
              <a:t>1.5 واحد از آن کم می‌شود </a:t>
            </a:r>
            <a:r>
              <a:rPr lang="fa-IR" dirty="0"/>
              <a:t>و سپس میزان خطا محاسبه می‌شود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08956" y="4451295"/>
            <a:ext cx="3683880" cy="653955"/>
          </a:xfrm>
          <a:custGeom>
            <a:avLst/>
            <a:gdLst>
              <a:gd name="connsiteX0" fmla="*/ 0 w 3924886"/>
              <a:gd name="connsiteY0" fmla="*/ 326362 h 652724"/>
              <a:gd name="connsiteX1" fmla="*/ 1962443 w 3924886"/>
              <a:gd name="connsiteY1" fmla="*/ 0 h 652724"/>
              <a:gd name="connsiteX2" fmla="*/ 3924886 w 3924886"/>
              <a:gd name="connsiteY2" fmla="*/ 326362 h 652724"/>
              <a:gd name="connsiteX3" fmla="*/ 1962443 w 3924886"/>
              <a:gd name="connsiteY3" fmla="*/ 652724 h 652724"/>
              <a:gd name="connsiteX4" fmla="*/ 0 w 3924886"/>
              <a:gd name="connsiteY4" fmla="*/ 326362 h 652724"/>
              <a:gd name="connsiteX0" fmla="*/ 0 w 3924886"/>
              <a:gd name="connsiteY0" fmla="*/ 326362 h 652724"/>
              <a:gd name="connsiteX1" fmla="*/ 1962443 w 3924886"/>
              <a:gd name="connsiteY1" fmla="*/ 0 h 652724"/>
              <a:gd name="connsiteX2" fmla="*/ 3924886 w 3924886"/>
              <a:gd name="connsiteY2" fmla="*/ 326362 h 652724"/>
              <a:gd name="connsiteX3" fmla="*/ 1962443 w 3924886"/>
              <a:gd name="connsiteY3" fmla="*/ 652724 h 652724"/>
              <a:gd name="connsiteX4" fmla="*/ 0 w 3924886"/>
              <a:gd name="connsiteY4" fmla="*/ 326362 h 652724"/>
              <a:gd name="connsiteX0" fmla="*/ 0 w 3938954"/>
              <a:gd name="connsiteY0" fmla="*/ 326510 h 652902"/>
              <a:gd name="connsiteX1" fmla="*/ 1962443 w 3938954"/>
              <a:gd name="connsiteY1" fmla="*/ 148 h 652902"/>
              <a:gd name="connsiteX2" fmla="*/ 3938954 w 3938954"/>
              <a:gd name="connsiteY2" fmla="*/ 340578 h 652902"/>
              <a:gd name="connsiteX3" fmla="*/ 1962443 w 3938954"/>
              <a:gd name="connsiteY3" fmla="*/ 652872 h 652902"/>
              <a:gd name="connsiteX4" fmla="*/ 0 w 3938954"/>
              <a:gd name="connsiteY4" fmla="*/ 326510 h 652902"/>
              <a:gd name="connsiteX0" fmla="*/ 0 w 3939064"/>
              <a:gd name="connsiteY0" fmla="*/ 326510 h 653122"/>
              <a:gd name="connsiteX1" fmla="*/ 1962443 w 3939064"/>
              <a:gd name="connsiteY1" fmla="*/ 148 h 653122"/>
              <a:gd name="connsiteX2" fmla="*/ 3938954 w 3939064"/>
              <a:gd name="connsiteY2" fmla="*/ 340578 h 653122"/>
              <a:gd name="connsiteX3" fmla="*/ 1962443 w 3939064"/>
              <a:gd name="connsiteY3" fmla="*/ 652872 h 653122"/>
              <a:gd name="connsiteX4" fmla="*/ 0 w 3939064"/>
              <a:gd name="connsiteY4" fmla="*/ 326510 h 653122"/>
              <a:gd name="connsiteX0" fmla="*/ 0 w 3939064"/>
              <a:gd name="connsiteY0" fmla="*/ 326510 h 653122"/>
              <a:gd name="connsiteX1" fmla="*/ 1962443 w 3939064"/>
              <a:gd name="connsiteY1" fmla="*/ 148 h 653122"/>
              <a:gd name="connsiteX2" fmla="*/ 3938954 w 3939064"/>
              <a:gd name="connsiteY2" fmla="*/ 340578 h 653122"/>
              <a:gd name="connsiteX3" fmla="*/ 1962443 w 3939064"/>
              <a:gd name="connsiteY3" fmla="*/ 652872 h 653122"/>
              <a:gd name="connsiteX4" fmla="*/ 0 w 3939064"/>
              <a:gd name="connsiteY4" fmla="*/ 326510 h 653122"/>
              <a:gd name="connsiteX0" fmla="*/ 0 w 3939064"/>
              <a:gd name="connsiteY0" fmla="*/ 327343 h 653955"/>
              <a:gd name="connsiteX1" fmla="*/ 1962443 w 3939064"/>
              <a:gd name="connsiteY1" fmla="*/ 981 h 653955"/>
              <a:gd name="connsiteX2" fmla="*/ 3938954 w 3939064"/>
              <a:gd name="connsiteY2" fmla="*/ 341411 h 653955"/>
              <a:gd name="connsiteX3" fmla="*/ 1962443 w 3939064"/>
              <a:gd name="connsiteY3" fmla="*/ 653705 h 653955"/>
              <a:gd name="connsiteX4" fmla="*/ 0 w 3939064"/>
              <a:gd name="connsiteY4" fmla="*/ 327343 h 65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064" h="653955">
                <a:moveTo>
                  <a:pt x="0" y="327343"/>
                </a:moveTo>
                <a:cubicBezTo>
                  <a:pt x="0" y="-21714"/>
                  <a:pt x="1305951" y="-1364"/>
                  <a:pt x="1962443" y="981"/>
                </a:cubicBezTo>
                <a:cubicBezTo>
                  <a:pt x="2618935" y="3326"/>
                  <a:pt x="3938954" y="34557"/>
                  <a:pt x="3938954" y="341411"/>
                </a:cubicBezTo>
                <a:cubicBezTo>
                  <a:pt x="3953022" y="648266"/>
                  <a:pt x="2618935" y="656050"/>
                  <a:pt x="1962443" y="653705"/>
                </a:cubicBezTo>
                <a:cubicBezTo>
                  <a:pt x="1305951" y="651360"/>
                  <a:pt x="0" y="676400"/>
                  <a:pt x="0" y="32734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161197"/>
            <a:ext cx="110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</a:rPr>
              <a:t>6) کوتاه مدت در مقابل بلند مدت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" grpId="0" animBg="1"/>
      <p:bldP spid="2" grpId="0" animBg="1"/>
      <p:bldP spid="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3EECCB8-D7C8-4C97-BF23-9888AAA73FAD}"/>
              </a:ext>
            </a:extLst>
          </p:cNvPr>
          <p:cNvSpPr/>
          <p:nvPr/>
        </p:nvSpPr>
        <p:spPr>
          <a:xfrm>
            <a:off x="402764" y="2743198"/>
            <a:ext cx="2965682" cy="1026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4603922" y="1819545"/>
            <a:ext cx="6571763" cy="258471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8121948" y="1702753"/>
            <a:ext cx="0" cy="27000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8268" y="4390813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7189808" y="4055658"/>
            <a:ext cx="90000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C24B00D-480E-4893-94C4-C4630AB955BF}"/>
              </a:ext>
            </a:extLst>
          </p:cNvPr>
          <p:cNvSpPr txBox="1"/>
          <p:nvPr/>
        </p:nvSpPr>
        <p:spPr>
          <a:xfrm>
            <a:off x="388696" y="581187"/>
            <a:ext cx="2965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Example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 = 6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Bias = 2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SD = 1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SM = 4</a:t>
            </a:r>
          </a:p>
          <a:p>
            <a:pPr marL="280988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P(Z&gt;4) = </a:t>
            </a:r>
            <a:r>
              <a:rPr lang="en-US" sz="2800" b="1" dirty="0">
                <a:solidFill>
                  <a:srgbClr val="FF0000"/>
                </a:solidFill>
              </a:rPr>
              <a:t>32 DPM 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83E8E67F-9C6F-407D-B81D-B602FA80F9A1}"/>
              </a:ext>
            </a:extLst>
          </p:cNvPr>
          <p:cNvSpPr/>
          <p:nvPr/>
        </p:nvSpPr>
        <p:spPr>
          <a:xfrm>
            <a:off x="10093430" y="4799940"/>
            <a:ext cx="908571" cy="584775"/>
          </a:xfrm>
          <a:prstGeom prst="wedgeRectCallout">
            <a:avLst>
              <a:gd name="adj1" fmla="val -39413"/>
              <a:gd name="adj2" fmla="val -13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32 DPM</a:t>
            </a:r>
            <a:endParaRPr lang="fa-I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3FB551-65D7-468C-89E1-01B2834464A6}"/>
              </a:ext>
            </a:extLst>
          </p:cNvPr>
          <p:cNvSpPr txBox="1"/>
          <p:nvPr/>
        </p:nvSpPr>
        <p:spPr>
          <a:xfrm>
            <a:off x="6797922" y="1327835"/>
            <a:ext cx="78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Target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461729-F334-47DC-B022-D7BBFCB3D915}"/>
              </a:ext>
            </a:extLst>
          </p:cNvPr>
          <p:cNvSpPr txBox="1"/>
          <p:nvPr/>
        </p:nvSpPr>
        <p:spPr>
          <a:xfrm>
            <a:off x="4155764" y="1404050"/>
            <a:ext cx="78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-TEa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B2E031-08D6-4CDB-B7AC-B3CD0447B56E}"/>
              </a:ext>
            </a:extLst>
          </p:cNvPr>
          <p:cNvSpPr txBox="1"/>
          <p:nvPr/>
        </p:nvSpPr>
        <p:spPr>
          <a:xfrm>
            <a:off x="9546382" y="1473285"/>
            <a:ext cx="78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+TEa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A98F22-9E29-40F7-8707-93EEF138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6346" r="6683" b="23281"/>
          <a:stretch/>
        </p:blipFill>
        <p:spPr>
          <a:xfrm>
            <a:off x="4589854" y="1813316"/>
            <a:ext cx="6590293" cy="2592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189808" y="1726034"/>
            <a:ext cx="0" cy="2700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26543" y="1764143"/>
            <a:ext cx="23450" cy="2664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EED0F39-A4BA-458F-95E1-3394B9866851}"/>
              </a:ext>
            </a:extLst>
          </p:cNvPr>
          <p:cNvSpPr txBox="1"/>
          <p:nvPr/>
        </p:nvSpPr>
        <p:spPr>
          <a:xfrm>
            <a:off x="7689742" y="1342422"/>
            <a:ext cx="78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Mean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9947882" y="1719305"/>
            <a:ext cx="0" cy="2664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1724" y="3401598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Bias</a:t>
            </a:r>
          </a:p>
          <a:p>
            <a:pPr algn="ctr"/>
            <a:r>
              <a:rPr lang="en-US" sz="1600" b="1" dirty="0"/>
              <a:t>2SD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3B3EC6E-A4F2-4A64-9D8F-76E625962A02}"/>
              </a:ext>
            </a:extLst>
          </p:cNvPr>
          <p:cNvCxnSpPr>
            <a:cxnSpLocks/>
          </p:cNvCxnSpPr>
          <p:nvPr/>
        </p:nvCxnSpPr>
        <p:spPr>
          <a:xfrm>
            <a:off x="8137990" y="4055658"/>
            <a:ext cx="68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07E9A6D-A687-4722-87BD-34284F7625F9}"/>
              </a:ext>
            </a:extLst>
          </p:cNvPr>
          <p:cNvSpPr txBox="1"/>
          <p:nvPr/>
        </p:nvSpPr>
        <p:spPr>
          <a:xfrm>
            <a:off x="8072062" y="3435527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Shift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1.5 SD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64D578-997A-4F0B-9108-99F5B5207675}"/>
              </a:ext>
            </a:extLst>
          </p:cNvPr>
          <p:cNvSpPr txBox="1"/>
          <p:nvPr/>
        </p:nvSpPr>
        <p:spPr>
          <a:xfrm>
            <a:off x="402764" y="4774768"/>
            <a:ext cx="4717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Worst Scenario:</a:t>
            </a:r>
            <a:r>
              <a:rPr lang="en-US" sz="2800" b="1" dirty="0"/>
              <a:t> Shift = 1.5 SD</a:t>
            </a:r>
            <a:endParaRPr lang="fa-IR" sz="2800" b="1" dirty="0"/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34D3A148-0FE6-4938-AC3E-AD1803D21130}"/>
              </a:ext>
            </a:extLst>
          </p:cNvPr>
          <p:cNvSpPr/>
          <p:nvPr/>
        </p:nvSpPr>
        <p:spPr>
          <a:xfrm>
            <a:off x="2360204" y="2042845"/>
            <a:ext cx="908571" cy="584775"/>
          </a:xfrm>
          <a:prstGeom prst="wedgeRectCallout">
            <a:avLst>
              <a:gd name="adj1" fmla="val -109088"/>
              <a:gd name="adj2" fmla="val 89953"/>
            </a:avLst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STABLE</a:t>
            </a:r>
          </a:p>
          <a:p>
            <a:pPr algn="ctr"/>
            <a:r>
              <a:rPr lang="en-US" b="1" dirty="0"/>
              <a:t>SM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F5BF3203-788A-4543-B60A-47045EF2CF72}"/>
              </a:ext>
            </a:extLst>
          </p:cNvPr>
          <p:cNvSpPr/>
          <p:nvPr/>
        </p:nvSpPr>
        <p:spPr>
          <a:xfrm>
            <a:off x="2174636" y="3922449"/>
            <a:ext cx="1474115" cy="655985"/>
          </a:xfrm>
          <a:prstGeom prst="wedgeRectCallout">
            <a:avLst>
              <a:gd name="adj1" fmla="val -38040"/>
              <a:gd name="adj2" fmla="val -94072"/>
            </a:avLst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STABLE</a:t>
            </a:r>
          </a:p>
          <a:p>
            <a:pPr algn="ctr"/>
            <a:r>
              <a:rPr lang="en-US" b="1" dirty="0"/>
              <a:t>Defect Rate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1ECA5A-26CB-408A-B040-3001C716C373}"/>
              </a:ext>
            </a:extLst>
          </p:cNvPr>
          <p:cNvSpPr txBox="1"/>
          <p:nvPr/>
        </p:nvSpPr>
        <p:spPr>
          <a:xfrm>
            <a:off x="388696" y="5321452"/>
            <a:ext cx="4717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SM = 4 - 1.5 = </a:t>
            </a:r>
            <a:r>
              <a:rPr lang="en-US" sz="2800" b="1" dirty="0">
                <a:solidFill>
                  <a:srgbClr val="FF0000"/>
                </a:solidFill>
              </a:rPr>
              <a:t>2.5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3A7C04-C724-4FAC-AB37-628E1EE7E4D2}"/>
              </a:ext>
            </a:extLst>
          </p:cNvPr>
          <p:cNvSpPr txBox="1"/>
          <p:nvPr/>
        </p:nvSpPr>
        <p:spPr>
          <a:xfrm>
            <a:off x="388696" y="5818188"/>
            <a:ext cx="4717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DR = </a:t>
            </a:r>
            <a:r>
              <a:rPr lang="en-US" sz="2800" b="1" dirty="0">
                <a:solidFill>
                  <a:srgbClr val="FF0000"/>
                </a:solidFill>
              </a:rPr>
              <a:t>6210</a:t>
            </a:r>
            <a:r>
              <a:rPr lang="en-US" sz="2800" b="1" dirty="0"/>
              <a:t> DPM</a:t>
            </a:r>
            <a:endParaRPr lang="fa-IR" sz="2800" b="1" dirty="0"/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D29B37DE-B3D9-40D9-9739-E19A4F432AA1}"/>
              </a:ext>
            </a:extLst>
          </p:cNvPr>
          <p:cNvSpPr/>
          <p:nvPr/>
        </p:nvSpPr>
        <p:spPr>
          <a:xfrm>
            <a:off x="10697976" y="3042573"/>
            <a:ext cx="908571" cy="752623"/>
          </a:xfrm>
          <a:prstGeom prst="wedgeRectCallout">
            <a:avLst>
              <a:gd name="adj1" fmla="val -98250"/>
              <a:gd name="adj2" fmla="val 6830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</a:rPr>
              <a:t>6210 DPM</a:t>
            </a:r>
            <a:endParaRPr lang="fa-IR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22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204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4 1.11111E-6 L -0.05598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9 -0.00255 L 0.06067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 animBg="1"/>
      <p:bldP spid="46" grpId="0" animBg="1"/>
      <p:bldP spid="49" grpId="0"/>
      <p:bldP spid="50" grpId="0"/>
      <p:bldP spid="5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1674" y="228632"/>
            <a:ext cx="9350326" cy="161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fa-IR" sz="2800" b="1" dirty="0">
                <a:solidFill>
                  <a:srgbClr val="7030A0"/>
                </a:solidFill>
              </a:rPr>
              <a:t>عیار سیگمای محاسبه شده با دو نرخ خطا مربوط است:</a:t>
            </a:r>
            <a:endParaRPr lang="en-US" sz="2800" b="1" dirty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800" b="1" dirty="0"/>
              <a:t>کوتاه مدت: </a:t>
            </a:r>
            <a:r>
              <a:rPr lang="fa-IR" sz="2800" dirty="0"/>
              <a:t>عملکرد دیده شده</a:t>
            </a:r>
            <a:endParaRPr lang="en-US" sz="2800" dirty="0"/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b="1" dirty="0"/>
              <a:t>بلند مدت: </a:t>
            </a:r>
            <a:r>
              <a:rPr lang="fa-IR" sz="2800" dirty="0"/>
              <a:t>عملکرد قابل تضمین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24036" y="2053883"/>
          <a:ext cx="8127999" cy="454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3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Sigma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DPM</a:t>
                      </a:r>
                      <a:endParaRPr lang="fa-IR" sz="3200" dirty="0"/>
                    </a:p>
                    <a:p>
                      <a:pPr algn="ctr"/>
                      <a:r>
                        <a:rPr lang="en-US" sz="3200" b="1" dirty="0"/>
                        <a:t>Short</a:t>
                      </a:r>
                      <a:r>
                        <a:rPr lang="en-US" sz="3200" b="1" baseline="0" dirty="0"/>
                        <a:t> term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DPM</a:t>
                      </a:r>
                      <a:endParaRPr lang="fa-IR" sz="3200" dirty="0"/>
                    </a:p>
                    <a:p>
                      <a:pPr algn="ctr"/>
                      <a:r>
                        <a:rPr lang="en-US" sz="3200" b="1" dirty="0"/>
                        <a:t>Long </a:t>
                      </a:r>
                      <a:r>
                        <a:rPr lang="en-US" sz="3200" b="1" baseline="0" dirty="0"/>
                        <a:t>term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317000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698000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45500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309000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27000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67000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6000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233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0.002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3.4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60985" y="2053883"/>
            <a:ext cx="2658794" cy="452979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"/>
          <p:cNvSpPr/>
          <p:nvPr/>
        </p:nvSpPr>
        <p:spPr>
          <a:xfrm>
            <a:off x="7974767" y="5971929"/>
            <a:ext cx="815234" cy="653955"/>
          </a:xfrm>
          <a:custGeom>
            <a:avLst/>
            <a:gdLst>
              <a:gd name="connsiteX0" fmla="*/ 0 w 3924886"/>
              <a:gd name="connsiteY0" fmla="*/ 326362 h 652724"/>
              <a:gd name="connsiteX1" fmla="*/ 1962443 w 3924886"/>
              <a:gd name="connsiteY1" fmla="*/ 0 h 652724"/>
              <a:gd name="connsiteX2" fmla="*/ 3924886 w 3924886"/>
              <a:gd name="connsiteY2" fmla="*/ 326362 h 652724"/>
              <a:gd name="connsiteX3" fmla="*/ 1962443 w 3924886"/>
              <a:gd name="connsiteY3" fmla="*/ 652724 h 652724"/>
              <a:gd name="connsiteX4" fmla="*/ 0 w 3924886"/>
              <a:gd name="connsiteY4" fmla="*/ 326362 h 652724"/>
              <a:gd name="connsiteX0" fmla="*/ 0 w 3924886"/>
              <a:gd name="connsiteY0" fmla="*/ 326362 h 652724"/>
              <a:gd name="connsiteX1" fmla="*/ 1962443 w 3924886"/>
              <a:gd name="connsiteY1" fmla="*/ 0 h 652724"/>
              <a:gd name="connsiteX2" fmla="*/ 3924886 w 3924886"/>
              <a:gd name="connsiteY2" fmla="*/ 326362 h 652724"/>
              <a:gd name="connsiteX3" fmla="*/ 1962443 w 3924886"/>
              <a:gd name="connsiteY3" fmla="*/ 652724 h 652724"/>
              <a:gd name="connsiteX4" fmla="*/ 0 w 3924886"/>
              <a:gd name="connsiteY4" fmla="*/ 326362 h 652724"/>
              <a:gd name="connsiteX0" fmla="*/ 0 w 3938954"/>
              <a:gd name="connsiteY0" fmla="*/ 326510 h 652902"/>
              <a:gd name="connsiteX1" fmla="*/ 1962443 w 3938954"/>
              <a:gd name="connsiteY1" fmla="*/ 148 h 652902"/>
              <a:gd name="connsiteX2" fmla="*/ 3938954 w 3938954"/>
              <a:gd name="connsiteY2" fmla="*/ 340578 h 652902"/>
              <a:gd name="connsiteX3" fmla="*/ 1962443 w 3938954"/>
              <a:gd name="connsiteY3" fmla="*/ 652872 h 652902"/>
              <a:gd name="connsiteX4" fmla="*/ 0 w 3938954"/>
              <a:gd name="connsiteY4" fmla="*/ 326510 h 652902"/>
              <a:gd name="connsiteX0" fmla="*/ 0 w 3939064"/>
              <a:gd name="connsiteY0" fmla="*/ 326510 h 653122"/>
              <a:gd name="connsiteX1" fmla="*/ 1962443 w 3939064"/>
              <a:gd name="connsiteY1" fmla="*/ 148 h 653122"/>
              <a:gd name="connsiteX2" fmla="*/ 3938954 w 3939064"/>
              <a:gd name="connsiteY2" fmla="*/ 340578 h 653122"/>
              <a:gd name="connsiteX3" fmla="*/ 1962443 w 3939064"/>
              <a:gd name="connsiteY3" fmla="*/ 652872 h 653122"/>
              <a:gd name="connsiteX4" fmla="*/ 0 w 3939064"/>
              <a:gd name="connsiteY4" fmla="*/ 326510 h 653122"/>
              <a:gd name="connsiteX0" fmla="*/ 0 w 3939064"/>
              <a:gd name="connsiteY0" fmla="*/ 326510 h 653122"/>
              <a:gd name="connsiteX1" fmla="*/ 1962443 w 3939064"/>
              <a:gd name="connsiteY1" fmla="*/ 148 h 653122"/>
              <a:gd name="connsiteX2" fmla="*/ 3938954 w 3939064"/>
              <a:gd name="connsiteY2" fmla="*/ 340578 h 653122"/>
              <a:gd name="connsiteX3" fmla="*/ 1962443 w 3939064"/>
              <a:gd name="connsiteY3" fmla="*/ 652872 h 653122"/>
              <a:gd name="connsiteX4" fmla="*/ 0 w 3939064"/>
              <a:gd name="connsiteY4" fmla="*/ 326510 h 653122"/>
              <a:gd name="connsiteX0" fmla="*/ 0 w 3939064"/>
              <a:gd name="connsiteY0" fmla="*/ 327343 h 653955"/>
              <a:gd name="connsiteX1" fmla="*/ 1962443 w 3939064"/>
              <a:gd name="connsiteY1" fmla="*/ 981 h 653955"/>
              <a:gd name="connsiteX2" fmla="*/ 3938954 w 3939064"/>
              <a:gd name="connsiteY2" fmla="*/ 341411 h 653955"/>
              <a:gd name="connsiteX3" fmla="*/ 1962443 w 3939064"/>
              <a:gd name="connsiteY3" fmla="*/ 653705 h 653955"/>
              <a:gd name="connsiteX4" fmla="*/ 0 w 3939064"/>
              <a:gd name="connsiteY4" fmla="*/ 327343 h 65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064" h="653955">
                <a:moveTo>
                  <a:pt x="0" y="327343"/>
                </a:moveTo>
                <a:cubicBezTo>
                  <a:pt x="0" y="-21714"/>
                  <a:pt x="1305951" y="-1364"/>
                  <a:pt x="1962443" y="981"/>
                </a:cubicBezTo>
                <a:cubicBezTo>
                  <a:pt x="2618935" y="3326"/>
                  <a:pt x="3938954" y="34557"/>
                  <a:pt x="3938954" y="341411"/>
                </a:cubicBezTo>
                <a:cubicBezTo>
                  <a:pt x="3953022" y="648266"/>
                  <a:pt x="2618935" y="656050"/>
                  <a:pt x="1962443" y="653705"/>
                </a:cubicBezTo>
                <a:cubicBezTo>
                  <a:pt x="1305951" y="651360"/>
                  <a:pt x="0" y="676400"/>
                  <a:pt x="0" y="32734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6191" y="1816876"/>
            <a:ext cx="10002982" cy="493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914400" algn="justLow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نرخ خطای بلند مدت در آزمایشگاه، بستگی دارد به </a:t>
            </a:r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توانایی برنامه پایش کیفیت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5648B-D39A-4D94-84DA-38AEAB423B65}"/>
              </a:ext>
            </a:extLst>
          </p:cNvPr>
          <p:cNvSpPr txBox="1"/>
          <p:nvPr/>
        </p:nvSpPr>
        <p:spPr>
          <a:xfrm>
            <a:off x="238060" y="4751780"/>
            <a:ext cx="1184660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Argument: Bias shouldn’t be incorporated in Sigma equation because the presence of 1.5 SD bias is accepted in advance.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24422-5A6C-493C-B0BD-494F4EFC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165" y="478248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49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22BB-B8CB-43B2-9A75-2AB6527143B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4" y="218317"/>
            <a:ext cx="4464556" cy="490171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295284"/>
            <a:ext cx="10515600" cy="142619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9600" b="1" dirty="0">
                <a:solidFill>
                  <a:srgbClr val="FFFF00"/>
                </a:solidFill>
                <a:cs typeface="2  Bardiya" panose="00000400000000000000" pitchFamily="2" charset="-78"/>
              </a:rPr>
              <a:t>شاد باشید...</a:t>
            </a:r>
            <a:endParaRPr lang="en-US" sz="9600" b="1" dirty="0">
              <a:solidFill>
                <a:srgbClr val="FFFF00"/>
              </a:solidFill>
              <a:cs typeface="2 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12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1FC768-5D04-447F-B616-ECACF14E4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4" t="40713" r="23289"/>
          <a:stretch/>
        </p:blipFill>
        <p:spPr>
          <a:xfrm>
            <a:off x="-157059" y="-2743200"/>
            <a:ext cx="12349057" cy="9601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0B0E95-E536-4A39-A6A4-E13B5D683B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0" b="55990" l="34700" r="64275">
                        <a14:foregroundMark x1="35944" y1="53125" x2="35944" y2="53125"/>
                        <a14:foregroundMark x1="35944" y1="53125" x2="41728" y2="55208"/>
                        <a14:foregroundMark x1="38141" y1="49740" x2="35505" y2="52865"/>
                        <a14:foregroundMark x1="34919" y1="52865" x2="35798" y2="54948"/>
                        <a14:foregroundMark x1="37116" y1="54948" x2="41435" y2="55990"/>
                        <a14:foregroundMark x1="41435" y1="55990" x2="51611" y2="53646"/>
                        <a14:foregroundMark x1="51903" y1="55990" x2="57467" y2="54557"/>
                        <a14:foregroundMark x1="57467" y1="54557" x2="57540" y2="54427"/>
                        <a14:foregroundMark x1="59444" y1="53646" x2="63177" y2="50521"/>
                        <a14:foregroundMark x1="63763" y1="51823" x2="62738" y2="50781"/>
                        <a14:foregroundMark x1="63470" y1="50260" x2="64348" y2="50000"/>
                        <a14:foregroundMark x1="51757" y1="43750" x2="47365" y2="44401"/>
                        <a14:foregroundMark x1="50220" y1="48698" x2="50586" y2="45313"/>
                        <a14:foregroundMark x1="50586" y1="46484" x2="51098" y2="48047"/>
                        <a14:foregroundMark x1="50586" y1="48047" x2="50439" y2="50391"/>
                        <a14:foregroundMark x1="49927" y1="48958" x2="49707" y2="45313"/>
                      </a14:backgroundRemoval>
                    </a14:imgEffect>
                  </a14:imgLayer>
                </a14:imgProps>
              </a:ext>
            </a:extLst>
          </a:blip>
          <a:srcRect l="19469" t="43583" r="31381" b="36448"/>
          <a:stretch/>
        </p:blipFill>
        <p:spPr>
          <a:xfrm flipH="1">
            <a:off x="-157059" y="2750147"/>
            <a:ext cx="4632801" cy="105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18" b="59375" l="37921" r="62372">
                        <a14:foregroundMark x1="39971" y1="57292" x2="37994" y2="59635"/>
                        <a14:foregroundMark x1="56808" y1="43490" x2="59956" y2="42578"/>
                        <a14:foregroundMark x1="59956" y1="42578" x2="60615" y2="42578"/>
                        <a14:foregroundMark x1="61676" y1="42548" x2="62006" y2="42708"/>
                        <a14:backgroundMark x1="60761" y1="41927" x2="61859" y2="42057"/>
                        <a14:backgroundMark x1="61859" y1="42057" x2="61859" y2="41927"/>
                        <a14:backgroundMark x1="62518" y1="42839" x2="62445" y2="42448"/>
                      </a14:backgroundRemoval>
                    </a14:imgEffect>
                  </a14:imgLayer>
                </a14:imgProps>
              </a:ext>
            </a:extLst>
          </a:blip>
          <a:srcRect l="37670" t="41502" r="37301" b="39858"/>
          <a:stretch/>
        </p:blipFill>
        <p:spPr>
          <a:xfrm>
            <a:off x="0" y="256678"/>
            <a:ext cx="12191999" cy="65612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251159" y="1283369"/>
            <a:ext cx="3272589" cy="52778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23872" y="6216695"/>
            <a:ext cx="43891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2848" y="6212685"/>
            <a:ext cx="405664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52685" y="5812575"/>
            <a:ext cx="14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2963" y="5751545"/>
            <a:ext cx="14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meter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230127" y="5772817"/>
            <a:ext cx="2743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02750" y="5766661"/>
            <a:ext cx="53035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37912" y="5368672"/>
            <a:ext cx="14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meter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945" y="5378007"/>
            <a:ext cx="144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 meter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5978587" y="1211529"/>
            <a:ext cx="2046375" cy="4965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Callout 24"/>
          <p:cNvSpPr/>
          <p:nvPr/>
        </p:nvSpPr>
        <p:spPr>
          <a:xfrm>
            <a:off x="3859104" y="1840832"/>
            <a:ext cx="2374050" cy="1286787"/>
          </a:xfrm>
          <a:prstGeom prst="cloudCallout">
            <a:avLst>
              <a:gd name="adj1" fmla="val 49033"/>
              <a:gd name="adj2" fmla="val 5743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7 meters away…; </a:t>
            </a:r>
            <a:r>
              <a:rPr lang="en-US" sz="2000" b="1" u="sng" dirty="0">
                <a:solidFill>
                  <a:srgbClr val="0070C0"/>
                </a:solidFill>
                <a:latin typeface="Bradley Hand ITC" panose="03070402050302030203" pitchFamily="66" charset="0"/>
              </a:rPr>
              <a:t>I’m really safe!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15" b="66016" l="43924" r="56369">
                        <a14:foregroundMark x1="44656" y1="50260" x2="44656" y2="50260"/>
                        <a14:foregroundMark x1="44070" y1="52734" x2="44070" y2="52734"/>
                        <a14:foregroundMark x1="44070" y1="52734" x2="44070" y2="52734"/>
                        <a14:foregroundMark x1="45095" y1="64193" x2="45095" y2="64193"/>
                        <a14:foregroundMark x1="45095" y1="64193" x2="45095" y2="64193"/>
                        <a14:foregroundMark x1="44949" y1="64193" x2="44949" y2="64193"/>
                        <a14:foregroundMark x1="44949" y1="64193" x2="44949" y2="64193"/>
                        <a14:foregroundMark x1="44949" y1="64193" x2="44949" y2="64193"/>
                        <a14:foregroundMark x1="44949" y1="64193" x2="44949" y2="66016"/>
                        <a14:foregroundMark x1="56442" y1="61849" x2="55271" y2="63411"/>
                        <a14:foregroundMark x1="50512" y1="37760" x2="49488" y2="36198"/>
                        <a14:foregroundMark x1="50512" y1="39063" x2="50512" y2="36979"/>
                        <a14:foregroundMark x1="49488" y1="44792" x2="49488" y2="51823"/>
                        <a14:foregroundMark x1="50073" y1="34375" x2="49780" y2="34896"/>
                        <a14:foregroundMark x1="49341" y1="38802" x2="48755" y2="38802"/>
                        <a14:foregroundMark x1="48682" y1="37891" x2="48682" y2="37891"/>
                        <a14:foregroundMark x1="48536" y1="38542" x2="48536" y2="38542"/>
                        <a14:foregroundMark x1="48536" y1="38542" x2="48536" y2="38542"/>
                        <a14:foregroundMark x1="48389" y1="38802" x2="48389" y2="38802"/>
                        <a14:foregroundMark x1="48389" y1="38802" x2="48389" y2="38802"/>
                        <a14:foregroundMark x1="48975" y1="40234" x2="48975" y2="40234"/>
                        <a14:foregroundMark x1="50586" y1="34505" x2="50586" y2="34505"/>
                        <a14:foregroundMark x1="50586" y1="34505" x2="50586" y2="34505"/>
                        <a14:foregroundMark x1="50805" y1="34115" x2="50805" y2="34115"/>
                        <a14:foregroundMark x1="50805" y1="34115" x2="50805" y2="34115"/>
                        <a14:foregroundMark x1="50732" y1="34115" x2="50732" y2="34115"/>
                        <a14:foregroundMark x1="50732" y1="34115" x2="50732" y2="34115"/>
                        <a14:foregroundMark x1="50366" y1="34115" x2="50366" y2="34115"/>
                        <a14:foregroundMark x1="50366" y1="34115" x2="50366" y2="34115"/>
                      </a14:backgroundRemoval>
                    </a14:imgEffect>
                  </a14:imgLayer>
                </a14:imgProps>
              </a:ext>
            </a:extLst>
          </a:blip>
          <a:srcRect l="39786" t="29231" r="40453" b="30367"/>
          <a:stretch/>
        </p:blipFill>
        <p:spPr>
          <a:xfrm>
            <a:off x="5406189" y="2991778"/>
            <a:ext cx="2153009" cy="24748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0" b="55990" l="34700" r="64275">
                        <a14:foregroundMark x1="35944" y1="53125" x2="35944" y2="53125"/>
                        <a14:foregroundMark x1="35944" y1="53125" x2="41728" y2="55208"/>
                        <a14:foregroundMark x1="38141" y1="49740" x2="35505" y2="52865"/>
                        <a14:foregroundMark x1="34919" y1="52865" x2="35798" y2="54948"/>
                        <a14:foregroundMark x1="37116" y1="54948" x2="41435" y2="55990"/>
                        <a14:foregroundMark x1="41435" y1="55990" x2="51611" y2="53646"/>
                        <a14:foregroundMark x1="51903" y1="55990" x2="57467" y2="54557"/>
                        <a14:foregroundMark x1="57467" y1="54557" x2="57540" y2="54427"/>
                        <a14:foregroundMark x1="59444" y1="53646" x2="63177" y2="50521"/>
                        <a14:foregroundMark x1="63763" y1="51823" x2="62738" y2="50781"/>
                        <a14:foregroundMark x1="63470" y1="50260" x2="64348" y2="50000"/>
                        <a14:foregroundMark x1="51757" y1="43750" x2="47365" y2="44401"/>
                        <a14:foregroundMark x1="50220" y1="48698" x2="50586" y2="45313"/>
                        <a14:foregroundMark x1="50586" y1="46484" x2="51098" y2="48047"/>
                        <a14:foregroundMark x1="50586" y1="48047" x2="50439" y2="50391"/>
                        <a14:foregroundMark x1="49927" y1="48958" x2="49707" y2="45313"/>
                      </a14:backgroundRemoval>
                    </a14:imgEffect>
                  </a14:imgLayer>
                </a14:imgProps>
              </a:ext>
            </a:extLst>
          </a:blip>
          <a:srcRect l="19469" t="43583" r="31381" b="36448"/>
          <a:stretch/>
        </p:blipFill>
        <p:spPr>
          <a:xfrm>
            <a:off x="7766946" y="2700085"/>
            <a:ext cx="4632801" cy="1058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802" b="62630" l="45681" r="55271">
                        <a14:foregroundMark x1="49122" y1="39323" x2="49122" y2="39323"/>
                        <a14:foregroundMark x1="49122" y1="39323" x2="49122" y2="39323"/>
                        <a14:foregroundMark x1="49707" y1="61719" x2="49707" y2="61719"/>
                        <a14:foregroundMark x1="49707" y1="61719" x2="49707" y2="61719"/>
                        <a14:foregroundMark x1="49195" y1="62760" x2="49195" y2="62760"/>
                        <a14:foregroundMark x1="49195" y1="62760" x2="49195" y2="62760"/>
                        <a14:foregroundMark x1="51025" y1="62760" x2="51025" y2="62760"/>
                        <a14:foregroundMark x1="51025" y1="62760" x2="51025" y2="62760"/>
                        <a14:foregroundMark x1="49634" y1="38802" x2="49634" y2="38802"/>
                        <a14:foregroundMark x1="49634" y1="38802" x2="49634" y2="38802"/>
                        <a14:foregroundMark x1="49634" y1="38802" x2="49488" y2="38802"/>
                        <a14:foregroundMark x1="48609" y1="40104" x2="48902" y2="39193"/>
                        <a14:foregroundMark x1="48902" y1="38932" x2="49122" y2="38932"/>
                        <a14:foregroundMark x1="50220" y1="38802" x2="51684" y2="41406"/>
                        <a14:foregroundMark x1="51098" y1="40104" x2="50439" y2="39453"/>
                        <a14:backgroundMark x1="51757" y1="41536" x2="51757" y2="41146"/>
                        <a14:backgroundMark x1="51757" y1="41146" x2="51757" y2="41797"/>
                        <a14:backgroundMark x1="51830" y1="41406" x2="51684" y2="41146"/>
                        <a14:backgroundMark x1="51684" y1="41146" x2="51464" y2="41146"/>
                      </a14:backgroundRemoval>
                    </a14:imgEffect>
                  </a14:imgLayer>
                </a14:imgProps>
              </a:ext>
            </a:extLst>
          </a:blip>
          <a:srcRect l="44452" t="36897" r="43225" b="35691"/>
          <a:stretch/>
        </p:blipFill>
        <p:spPr>
          <a:xfrm>
            <a:off x="6440902" y="946783"/>
            <a:ext cx="1603471" cy="2005263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7461001" y="518709"/>
            <a:ext cx="2136560" cy="1833096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Just </a:t>
            </a:r>
            <a:r>
              <a:rPr lang="en-US" b="1" i="1" dirty="0">
                <a:solidFill>
                  <a:srgbClr val="FF0066"/>
                </a:solidFill>
              </a:rPr>
              <a:t>3 meters!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700337" y="5748407"/>
            <a:ext cx="135234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 m</a:t>
            </a:r>
          </a:p>
        </p:txBody>
      </p:sp>
    </p:spTree>
    <p:extLst>
      <p:ext uri="{BB962C8B-B14F-4D97-AF65-F5344CB8AC3E}">
        <p14:creationId xmlns:p14="http://schemas.microsoft.com/office/powerpoint/2010/main" val="76493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2" grpId="0"/>
      <p:bldP spid="25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0079"/>
            <a:ext cx="12192000" cy="6858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0">
              <a:spcBef>
                <a:spcPts val="2400"/>
              </a:spcBef>
              <a:buNone/>
            </a:pP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3544" y="4058940"/>
            <a:ext cx="530352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587064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83237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75533" y="1684421"/>
            <a:ext cx="0" cy="2286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7879" y="1217363"/>
            <a:ext cx="151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LSL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2A3BF-61E7-4752-BBD3-54E664561329}"/>
              </a:ext>
            </a:extLst>
          </p:cNvPr>
          <p:cNvCxnSpPr>
            <a:cxnSpLocks/>
          </p:cNvCxnSpPr>
          <p:nvPr/>
        </p:nvCxnSpPr>
        <p:spPr>
          <a:xfrm>
            <a:off x="7951346" y="1684421"/>
            <a:ext cx="0" cy="228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A8ABE-BE4F-4A47-BFA9-41CCD5B4A7D5}"/>
              </a:ext>
            </a:extLst>
          </p:cNvPr>
          <p:cNvSpPr txBox="1"/>
          <p:nvPr/>
        </p:nvSpPr>
        <p:spPr>
          <a:xfrm>
            <a:off x="7663290" y="1217363"/>
            <a:ext cx="576112" cy="4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9872D-0266-4F19-AFD0-491CBC762B6B}"/>
              </a:ext>
            </a:extLst>
          </p:cNvPr>
          <p:cNvSpPr txBox="1"/>
          <p:nvPr/>
        </p:nvSpPr>
        <p:spPr>
          <a:xfrm>
            <a:off x="-53262" y="1209958"/>
            <a:ext cx="52108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Capability: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6167-A5D6-4188-AF84-80344797E940}"/>
              </a:ext>
            </a:extLst>
          </p:cNvPr>
          <p:cNvGrpSpPr/>
          <p:nvPr/>
        </p:nvGrpSpPr>
        <p:grpSpPr>
          <a:xfrm>
            <a:off x="5278637" y="1770177"/>
            <a:ext cx="6017183" cy="2145912"/>
            <a:chOff x="2247115" y="4427173"/>
            <a:chExt cx="6017183" cy="2145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B85793-5E8F-418D-8CFF-704FAD28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512" b="74146" l="24291" r="85461">
                          <a14:foregroundMark x1="27660" y1="74390" x2="27660" y2="74390"/>
                          <a14:foregroundMark x1="51773" y1="19512" x2="51773" y2="195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6346" r="6683" b="20248"/>
            <a:stretch/>
          </p:blipFill>
          <p:spPr>
            <a:xfrm>
              <a:off x="2247115" y="4427173"/>
              <a:ext cx="6017183" cy="214591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BE7E50-29AD-4EB6-AEBC-CFE11F326F8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5255707" y="4427173"/>
              <a:ext cx="0" cy="214591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E9B70D-6596-4AAE-93E9-D24FD1098FBC}"/>
              </a:ext>
            </a:extLst>
          </p:cNvPr>
          <p:cNvSpPr/>
          <p:nvPr/>
        </p:nvSpPr>
        <p:spPr>
          <a:xfrm>
            <a:off x="352926" y="2783018"/>
            <a:ext cx="3357767" cy="141902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F8C19-2C4A-4920-83E8-ACC07A114A08}"/>
              </a:ext>
            </a:extLst>
          </p:cNvPr>
          <p:cNvGrpSpPr/>
          <p:nvPr/>
        </p:nvGrpSpPr>
        <p:grpSpPr>
          <a:xfrm>
            <a:off x="-224100" y="4535271"/>
            <a:ext cx="8715998" cy="1613499"/>
            <a:chOff x="-48132" y="4842654"/>
            <a:chExt cx="8715998" cy="1613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/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>
                    <a:lnSpc>
                      <a:spcPct val="150000"/>
                    </a:lnSpc>
                    <a:buClr>
                      <a:srgbClr val="FF0000"/>
                    </a:buClr>
                  </a:pPr>
                  <a:r>
                    <a:rPr lang="en-US" sz="4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j-cs"/>
                    </a:rPr>
                    <a:t>Cpk = min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𝐋𝐒𝐋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𝐒𝐋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𝐌𝐞𝐚𝐧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p"/>
                            </m:rPr>
                            <a:rPr lang="el-GR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6A0ACF-011D-4643-BCF9-00DEE73B3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132" y="4842654"/>
                  <a:ext cx="8715998" cy="1559979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848FB58-3FB9-4634-9B84-FA8E2D58499A}"/>
                </a:ext>
              </a:extLst>
            </p:cNvPr>
            <p:cNvSpPr/>
            <p:nvPr/>
          </p:nvSpPr>
          <p:spPr>
            <a:xfrm>
              <a:off x="412292" y="5037130"/>
              <a:ext cx="7778984" cy="14190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/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4000" b="1" dirty="0">
                    <a:solidFill>
                      <a:srgbClr val="002060"/>
                    </a:solidFill>
                    <a:cs typeface="+mj-cs"/>
                  </a:rPr>
                  <a:t>Cp=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𝐔𝐒𝐋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𝐋𝐒𝐋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sty m:val="p"/>
                          </m:rPr>
                          <a:rPr lang="el-GR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4E2029-7E05-4015-980F-9EE273997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26" y="2510461"/>
                <a:ext cx="5374217" cy="1559979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7B0D35C3-FBEC-4E3A-BC93-84647BF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663575"/>
          </a:xfr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SM – Industrial view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361E1A9-60F5-42EB-A9F1-7FC9D08C003E}"/>
              </a:ext>
            </a:extLst>
          </p:cNvPr>
          <p:cNvSpPr/>
          <p:nvPr/>
        </p:nvSpPr>
        <p:spPr>
          <a:xfrm>
            <a:off x="5272420" y="2539038"/>
            <a:ext cx="3014810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>
                <a:solidFill>
                  <a:schemeClr val="tx1"/>
                </a:solidFill>
              </a:rPr>
              <a:t>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49586236-9AC9-44BF-9DF1-66C8CE88BFFC}"/>
              </a:ext>
            </a:extLst>
          </p:cNvPr>
          <p:cNvSpPr/>
          <p:nvPr/>
        </p:nvSpPr>
        <p:spPr>
          <a:xfrm>
            <a:off x="8287230" y="2539038"/>
            <a:ext cx="2258036" cy="105156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F1198413-24D2-429D-A429-174821A89F71}"/>
              </a:ext>
            </a:extLst>
          </p:cNvPr>
          <p:cNvSpPr/>
          <p:nvPr/>
        </p:nvSpPr>
        <p:spPr>
          <a:xfrm>
            <a:off x="5318817" y="2539038"/>
            <a:ext cx="5212080" cy="104775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D/3SD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B40F8E-64DC-4002-A3B0-A5C5D2151C40}"/>
              </a:ext>
            </a:extLst>
          </p:cNvPr>
          <p:cNvSpPr/>
          <p:nvPr/>
        </p:nvSpPr>
        <p:spPr>
          <a:xfrm>
            <a:off x="5352520" y="4678371"/>
            <a:ext cx="2547981" cy="154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9205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38470</TotalTime>
  <Words>2972</Words>
  <Application>Microsoft Office PowerPoint</Application>
  <PresentationFormat>Widescreen</PresentationFormat>
  <Paragraphs>717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8" baseType="lpstr">
      <vt:lpstr>BatangChe</vt:lpstr>
      <vt:lpstr>Microsoft YaHei</vt:lpstr>
      <vt:lpstr>AdvOT15f0a2b2</vt:lpstr>
      <vt:lpstr>AdvTT382fe7bb.B</vt:lpstr>
      <vt:lpstr>AdvTTd027cc2c</vt:lpstr>
      <vt:lpstr>Arial</vt:lpstr>
      <vt:lpstr>Arial Black</vt:lpstr>
      <vt:lpstr>Bradley Hand ITC</vt:lpstr>
      <vt:lpstr>Calibri</vt:lpstr>
      <vt:lpstr>Calibri Light</vt:lpstr>
      <vt:lpstr>Cambria Math</vt:lpstr>
      <vt:lpstr>Comic Sans MS</vt:lpstr>
      <vt:lpstr>Courier New</vt:lpstr>
      <vt:lpstr>Wingdings</vt:lpstr>
      <vt:lpstr>Office Theme</vt:lpstr>
      <vt:lpstr>PowerPoint Presentation</vt:lpstr>
      <vt:lpstr>Background</vt:lpstr>
      <vt:lpstr>SM – Industrial view</vt:lpstr>
      <vt:lpstr>SM – Industrial view</vt:lpstr>
      <vt:lpstr>SM – Industrial view</vt:lpstr>
      <vt:lpstr>SM – Industrial view</vt:lpstr>
      <vt:lpstr>SM – Industrial view</vt:lpstr>
      <vt:lpstr>PowerPoint Presentation</vt:lpstr>
      <vt:lpstr>SM – Industrial view</vt:lpstr>
      <vt:lpstr>SM – Industrial view</vt:lpstr>
      <vt:lpstr>SM – Industrial view</vt:lpstr>
      <vt:lpstr>SM – Industrial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 – Medical Laboratory </vt:lpstr>
      <vt:lpstr>SM – Medical Laboratory </vt:lpstr>
      <vt:lpstr>SM – Medical Laboratory </vt:lpstr>
      <vt:lpstr>SM – Medical Laboratory </vt:lpstr>
      <vt:lpstr>SM – Medical Laboratory </vt:lpstr>
      <vt:lpstr>SM – Medical Laboratory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 – Applications in medical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 formulas: Unit-based vs Percent-based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and QC planning using Sigma Metric</dc:title>
  <dc:creator>Roja</dc:creator>
  <cp:lastModifiedBy>Hassan Bayat</cp:lastModifiedBy>
  <cp:revision>1504</cp:revision>
  <dcterms:created xsi:type="dcterms:W3CDTF">2019-02-22T17:26:36Z</dcterms:created>
  <dcterms:modified xsi:type="dcterms:W3CDTF">2024-10-04T20:51:44Z</dcterms:modified>
</cp:coreProperties>
</file>