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84" r:id="rId1"/>
  </p:sldMasterIdLst>
  <p:notesMasterIdLst>
    <p:notesMasterId r:id="rId125"/>
  </p:notesMasterIdLst>
  <p:sldIdLst>
    <p:sldId id="256" r:id="rId2"/>
    <p:sldId id="1292" r:id="rId3"/>
    <p:sldId id="1293" r:id="rId4"/>
    <p:sldId id="1294" r:id="rId5"/>
    <p:sldId id="1295" r:id="rId6"/>
    <p:sldId id="1296" r:id="rId7"/>
    <p:sldId id="1297" r:id="rId8"/>
    <p:sldId id="1298" r:id="rId9"/>
    <p:sldId id="1299" r:id="rId10"/>
    <p:sldId id="1300" r:id="rId11"/>
    <p:sldId id="1315" r:id="rId12"/>
    <p:sldId id="257" r:id="rId13"/>
    <p:sldId id="1301" r:id="rId14"/>
    <p:sldId id="258" r:id="rId15"/>
    <p:sldId id="374" r:id="rId16"/>
    <p:sldId id="1362" r:id="rId17"/>
    <p:sldId id="1302" r:id="rId18"/>
    <p:sldId id="1256" r:id="rId19"/>
    <p:sldId id="376" r:id="rId20"/>
    <p:sldId id="377" r:id="rId21"/>
    <p:sldId id="368" r:id="rId22"/>
    <p:sldId id="1316" r:id="rId23"/>
    <p:sldId id="1252" r:id="rId24"/>
    <p:sldId id="286" r:id="rId25"/>
    <p:sldId id="1318" r:id="rId26"/>
    <p:sldId id="1319" r:id="rId27"/>
    <p:sldId id="283" r:id="rId28"/>
    <p:sldId id="381" r:id="rId29"/>
    <p:sldId id="1360" r:id="rId30"/>
    <p:sldId id="294" r:id="rId31"/>
    <p:sldId id="1259" r:id="rId32"/>
    <p:sldId id="1258" r:id="rId33"/>
    <p:sldId id="1260" r:id="rId34"/>
    <p:sldId id="1320" r:id="rId35"/>
    <p:sldId id="1321" r:id="rId36"/>
    <p:sldId id="1322" r:id="rId37"/>
    <p:sldId id="1323" r:id="rId38"/>
    <p:sldId id="335" r:id="rId39"/>
    <p:sldId id="1325" r:id="rId40"/>
    <p:sldId id="1326" r:id="rId41"/>
    <p:sldId id="1327" r:id="rId42"/>
    <p:sldId id="348" r:id="rId43"/>
    <p:sldId id="1324" r:id="rId44"/>
    <p:sldId id="1361" r:id="rId45"/>
    <p:sldId id="295" r:id="rId46"/>
    <p:sldId id="293" r:id="rId47"/>
    <p:sldId id="336" r:id="rId48"/>
    <p:sldId id="359" r:id="rId49"/>
    <p:sldId id="349" r:id="rId50"/>
    <p:sldId id="350" r:id="rId51"/>
    <p:sldId id="351" r:id="rId52"/>
    <p:sldId id="352" r:id="rId53"/>
    <p:sldId id="382" r:id="rId54"/>
    <p:sldId id="354" r:id="rId55"/>
    <p:sldId id="383" r:id="rId56"/>
    <p:sldId id="356" r:id="rId57"/>
    <p:sldId id="309" r:id="rId58"/>
    <p:sldId id="369" r:id="rId59"/>
    <p:sldId id="384" r:id="rId60"/>
    <p:sldId id="1244" r:id="rId61"/>
    <p:sldId id="1213" r:id="rId62"/>
    <p:sldId id="1230" r:id="rId63"/>
    <p:sldId id="1380" r:id="rId64"/>
    <p:sldId id="1170" r:id="rId65"/>
    <p:sldId id="1171" r:id="rId66"/>
    <p:sldId id="1172" r:id="rId67"/>
    <p:sldId id="1174" r:id="rId68"/>
    <p:sldId id="1175" r:id="rId69"/>
    <p:sldId id="1176" r:id="rId70"/>
    <p:sldId id="1178" r:id="rId71"/>
    <p:sldId id="1381" r:id="rId72"/>
    <p:sldId id="1382" r:id="rId73"/>
    <p:sldId id="1367" r:id="rId74"/>
    <p:sldId id="1384" r:id="rId75"/>
    <p:sldId id="1383" r:id="rId76"/>
    <p:sldId id="1261" r:id="rId77"/>
    <p:sldId id="1328" r:id="rId78"/>
    <p:sldId id="1363" r:id="rId79"/>
    <p:sldId id="1368" r:id="rId80"/>
    <p:sldId id="1329" r:id="rId81"/>
    <p:sldId id="1330" r:id="rId82"/>
    <p:sldId id="1331" r:id="rId83"/>
    <p:sldId id="1332" r:id="rId84"/>
    <p:sldId id="1333" r:id="rId85"/>
    <p:sldId id="1334" r:id="rId86"/>
    <p:sldId id="1335" r:id="rId87"/>
    <p:sldId id="1336" r:id="rId88"/>
    <p:sldId id="1337" r:id="rId89"/>
    <p:sldId id="1338" r:id="rId90"/>
    <p:sldId id="1339" r:id="rId91"/>
    <p:sldId id="1340" r:id="rId92"/>
    <p:sldId id="1341" r:id="rId93"/>
    <p:sldId id="1342" r:id="rId94"/>
    <p:sldId id="1343" r:id="rId95"/>
    <p:sldId id="1344" r:id="rId96"/>
    <p:sldId id="1345" r:id="rId97"/>
    <p:sldId id="1346" r:id="rId98"/>
    <p:sldId id="1347" r:id="rId99"/>
    <p:sldId id="1348" r:id="rId100"/>
    <p:sldId id="1349" r:id="rId101"/>
    <p:sldId id="1350" r:id="rId102"/>
    <p:sldId id="1351" r:id="rId103"/>
    <p:sldId id="1352" r:id="rId104"/>
    <p:sldId id="1353" r:id="rId105"/>
    <p:sldId id="1354" r:id="rId106"/>
    <p:sldId id="1355" r:id="rId107"/>
    <p:sldId id="1356" r:id="rId108"/>
    <p:sldId id="1357" r:id="rId109"/>
    <p:sldId id="1358" r:id="rId110"/>
    <p:sldId id="1359" r:id="rId111"/>
    <p:sldId id="1286" r:id="rId112"/>
    <p:sldId id="1283" r:id="rId113"/>
    <p:sldId id="1369" r:id="rId114"/>
    <p:sldId id="1370" r:id="rId115"/>
    <p:sldId id="1371" r:id="rId116"/>
    <p:sldId id="1372" r:id="rId117"/>
    <p:sldId id="1373" r:id="rId118"/>
    <p:sldId id="1374" r:id="rId119"/>
    <p:sldId id="1375" r:id="rId120"/>
    <p:sldId id="1376" r:id="rId121"/>
    <p:sldId id="1377" r:id="rId122"/>
    <p:sldId id="1378" r:id="rId123"/>
    <p:sldId id="1379"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san Bayat" initials="HB" lastIdx="3" clrIdx="0">
    <p:extLst>
      <p:ext uri="{19B8F6BF-5375-455C-9EA6-DF929625EA0E}">
        <p15:presenceInfo xmlns:p15="http://schemas.microsoft.com/office/powerpoint/2012/main" userId="fb92dfad9d1b7b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660066"/>
    <a:srgbClr val="FAFAFA"/>
    <a:srgbClr val="F2F5F5"/>
    <a:srgbClr val="FEFEFE"/>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69" d="100"/>
          <a:sy n="69" d="100"/>
        </p:scale>
        <p:origin x="1470"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316"/>
    </p:cViewPr>
  </p:sorterViewPr>
  <p:notesViewPr>
    <p:cSldViewPr>
      <p:cViewPr varScale="1">
        <p:scale>
          <a:sx n="68" d="100"/>
          <a:sy n="68" d="100"/>
        </p:scale>
        <p:origin x="-27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23DDB-CEFB-46EE-92A9-550BFBE6AA65}" type="datetimeFigureOut">
              <a:rPr lang="en-US" smtClean="0"/>
              <a:t>10/5/2024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52576-1F6B-4785-A464-EE4EDD0E341C}" type="slidenum">
              <a:rPr lang="en-US" smtClean="0"/>
              <a:t>‹#›</a:t>
            </a:fld>
            <a:endParaRPr lang="en-US"/>
          </a:p>
        </p:txBody>
      </p:sp>
    </p:spTree>
    <p:extLst>
      <p:ext uri="{BB962C8B-B14F-4D97-AF65-F5344CB8AC3E}">
        <p14:creationId xmlns:p14="http://schemas.microsoft.com/office/powerpoint/2010/main" val="71837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2576-1F6B-4785-A464-EE4EDD0E341C}" type="slidenum">
              <a:rPr lang="en-US" smtClean="0"/>
              <a:t>15</a:t>
            </a:fld>
            <a:endParaRPr lang="en-US"/>
          </a:p>
        </p:txBody>
      </p:sp>
    </p:spTree>
    <p:extLst>
      <p:ext uri="{BB962C8B-B14F-4D97-AF65-F5344CB8AC3E}">
        <p14:creationId xmlns:p14="http://schemas.microsoft.com/office/powerpoint/2010/main" val="412316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52576-1F6B-4785-A464-EE4EDD0E341C}" type="slidenum">
              <a:rPr lang="en-US" smtClean="0"/>
              <a:t>19</a:t>
            </a:fld>
            <a:endParaRPr lang="en-US"/>
          </a:p>
        </p:txBody>
      </p:sp>
    </p:spTree>
    <p:extLst>
      <p:ext uri="{BB962C8B-B14F-4D97-AF65-F5344CB8AC3E}">
        <p14:creationId xmlns:p14="http://schemas.microsoft.com/office/powerpoint/2010/main" val="76063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9D52576-1F6B-4785-A464-EE4EDD0E341C}" type="slidenum">
              <a:rPr lang="en-US" smtClean="0"/>
              <a:t>38</a:t>
            </a:fld>
            <a:endParaRPr lang="en-US"/>
          </a:p>
        </p:txBody>
      </p:sp>
    </p:spTree>
    <p:extLst>
      <p:ext uri="{BB962C8B-B14F-4D97-AF65-F5344CB8AC3E}">
        <p14:creationId xmlns:p14="http://schemas.microsoft.com/office/powerpoint/2010/main" val="181261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A9D52576-1F6B-4785-A464-EE4EDD0E341C}" type="slidenum">
              <a:rPr lang="en-US" smtClean="0"/>
              <a:t>58</a:t>
            </a:fld>
            <a:endParaRPr lang="en-US"/>
          </a:p>
        </p:txBody>
      </p:sp>
    </p:spTree>
    <p:extLst>
      <p:ext uri="{BB962C8B-B14F-4D97-AF65-F5344CB8AC3E}">
        <p14:creationId xmlns:p14="http://schemas.microsoft.com/office/powerpoint/2010/main" val="357171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79631B-307D-4ED2-B9B5-B882AD33273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09805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9631B-307D-4ED2-B9B5-B882AD33273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21329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9631B-307D-4ED2-B9B5-B882AD33273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90554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9631B-307D-4ED2-B9B5-B882AD33273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98545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79631B-307D-4ED2-B9B5-B882AD33273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76490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79631B-307D-4ED2-B9B5-B882AD33273A}"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43124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9631B-307D-4ED2-B9B5-B882AD33273A}"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288812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79631B-307D-4ED2-B9B5-B882AD33273A}"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6292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9631B-307D-4ED2-B9B5-B882AD33273A}"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32407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9631B-307D-4ED2-B9B5-B882AD33273A}"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365605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9631B-307D-4ED2-B9B5-B882AD33273A}"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AC1B4-CE5C-4F07-8FFB-74EEC8709ED0}" type="slidenum">
              <a:rPr lang="en-US" smtClean="0"/>
              <a:t>‹#›</a:t>
            </a:fld>
            <a:endParaRPr lang="en-US"/>
          </a:p>
        </p:txBody>
      </p:sp>
    </p:spTree>
    <p:extLst>
      <p:ext uri="{BB962C8B-B14F-4D97-AF65-F5344CB8AC3E}">
        <p14:creationId xmlns:p14="http://schemas.microsoft.com/office/powerpoint/2010/main" val="208229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9631B-307D-4ED2-B9B5-B882AD33273A}" type="datetimeFigureOut">
              <a:rPr lang="en-US" smtClean="0"/>
              <a:t>10/5/2024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AC1B4-CE5C-4F07-8FFB-74EEC8709ED0}" type="slidenum">
              <a:rPr lang="en-US" smtClean="0"/>
              <a:t>‹#›</a:t>
            </a:fld>
            <a:endParaRPr lang="en-US"/>
          </a:p>
        </p:txBody>
      </p:sp>
    </p:spTree>
    <p:extLst>
      <p:ext uri="{BB962C8B-B14F-4D97-AF65-F5344CB8AC3E}">
        <p14:creationId xmlns:p14="http://schemas.microsoft.com/office/powerpoint/2010/main" val="4152988697"/>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hyperlink" Target="https://www.federalregister.gov/documents/2022/07/11/2022-14513/clinical-laboratory-improvement-amendments-of-1988-clia-proficiency-testing-regulations-related-to"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www.westgard.com/prague-20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16.wdp"/></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estgard.com/clia-a-quality/quality-requirements/consolidated-comparison-of-immunoassay-performance-specifications.html" TargetMode="External"/><Relationship Id="rId1" Type="http://schemas.openxmlformats.org/officeDocument/2006/relationships/slideLayout" Target="../slideLayouts/slideLayout7.xml"/><Relationship Id="rId4" Type="http://schemas.microsoft.com/office/2007/relationships/hdphoto" Target="../media/hdphoto17.wdp"/></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estgard.com/clia-a-quality/quality-requirements/consolidated-comparison-of-immunoassay-performance-specifications.html" TargetMode="External"/><Relationship Id="rId1" Type="http://schemas.openxmlformats.org/officeDocument/2006/relationships/slideLayout" Target="../slideLayouts/slideLayout7.xml"/><Relationship Id="rId4" Type="http://schemas.microsoft.com/office/2007/relationships/hdphoto" Target="../media/hdphoto17.wdp"/></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estgard.com/clia-a-quality/quality-requirements/consolidated-comparison-of-immunoassay-performance-specifications.html" TargetMode="External"/><Relationship Id="rId1" Type="http://schemas.openxmlformats.org/officeDocument/2006/relationships/slideLayout" Target="../slideLayouts/slideLayout7.xml"/><Relationship Id="rId4" Type="http://schemas.microsoft.com/office/2007/relationships/hdphoto" Target="../media/hdphoto17.wdp"/></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 Id="rId9" Type="http://schemas.microsoft.com/office/2007/relationships/hdphoto" Target="../media/hdphoto7.wdp"/></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10" Type="http://schemas.microsoft.com/office/2007/relationships/hdphoto" Target="../media/hdphoto8.wdp"/><Relationship Id="rId4" Type="http://schemas.openxmlformats.org/officeDocument/2006/relationships/image" Target="../media/image6.png"/><Relationship Id="rId9" Type="http://schemas.openxmlformats.org/officeDocument/2006/relationships/image" Target="../media/image1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11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8" y="1052736"/>
            <a:ext cx="8964488" cy="2376264"/>
          </a:xfrm>
        </p:spPr>
        <p:txBody>
          <a:bodyPr>
            <a:normAutofit fontScale="90000"/>
          </a:bodyPr>
          <a:lstStyle/>
          <a:p>
            <a:pPr algn="ctr">
              <a:lnSpc>
                <a:spcPct val="150000"/>
              </a:lnSpc>
            </a:pPr>
            <a:r>
              <a:rPr lang="fa-IR" sz="4400" b="1" dirty="0">
                <a:solidFill>
                  <a:srgbClr val="FF0000"/>
                </a:solidFill>
              </a:rPr>
              <a:t>ویژگی عملکرد سنجشی</a:t>
            </a:r>
            <a:br>
              <a:rPr lang="fa-IR" sz="4400" b="1" dirty="0">
                <a:solidFill>
                  <a:srgbClr val="FF0000"/>
                </a:solidFill>
              </a:rPr>
            </a:br>
            <a:r>
              <a:rPr lang="fa-IR" sz="4400" b="1" dirty="0">
                <a:solidFill>
                  <a:srgbClr val="FF0000"/>
                </a:solidFill>
              </a:rPr>
              <a:t>(خطای مجاز)</a:t>
            </a:r>
            <a:br>
              <a:rPr lang="fa-IR" sz="4400" b="1" dirty="0">
                <a:solidFill>
                  <a:srgbClr val="FF0000"/>
                </a:solidFill>
              </a:rPr>
            </a:br>
            <a:r>
              <a:rPr lang="en-US" sz="4400" b="1" i="1" dirty="0">
                <a:solidFill>
                  <a:srgbClr val="002060"/>
                </a:solidFill>
              </a:rPr>
              <a:t>Analytical Performance Specification, </a:t>
            </a:r>
            <a:r>
              <a:rPr lang="en-US" sz="4400" b="1" i="1" u="sng" dirty="0">
                <a:solidFill>
                  <a:srgbClr val="002060"/>
                </a:solidFill>
              </a:rPr>
              <a:t>APS</a:t>
            </a:r>
          </a:p>
        </p:txBody>
      </p:sp>
      <p:sp>
        <p:nvSpPr>
          <p:cNvPr id="3" name="Subtitle 2"/>
          <p:cNvSpPr>
            <a:spLocks noGrp="1"/>
          </p:cNvSpPr>
          <p:nvPr>
            <p:ph type="subTitle" idx="1"/>
          </p:nvPr>
        </p:nvSpPr>
        <p:spPr>
          <a:xfrm>
            <a:off x="1475656" y="4077072"/>
            <a:ext cx="6047556" cy="2232248"/>
          </a:xfrm>
        </p:spPr>
        <p:txBody>
          <a:bodyPr>
            <a:normAutofit/>
          </a:bodyPr>
          <a:lstStyle/>
          <a:p>
            <a:pPr rtl="1">
              <a:spcAft>
                <a:spcPts val="1200"/>
              </a:spcAft>
            </a:pPr>
            <a:r>
              <a:rPr lang="fa-IR" dirty="0"/>
              <a:t>حسن بیات</a:t>
            </a:r>
          </a:p>
          <a:p>
            <a:pPr rtl="1">
              <a:spcAft>
                <a:spcPts val="1200"/>
              </a:spcAft>
            </a:pPr>
            <a:r>
              <a:rPr lang="fa-IR" dirty="0"/>
              <a:t>دانش آموخته علوم آزمایشگاهی</a:t>
            </a:r>
            <a:endParaRPr lang="en-US" dirty="0"/>
          </a:p>
        </p:txBody>
      </p:sp>
    </p:spTree>
    <p:extLst>
      <p:ext uri="{BB962C8B-B14F-4D97-AF65-F5344CB8AC3E}">
        <p14:creationId xmlns:p14="http://schemas.microsoft.com/office/powerpoint/2010/main" val="406103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3" name="Rectangle: Rounded Corners 2">
            <a:extLst>
              <a:ext uri="{FF2B5EF4-FFF2-40B4-BE49-F238E27FC236}">
                <a16:creationId xmlns:a16="http://schemas.microsoft.com/office/drawing/2014/main" id="{4E9A1F2B-6167-4938-AEA9-B4EA30050565}"/>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7" name="Picture 6">
            <a:extLst>
              <a:ext uri="{FF2B5EF4-FFF2-40B4-BE49-F238E27FC236}">
                <a16:creationId xmlns:a16="http://schemas.microsoft.com/office/drawing/2014/main" id="{06BE42EC-5581-4E43-A057-5DDA3BFA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6" name="Picture 5">
            <a:extLst>
              <a:ext uri="{FF2B5EF4-FFF2-40B4-BE49-F238E27FC236}">
                <a16:creationId xmlns:a16="http://schemas.microsoft.com/office/drawing/2014/main" id="{9591BFA6-74F4-4EAB-A438-B3928F38B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sp>
        <p:nvSpPr>
          <p:cNvPr id="11" name="Rectangle: Rounded Corners 10">
            <a:extLst>
              <a:ext uri="{FF2B5EF4-FFF2-40B4-BE49-F238E27FC236}">
                <a16:creationId xmlns:a16="http://schemas.microsoft.com/office/drawing/2014/main" id="{EA56D717-D9ED-410C-B13D-BFE93F5F0160}"/>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pic>
        <p:nvPicPr>
          <p:cNvPr id="9" name="Picture 8">
            <a:extLst>
              <a:ext uri="{FF2B5EF4-FFF2-40B4-BE49-F238E27FC236}">
                <a16:creationId xmlns:a16="http://schemas.microsoft.com/office/drawing/2014/main" id="{C5C68647-C7BA-4863-A273-46E4DD9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5" y="1788158"/>
            <a:ext cx="2953818" cy="720443"/>
          </a:xfrm>
          <a:prstGeom prst="rect">
            <a:avLst/>
          </a:prstGeom>
        </p:spPr>
      </p:pic>
      <p:pic>
        <p:nvPicPr>
          <p:cNvPr id="12" name="Picture 11">
            <a:extLst>
              <a:ext uri="{FF2B5EF4-FFF2-40B4-BE49-F238E27FC236}">
                <a16:creationId xmlns:a16="http://schemas.microsoft.com/office/drawing/2014/main" id="{B138DB60-21CF-4157-B9D1-8684CEB41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12" y="2795981"/>
            <a:ext cx="2953818" cy="720443"/>
          </a:xfrm>
          <a:prstGeom prst="rect">
            <a:avLst/>
          </a:prstGeom>
        </p:spPr>
      </p:pic>
      <p:pic>
        <p:nvPicPr>
          <p:cNvPr id="13" name="Picture 12">
            <a:extLst>
              <a:ext uri="{FF2B5EF4-FFF2-40B4-BE49-F238E27FC236}">
                <a16:creationId xmlns:a16="http://schemas.microsoft.com/office/drawing/2014/main" id="{EB7CEBBC-5032-4185-A620-14A8AD85A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723" y="3791410"/>
            <a:ext cx="2953818" cy="789717"/>
          </a:xfrm>
          <a:prstGeom prst="rect">
            <a:avLst/>
          </a:prstGeom>
        </p:spPr>
      </p:pic>
      <p:pic>
        <p:nvPicPr>
          <p:cNvPr id="14" name="Picture 13">
            <a:extLst>
              <a:ext uri="{FF2B5EF4-FFF2-40B4-BE49-F238E27FC236}">
                <a16:creationId xmlns:a16="http://schemas.microsoft.com/office/drawing/2014/main" id="{7772CC54-FA50-47E7-ADB2-98B73D6FBD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812" y="4772905"/>
            <a:ext cx="2953818" cy="720443"/>
          </a:xfrm>
          <a:prstGeom prst="rect">
            <a:avLst/>
          </a:prstGeom>
        </p:spPr>
      </p:pic>
      <p:pic>
        <p:nvPicPr>
          <p:cNvPr id="15" name="Picture 14">
            <a:extLst>
              <a:ext uri="{FF2B5EF4-FFF2-40B4-BE49-F238E27FC236}">
                <a16:creationId xmlns:a16="http://schemas.microsoft.com/office/drawing/2014/main" id="{DA106BD6-E2E3-4D71-8593-E993F46131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625" y="5685126"/>
            <a:ext cx="2953818" cy="720443"/>
          </a:xfrm>
          <a:prstGeom prst="rect">
            <a:avLst/>
          </a:prstGeom>
        </p:spPr>
      </p:pic>
      <p:sp>
        <p:nvSpPr>
          <p:cNvPr id="18" name="Rectangle 17">
            <a:extLst>
              <a:ext uri="{FF2B5EF4-FFF2-40B4-BE49-F238E27FC236}">
                <a16:creationId xmlns:a16="http://schemas.microsoft.com/office/drawing/2014/main" id="{C1DD4D48-7126-46BF-A6B5-2734E4B7F2EE}"/>
              </a:ext>
            </a:extLst>
          </p:cNvPr>
          <p:cNvSpPr/>
          <p:nvPr/>
        </p:nvSpPr>
        <p:spPr>
          <a:xfrm>
            <a:off x="516541" y="812772"/>
            <a:ext cx="3240360" cy="58565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a:extLst>
              <a:ext uri="{FF2B5EF4-FFF2-40B4-BE49-F238E27FC236}">
                <a16:creationId xmlns:a16="http://schemas.microsoft.com/office/drawing/2014/main" id="{58417012-7B47-4416-AF9D-76985D443343}"/>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Arrow: Left 16">
            <a:extLst>
              <a:ext uri="{FF2B5EF4-FFF2-40B4-BE49-F238E27FC236}">
                <a16:creationId xmlns:a16="http://schemas.microsoft.com/office/drawing/2014/main" id="{2E31DD0D-774A-40DA-9BE8-0D1924B5E8EB}"/>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a:extLst>
              <a:ext uri="{FF2B5EF4-FFF2-40B4-BE49-F238E27FC236}">
                <a16:creationId xmlns:a16="http://schemas.microsoft.com/office/drawing/2014/main" id="{3A6468BF-2069-48C7-AA44-F179CF7A260B}"/>
              </a:ext>
            </a:extLst>
          </p:cNvPr>
          <p:cNvSpPr/>
          <p:nvPr/>
        </p:nvSpPr>
        <p:spPr>
          <a:xfrm>
            <a:off x="0" y="773415"/>
            <a:ext cx="9144000" cy="608458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1" name="Picture 20">
            <a:extLst>
              <a:ext uri="{FF2B5EF4-FFF2-40B4-BE49-F238E27FC236}">
                <a16:creationId xmlns:a16="http://schemas.microsoft.com/office/drawing/2014/main" id="{099AA4D6-2996-46AD-9C93-D1A763C3B087}"/>
              </a:ext>
            </a:extLst>
          </p:cNvPr>
          <p:cNvPicPr>
            <a:picLocks noChangeAspect="1"/>
          </p:cNvPicPr>
          <p:nvPr/>
        </p:nvPicPr>
        <p:blipFill rotWithShape="1">
          <a:blip r:embed="rId10"/>
          <a:srcRect l="8610" t="18020" r="5649" b="54203"/>
          <a:stretch/>
        </p:blipFill>
        <p:spPr>
          <a:xfrm>
            <a:off x="57541" y="1352416"/>
            <a:ext cx="9028919" cy="1644536"/>
          </a:xfrm>
          <a:prstGeom prst="rect">
            <a:avLst/>
          </a:prstGeom>
        </p:spPr>
      </p:pic>
    </p:spTree>
    <p:extLst>
      <p:ext uri="{BB962C8B-B14F-4D97-AF65-F5344CB8AC3E}">
        <p14:creationId xmlns:p14="http://schemas.microsoft.com/office/powerpoint/2010/main" val="17771498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6FCFC-9F8C-436C-B2E8-B27BED33B299}"/>
              </a:ext>
            </a:extLst>
          </p:cNvPr>
          <p:cNvSpPr txBox="1"/>
          <p:nvPr/>
        </p:nvSpPr>
        <p:spPr>
          <a:xfrm>
            <a:off x="2286000" y="474345"/>
            <a:ext cx="4572000" cy="5909310"/>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The strongest feature of this approach is that the data are readily accessible. State-of-the-art performance can be derived from review of manufacturers validated claims or from PT/EQA results when commutable samples are used. PT/EQA samples are frequently not commutable with patient samples, however, and because results are typically judged vs peer measurement procedures, the error estimates can incorrectly estimate the inaccuracy that would occur with patient samples tested vs a reference measurement procedure. </a:t>
            </a:r>
            <a:r>
              <a:rPr lang="en-US" b="0" i="0" baseline="30000" dirty="0">
                <a:solidFill>
                  <a:srgbClr val="000000"/>
                </a:solidFill>
                <a:effectLst/>
                <a:latin typeface="Open Sans" panose="020B0606030504020204" pitchFamily="34" charset="0"/>
              </a:rPr>
              <a:t>{17}</a:t>
            </a:r>
            <a:r>
              <a:rPr lang="en-US" b="0" i="0" dirty="0">
                <a:solidFill>
                  <a:srgbClr val="000000"/>
                </a:solidFill>
                <a:effectLst/>
                <a:latin typeface="Open Sans" panose="020B0606030504020204" pitchFamily="34" charset="0"/>
              </a:rPr>
              <a:t> A manufacturer’s claims are often available, but these do not represent real-world performance and they usually describe only part of the analytical performance, </a:t>
            </a:r>
            <a:r>
              <a:rPr lang="en-US" b="0" i="0" dirty="0" err="1">
                <a:solidFill>
                  <a:srgbClr val="000000"/>
                </a:solidFill>
                <a:effectLst/>
                <a:latin typeface="Open Sans" panose="020B0606030504020204" pitchFamily="34" charset="0"/>
              </a:rPr>
              <a:t>eg</a:t>
            </a:r>
            <a:r>
              <a:rPr lang="en-US" b="0" i="0" dirty="0">
                <a:solidFill>
                  <a:srgbClr val="000000"/>
                </a:solidFill>
                <a:effectLst/>
                <a:latin typeface="Open Sans" panose="020B0606030504020204" pitchFamily="34" charset="0"/>
              </a:rPr>
              <a:t>, excluding between laboratory imprecision and long-term effects.</a:t>
            </a:r>
            <a:endParaRPr lang="fa-IR" dirty="0"/>
          </a:p>
        </p:txBody>
      </p:sp>
    </p:spTree>
    <p:extLst>
      <p:ext uri="{BB962C8B-B14F-4D97-AF65-F5344CB8AC3E}">
        <p14:creationId xmlns:p14="http://schemas.microsoft.com/office/powerpoint/2010/main" val="9169889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9875D-17EA-463D-8B9C-0CF47AF2A5AA}"/>
              </a:ext>
            </a:extLst>
          </p:cNvPr>
          <p:cNvSpPr txBox="1"/>
          <p:nvPr/>
        </p:nvSpPr>
        <p:spPr>
          <a:xfrm>
            <a:off x="2286000" y="2967335"/>
            <a:ext cx="4572000" cy="923330"/>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German Medical Association on Quality Assurance in Medical Laboratory Examinations (</a:t>
            </a:r>
            <a:r>
              <a:rPr lang="en-US" b="1" i="0" dirty="0" err="1">
                <a:solidFill>
                  <a:srgbClr val="000000"/>
                </a:solidFill>
                <a:effectLst/>
                <a:latin typeface="Open Sans" panose="020B0606030504020204" pitchFamily="34" charset="0"/>
              </a:rPr>
              <a:t>RiliBÄK</a:t>
            </a:r>
            <a:r>
              <a:rPr lang="en-US" b="1" i="0" dirty="0">
                <a:solidFill>
                  <a:srgbClr val="000000"/>
                </a:solidFill>
                <a:effectLst/>
                <a:latin typeface="Open Sans" panose="020B0606030504020204" pitchFamily="34" charset="0"/>
              </a:rPr>
              <a:t>)</a:t>
            </a:r>
            <a:endParaRPr lang="fa-IR" b="1" dirty="0"/>
          </a:p>
        </p:txBody>
      </p:sp>
    </p:spTree>
    <p:extLst>
      <p:ext uri="{BB962C8B-B14F-4D97-AF65-F5344CB8AC3E}">
        <p14:creationId xmlns:p14="http://schemas.microsoft.com/office/powerpoint/2010/main" val="31099163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7BC9A-58C8-4201-AF30-D0A990533023}"/>
              </a:ext>
            </a:extLst>
          </p:cNvPr>
          <p:cNvSpPr txBox="1"/>
          <p:nvPr/>
        </p:nvSpPr>
        <p:spPr>
          <a:xfrm>
            <a:off x="2286000" y="1028343"/>
            <a:ext cx="4572000" cy="4801314"/>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Lastly, in a minority of cases, it can be relevant to consider asymmetrical limits for ATE. For example, consider a measurement procedure used for screening. If a result is negative, no additional diagnostic testing or workup is conducted. If a result is positive, the patient is sent for additional, non-invasive testing. In this case, it can be considered acceptable to have more false positives than false negatives because additional testing is not harmful, but missing a true positive could lead to missed diagnosis and eventual patient harm. In this example, the ATE limits can be asymmetrical (</a:t>
            </a:r>
            <a:r>
              <a:rPr lang="en-US" b="0" i="0" dirty="0" err="1">
                <a:solidFill>
                  <a:srgbClr val="000000"/>
                </a:solidFill>
                <a:effectLst/>
                <a:latin typeface="Open Sans" panose="020B0606030504020204" pitchFamily="34" charset="0"/>
              </a:rPr>
              <a:t>eg</a:t>
            </a:r>
            <a:r>
              <a:rPr lang="en-US" b="0" i="0" dirty="0">
                <a:solidFill>
                  <a:srgbClr val="000000"/>
                </a:solidFill>
                <a:effectLst/>
                <a:latin typeface="Open Sans" panose="020B0606030504020204" pitchFamily="34" charset="0"/>
              </a:rPr>
              <a:t>, -1%, +10%; or -2 mg/dL, +10 mg/dL).</a:t>
            </a:r>
            <a:endParaRPr lang="fa-IR" dirty="0"/>
          </a:p>
        </p:txBody>
      </p:sp>
    </p:spTree>
    <p:extLst>
      <p:ext uri="{BB962C8B-B14F-4D97-AF65-F5344CB8AC3E}">
        <p14:creationId xmlns:p14="http://schemas.microsoft.com/office/powerpoint/2010/main" val="22579186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DB31FB-0660-42A9-B583-29671CEB3E68}"/>
              </a:ext>
            </a:extLst>
          </p:cNvPr>
          <p:cNvSpPr txBox="1"/>
          <p:nvPr/>
        </p:nvSpPr>
        <p:spPr>
          <a:xfrm>
            <a:off x="2286000" y="1966003"/>
            <a:ext cx="4572000" cy="2925994"/>
          </a:xfrm>
          <a:prstGeom prst="rect">
            <a:avLst/>
          </a:prstGeom>
          <a:noFill/>
        </p:spPr>
        <p:txBody>
          <a:bodyPr wrap="square">
            <a:spAutoFit/>
          </a:bodyPr>
          <a:lstStyle/>
          <a:p>
            <a:pPr marL="0" marR="0" algn="l" rtl="0">
              <a:lnSpc>
                <a:spcPct val="107000"/>
              </a:lnSpc>
              <a:spcBef>
                <a:spcPts val="600"/>
              </a:spcBef>
              <a:spcAft>
                <a:spcPts val="800"/>
              </a:spcAft>
            </a:pPr>
            <a:r>
              <a:rPr lang="en-US" sz="1800">
                <a:solidFill>
                  <a:srgbClr val="000000"/>
                </a:solidFill>
                <a:effectLst/>
                <a:latin typeface="Open Sans" panose="020B0606030504020204" pitchFamily="34" charset="0"/>
                <a:ea typeface="Calibri" panose="020F0502020204030204" pitchFamily="34" charset="0"/>
                <a:cs typeface="Arial" panose="020B0604020202020204" pitchFamily="34" charset="0"/>
              </a:rPr>
              <a:t>Another difference between TAE as estimated in CLSI EP21 </a:t>
            </a:r>
            <a:r>
              <a:rPr lang="en-US" sz="1800" baseline="30000">
                <a:solidFill>
                  <a:srgbClr val="000000"/>
                </a:solidFill>
                <a:effectLst/>
                <a:latin typeface="Open Sans" panose="020B0606030504020204" pitchFamily="34" charset="0"/>
                <a:ea typeface="Calibri" panose="020F0502020204030204" pitchFamily="34" charset="0"/>
                <a:cs typeface="Arial" panose="020B0604020202020204" pitchFamily="34" charset="0"/>
              </a:rPr>
              <a:t>{2}</a:t>
            </a:r>
            <a:r>
              <a:rPr lang="en-US" sz="1800">
                <a:solidFill>
                  <a:srgbClr val="000000"/>
                </a:solidFill>
                <a:effectLst/>
                <a:latin typeface="Open Sans" panose="020B0606030504020204" pitchFamily="34" charset="0"/>
                <a:ea typeface="Calibri" panose="020F0502020204030204" pitchFamily="34" charset="0"/>
                <a:cs typeface="Arial" panose="020B0604020202020204" pitchFamily="34" charset="0"/>
              </a:rPr>
              <a:t> and MU </a:t>
            </a:r>
            <a:r>
              <a:rPr lang="en-US" sz="1800" baseline="30000">
                <a:solidFill>
                  <a:srgbClr val="000000"/>
                </a:solidFill>
                <a:effectLst/>
                <a:latin typeface="Open Sans" panose="020B0606030504020204" pitchFamily="34" charset="0"/>
                <a:ea typeface="Calibri" panose="020F0502020204030204" pitchFamily="34" charset="0"/>
                <a:cs typeface="Arial" panose="020B0604020202020204" pitchFamily="34" charset="0"/>
              </a:rPr>
              <a:t>{67}</a:t>
            </a:r>
            <a:r>
              <a:rPr lang="en-US" sz="1800">
                <a:solidFill>
                  <a:srgbClr val="000000"/>
                </a:solidFill>
                <a:effectLst/>
                <a:latin typeface="Open Sans" panose="020B0606030504020204" pitchFamily="34" charset="0"/>
                <a:ea typeface="Calibri" panose="020F0502020204030204" pitchFamily="34" charset="0"/>
                <a:cs typeface="Arial" panose="020B0604020202020204" pitchFamily="34" charset="0"/>
              </a:rPr>
              <a:t> is that MU is estimated at specific concentration levels and does not comprehend sources of potential error such as nonlinearity, interferences, matrix effects, etc.</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0" marR="0" algn="l" rtl="0">
              <a:lnSpc>
                <a:spcPct val="107000"/>
              </a:lnSpc>
              <a:spcBef>
                <a:spcPts val="60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Me: what's the advantage of using commutable materials in Panteghini's IQC II?</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11503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6D92E2-E4DA-4C7A-9455-7B537F0053E4}"/>
              </a:ext>
            </a:extLst>
          </p:cNvPr>
          <p:cNvSpPr txBox="1"/>
          <p:nvPr/>
        </p:nvSpPr>
        <p:spPr>
          <a:xfrm>
            <a:off x="467544" y="335846"/>
            <a:ext cx="8352928" cy="4154984"/>
          </a:xfrm>
          <a:prstGeom prst="rect">
            <a:avLst/>
          </a:prstGeom>
          <a:noFill/>
        </p:spPr>
        <p:txBody>
          <a:bodyPr wrap="square">
            <a:spAutoFit/>
          </a:bodyPr>
          <a:lstStyle/>
          <a:p>
            <a:r>
              <a:rPr lang="en-US" b="1" i="0" dirty="0">
                <a:solidFill>
                  <a:srgbClr val="3596C8"/>
                </a:solidFill>
                <a:effectLst/>
                <a:latin typeface="Open Sans" panose="020B0606030504020204" pitchFamily="34" charset="0"/>
              </a:rPr>
              <a:t>Analytical Method [considerations]</a:t>
            </a:r>
          </a:p>
          <a:p>
            <a:r>
              <a:rPr lang="en-US" b="0" i="0" dirty="0">
                <a:solidFill>
                  <a:srgbClr val="000000"/>
                </a:solidFill>
                <a:effectLst/>
                <a:latin typeface="Open Sans" panose="020B0606030504020204" pitchFamily="34" charset="0"/>
              </a:rPr>
              <a:t>When considering implementation of a reference interval, the details of the end user’s analytical method should be compared with the analytical method used for the establishment of the candidate reference interval. The test principle, the calibration approach, and metrological traceability, and the analytical performance characteristics such as precision, accuracy, and interferences should be compared. See CLSI EP32</a:t>
            </a:r>
            <a:r>
              <a:rPr lang="en-US" b="0" i="0" baseline="30000" dirty="0">
                <a:solidFill>
                  <a:srgbClr val="000000"/>
                </a:solidFill>
                <a:effectLst/>
                <a:latin typeface="Open Sans" panose="020B0606030504020204" pitchFamily="34" charset="0"/>
              </a:rPr>
              <a:t>{14}</a:t>
            </a:r>
            <a:r>
              <a:rPr lang="en-US" b="0" i="0" dirty="0">
                <a:solidFill>
                  <a:srgbClr val="000000"/>
                </a:solidFill>
                <a:effectLst/>
                <a:latin typeface="Open Sans" panose="020B0606030504020204" pitchFamily="34" charset="0"/>
              </a:rPr>
              <a:t> for more information on metrological traceability. If these characteristics are comparable between the end-user laboratory’s analytical method and the analytical method used for the establishment of the candidate reference interval, then it is likely that the reference interval can be implemented by the end-user laboratory, assuming the patient populations are comparable.</a:t>
            </a:r>
            <a:endParaRPr lang="en-US" sz="2400" b="1" i="0" dirty="0">
              <a:solidFill>
                <a:srgbClr val="FF0000"/>
              </a:solidFill>
              <a:effectLst/>
              <a:latin typeface="Open Sans" panose="020B0606030504020204" pitchFamily="34" charset="0"/>
            </a:endParaRPr>
          </a:p>
          <a:p>
            <a:endParaRPr lang="en-US" sz="2400" b="1" dirty="0">
              <a:solidFill>
                <a:srgbClr val="FF0000"/>
              </a:solidFill>
              <a:latin typeface="Open Sans" panose="020B0606030504020204" pitchFamily="34" charset="0"/>
            </a:endParaRPr>
          </a:p>
          <a:p>
            <a:r>
              <a:rPr lang="en-US" sz="2400" b="1" dirty="0">
                <a:solidFill>
                  <a:srgbClr val="FF0000"/>
                </a:solidFill>
                <a:latin typeface="Open Sans" panose="020B0606030504020204" pitchFamily="34" charset="0"/>
              </a:rPr>
              <a:t>EP35</a:t>
            </a:r>
            <a:endParaRPr lang="fa-IR" dirty="0"/>
          </a:p>
        </p:txBody>
      </p:sp>
    </p:spTree>
    <p:extLst>
      <p:ext uri="{BB962C8B-B14F-4D97-AF65-F5344CB8AC3E}">
        <p14:creationId xmlns:p14="http://schemas.microsoft.com/office/powerpoint/2010/main" val="41950898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369B1-C00E-483A-83FA-FFB29468021C}"/>
              </a:ext>
            </a:extLst>
          </p:cNvPr>
          <p:cNvSpPr txBox="1"/>
          <p:nvPr/>
        </p:nvSpPr>
        <p:spPr>
          <a:xfrm>
            <a:off x="971600" y="332656"/>
            <a:ext cx="6318448" cy="5355312"/>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
            </a:r>
            <a:br>
              <a:rPr lang="en-US" b="1" i="0" dirty="0">
                <a:solidFill>
                  <a:srgbClr val="000000"/>
                </a:solidFill>
                <a:effectLst/>
                <a:latin typeface="Open Sans" panose="020B0606030504020204" pitchFamily="34" charset="0"/>
              </a:rPr>
            </a:br>
            <a:r>
              <a:rPr lang="en-US" b="1" i="0" dirty="0">
                <a:solidFill>
                  <a:srgbClr val="000000"/>
                </a:solidFill>
                <a:effectLst/>
                <a:latin typeface="Open Sans" panose="020B0606030504020204" pitchFamily="34" charset="0"/>
              </a:rPr>
              <a:t>total analytical error (TAE) </a:t>
            </a:r>
            <a:r>
              <a:rPr lang="en-US" b="0" i="0" dirty="0">
                <a:solidFill>
                  <a:srgbClr val="000000"/>
                </a:solidFill>
                <a:effectLst/>
                <a:latin typeface="Open Sans" panose="020B0606030504020204" pitchFamily="34" charset="0"/>
              </a:rPr>
              <a:t>– the interval that contains a specified proportion (usually 95% or 99%) of the distribution of analytical measurement differences between a measurement procedure operating in its stable in-control state and a comparator measurement procedure that is either a definitive reference measurement procedure or one that is traceable to one; </a:t>
            </a:r>
            <a:r>
              <a:rPr lang="en-US" b="1" i="0" dirty="0">
                <a:solidFill>
                  <a:srgbClr val="000000"/>
                </a:solidFill>
                <a:effectLst/>
                <a:latin typeface="Open Sans" panose="020B0606030504020204" pitchFamily="34" charset="0"/>
              </a:rPr>
              <a:t>EXAMPLE:</a:t>
            </a:r>
            <a:r>
              <a:rPr lang="en-US" b="0" i="0" dirty="0">
                <a:solidFill>
                  <a:srgbClr val="000000"/>
                </a:solidFill>
                <a:effectLst/>
                <a:latin typeface="Open Sans" panose="020B0606030504020204" pitchFamily="34" charset="0"/>
              </a:rPr>
              <a:t> If 97.2% of the differences between the candidate and comparator measurement procedures fall within the limits of ± 4 mmol/L, the 95% total error goal would be met; </a:t>
            </a:r>
            <a:r>
              <a:rPr lang="en-US" b="1" i="0" dirty="0">
                <a:solidFill>
                  <a:srgbClr val="000000"/>
                </a:solidFill>
                <a:effectLst/>
                <a:latin typeface="Open Sans" panose="020B0606030504020204" pitchFamily="34" charset="0"/>
              </a:rPr>
              <a:t>NOTE: </a:t>
            </a:r>
            <a:r>
              <a:rPr lang="en-US" b="0" i="0" dirty="0">
                <a:solidFill>
                  <a:srgbClr val="000000"/>
                </a:solidFill>
                <a:effectLst/>
                <a:latin typeface="Open Sans" panose="020B0606030504020204" pitchFamily="34" charset="0"/>
              </a:rPr>
              <a:t>The term “total analytical difference” is sometimes used to denote cases in which the comparator measurement procedure is not a reference measurement procedure and may contribute significant variability to the TAE estimate. In practice, however, “TAE” is often used whether or not the comparator measurement procedure is a reference measurement procedure.</a:t>
            </a:r>
            <a:endParaRPr lang="fa-IR" dirty="0"/>
          </a:p>
        </p:txBody>
      </p:sp>
    </p:spTree>
    <p:extLst>
      <p:ext uri="{BB962C8B-B14F-4D97-AF65-F5344CB8AC3E}">
        <p14:creationId xmlns:p14="http://schemas.microsoft.com/office/powerpoint/2010/main" val="2612911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AFE641-E26F-497D-9B7C-F6870603249A}"/>
              </a:ext>
            </a:extLst>
          </p:cNvPr>
          <p:cNvSpPr txBox="1"/>
          <p:nvPr/>
        </p:nvSpPr>
        <p:spPr>
          <a:xfrm>
            <a:off x="2286000" y="1582341"/>
            <a:ext cx="4572000" cy="3693319"/>
          </a:xfrm>
          <a:prstGeom prst="rect">
            <a:avLst/>
          </a:prstGeom>
          <a:noFill/>
        </p:spPr>
        <p:txBody>
          <a:bodyPr wrap="square">
            <a:spAutoFit/>
          </a:bodyPr>
          <a:lstStyle/>
          <a:p>
            <a:r>
              <a:rPr lang="en-US" b="1" i="0">
                <a:solidFill>
                  <a:srgbClr val="000000"/>
                </a:solidFill>
                <a:effectLst/>
                <a:latin typeface="Open Sans" panose="020B0606030504020204" pitchFamily="34" charset="0"/>
              </a:rPr>
              <a:t>total error </a:t>
            </a:r>
            <a:r>
              <a:rPr lang="en-US" b="0" i="0">
                <a:solidFill>
                  <a:srgbClr val="000000"/>
                </a:solidFill>
                <a:effectLst/>
                <a:latin typeface="Open Sans" panose="020B0606030504020204" pitchFamily="34" charset="0"/>
              </a:rPr>
              <a:t>– the sum of errors caused by all random and systematic effects that can occur during the total testing process, and includes more errors than would be measured as total analytical error (</a:t>
            </a:r>
            <a:r>
              <a:rPr lang="en-US" b="0" i="0" dirty="0" err="1">
                <a:solidFill>
                  <a:srgbClr val="000000"/>
                </a:solidFill>
                <a:effectLst/>
                <a:latin typeface="Open Sans" panose="020B0606030504020204" pitchFamily="34" charset="0"/>
              </a:rPr>
              <a:t>ie</a:t>
            </a:r>
            <a:r>
              <a:rPr lang="en-US" b="0" i="0" dirty="0">
                <a:solidFill>
                  <a:srgbClr val="000000"/>
                </a:solidFill>
                <a:effectLst/>
                <a:latin typeface="Open Sans" panose="020B0606030504020204" pitchFamily="34" charset="0"/>
              </a:rPr>
              <a:t>, occurring in the analytical phase alone); </a:t>
            </a:r>
            <a:r>
              <a:rPr lang="en-US" b="1" i="0" dirty="0">
                <a:solidFill>
                  <a:srgbClr val="000000"/>
                </a:solidFill>
                <a:effectLst/>
                <a:latin typeface="Open Sans" panose="020B0606030504020204" pitchFamily="34" charset="0"/>
              </a:rPr>
              <a:t>NOTE 1:</a:t>
            </a:r>
            <a:r>
              <a:rPr lang="en-US" b="0" i="0" dirty="0">
                <a:solidFill>
                  <a:srgbClr val="000000"/>
                </a:solidFill>
                <a:effectLst/>
                <a:latin typeface="Open Sans" panose="020B0606030504020204" pitchFamily="34" charset="0"/>
              </a:rPr>
              <a:t> Total error incorporates error sources from the </a:t>
            </a:r>
            <a:r>
              <a:rPr lang="en-US" b="0" i="0" dirty="0" err="1">
                <a:solidFill>
                  <a:srgbClr val="000000"/>
                </a:solidFill>
                <a:effectLst/>
                <a:latin typeface="Open Sans" panose="020B0606030504020204" pitchFamily="34" charset="0"/>
              </a:rPr>
              <a:t>preexamination</a:t>
            </a:r>
            <a:r>
              <a:rPr lang="en-US" b="0" i="0" dirty="0">
                <a:solidFill>
                  <a:srgbClr val="000000"/>
                </a:solidFill>
                <a:effectLst/>
                <a:latin typeface="Open Sans" panose="020B0606030504020204" pitchFamily="34" charset="0"/>
              </a:rPr>
              <a:t>, examination, and </a:t>
            </a:r>
            <a:r>
              <a:rPr lang="en-US" b="0" i="0" dirty="0" err="1">
                <a:solidFill>
                  <a:srgbClr val="000000"/>
                </a:solidFill>
                <a:effectLst/>
                <a:latin typeface="Open Sans" panose="020B0606030504020204" pitchFamily="34" charset="0"/>
              </a:rPr>
              <a:t>postexamination</a:t>
            </a:r>
            <a:r>
              <a:rPr lang="en-US" b="0" i="0" dirty="0">
                <a:solidFill>
                  <a:srgbClr val="000000"/>
                </a:solidFill>
                <a:effectLst/>
                <a:latin typeface="Open Sans" panose="020B0606030504020204" pitchFamily="34" charset="0"/>
              </a:rPr>
              <a:t> phases of a measurement procedure; </a:t>
            </a:r>
            <a:r>
              <a:rPr lang="en-US" b="1" i="0" dirty="0">
                <a:solidFill>
                  <a:srgbClr val="000000"/>
                </a:solidFill>
                <a:effectLst/>
                <a:latin typeface="Open Sans" panose="020B0606030504020204" pitchFamily="34" charset="0"/>
              </a:rPr>
              <a:t>NOTE 2:</a:t>
            </a:r>
            <a:r>
              <a:rPr lang="en-US" b="0" i="0" dirty="0">
                <a:solidFill>
                  <a:srgbClr val="000000"/>
                </a:solidFill>
                <a:effectLst/>
                <a:latin typeface="Open Sans" panose="020B0606030504020204" pitchFamily="34" charset="0"/>
              </a:rPr>
              <a:t> No CLSI guidelines are available for measuring total error.</a:t>
            </a:r>
            <a:endParaRPr lang="fa-IR" dirty="0"/>
          </a:p>
        </p:txBody>
      </p:sp>
    </p:spTree>
    <p:extLst>
      <p:ext uri="{BB962C8B-B14F-4D97-AF65-F5344CB8AC3E}">
        <p14:creationId xmlns:p14="http://schemas.microsoft.com/office/powerpoint/2010/main" val="336171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7827CF-7706-4924-9492-E6D740D160FB}"/>
              </a:ext>
            </a:extLst>
          </p:cNvPr>
          <p:cNvSpPr txBox="1"/>
          <p:nvPr/>
        </p:nvSpPr>
        <p:spPr>
          <a:xfrm>
            <a:off x="323528" y="1028343"/>
            <a:ext cx="7776864" cy="2585323"/>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Although bias and precision are important performance attributes of quantitative measurement procedures, it is their combined effect on the accuracy of a measurement that is most meaningful. A clinically significant erroneous laboratory result presents the potential for subsequent inappropriate medical decisions and unwarranted patient care costs. This is regardless of whether it is because of uncorrected bias, poor precision, or both. Even in cases in which acceptable results are obtained for bias and precision individually through separate studies, their combined effect might be unacceptable.</a:t>
            </a:r>
            <a:endParaRPr lang="fa-IR" dirty="0"/>
          </a:p>
        </p:txBody>
      </p:sp>
    </p:spTree>
    <p:extLst>
      <p:ext uri="{BB962C8B-B14F-4D97-AF65-F5344CB8AC3E}">
        <p14:creationId xmlns:p14="http://schemas.microsoft.com/office/powerpoint/2010/main" val="12419348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34CC-1134-4C62-8366-F5D7CA705765}"/>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26A90F18-9703-42E2-B917-76603E855139}"/>
              </a:ext>
            </a:extLst>
          </p:cNvPr>
          <p:cNvSpPr>
            <a:spLocks noGrp="1"/>
          </p:cNvSpPr>
          <p:nvPr>
            <p:ph idx="1"/>
          </p:nvPr>
        </p:nvSpPr>
        <p:spPr/>
        <p:txBody>
          <a:bodyPr/>
          <a:lstStyle/>
          <a:p>
            <a:r>
              <a:rPr lang="en-US" dirty="0"/>
              <a:t>CLIA 2022 </a:t>
            </a:r>
          </a:p>
          <a:p>
            <a:pPr marL="0" indent="0">
              <a:buNone/>
            </a:pPr>
            <a:r>
              <a:rPr lang="en-US" dirty="0">
                <a:hlinkClick r:id="rId2"/>
              </a:rPr>
              <a:t>https://www.federalregister.gov/documents/2022/07/11/2022-14513/clinical-laboratory-improvement-amendments-of-1988-clia-proficiency-testing-regulations-related-to</a:t>
            </a:r>
            <a:endParaRPr lang="en-US" dirty="0"/>
          </a:p>
          <a:p>
            <a:pPr marL="0" indent="0">
              <a:buNone/>
            </a:pPr>
            <a:endParaRPr lang="fa-IR" dirty="0"/>
          </a:p>
        </p:txBody>
      </p:sp>
      <p:sp>
        <p:nvSpPr>
          <p:cNvPr id="5" name="TextBox 4">
            <a:extLst>
              <a:ext uri="{FF2B5EF4-FFF2-40B4-BE49-F238E27FC236}">
                <a16:creationId xmlns:a16="http://schemas.microsoft.com/office/drawing/2014/main" id="{C27806B7-F5E1-449C-BFC0-6D9981E1A0D5}"/>
              </a:ext>
            </a:extLst>
          </p:cNvPr>
          <p:cNvSpPr txBox="1"/>
          <p:nvPr/>
        </p:nvSpPr>
        <p:spPr>
          <a:xfrm>
            <a:off x="1907704" y="4653136"/>
            <a:ext cx="4572000" cy="1200329"/>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Recently, the limits for PT were updated based upon biological variability data combined with simulations using actual PT results</a:t>
            </a:r>
            <a:endParaRPr lang="fa-IR" dirty="0"/>
          </a:p>
        </p:txBody>
      </p:sp>
    </p:spTree>
    <p:extLst>
      <p:ext uri="{BB962C8B-B14F-4D97-AF65-F5344CB8AC3E}">
        <p14:creationId xmlns:p14="http://schemas.microsoft.com/office/powerpoint/2010/main" val="164541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AE5D8-FA4C-4392-97E3-13C57A7E86CE}"/>
              </a:ext>
            </a:extLst>
          </p:cNvPr>
          <p:cNvSpPr txBox="1"/>
          <p:nvPr/>
        </p:nvSpPr>
        <p:spPr>
          <a:xfrm>
            <a:off x="2286000" y="1720840"/>
            <a:ext cx="4572000" cy="3416320"/>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The term “error” in this context applies to the total testing process and is different from a clinical mistake, which is a clinically inappropriate interpretation of the patient’s status and any action, delay in action, or inaction that can ensue. Errors in testing made by the medical laboratory can result in an increased likelihood of a clinical mistake. Preventing such errors in testing is critically important, and for this reason, the concept of total error is useful.</a:t>
            </a:r>
            <a:endParaRPr lang="fa-IR" dirty="0"/>
          </a:p>
        </p:txBody>
      </p:sp>
    </p:spTree>
    <p:extLst>
      <p:ext uri="{BB962C8B-B14F-4D97-AF65-F5344CB8AC3E}">
        <p14:creationId xmlns:p14="http://schemas.microsoft.com/office/powerpoint/2010/main" val="78173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3" name="Rectangle: Rounded Corners 2">
            <a:extLst>
              <a:ext uri="{FF2B5EF4-FFF2-40B4-BE49-F238E27FC236}">
                <a16:creationId xmlns:a16="http://schemas.microsoft.com/office/drawing/2014/main" id="{4E9A1F2B-6167-4938-AEA9-B4EA30050565}"/>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7" name="Picture 6">
            <a:extLst>
              <a:ext uri="{FF2B5EF4-FFF2-40B4-BE49-F238E27FC236}">
                <a16:creationId xmlns:a16="http://schemas.microsoft.com/office/drawing/2014/main" id="{06BE42EC-5581-4E43-A057-5DDA3BFA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6" name="Picture 5">
            <a:extLst>
              <a:ext uri="{FF2B5EF4-FFF2-40B4-BE49-F238E27FC236}">
                <a16:creationId xmlns:a16="http://schemas.microsoft.com/office/drawing/2014/main" id="{9591BFA6-74F4-4EAB-A438-B3928F38B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sp>
        <p:nvSpPr>
          <p:cNvPr id="11" name="Rectangle: Rounded Corners 10">
            <a:extLst>
              <a:ext uri="{FF2B5EF4-FFF2-40B4-BE49-F238E27FC236}">
                <a16:creationId xmlns:a16="http://schemas.microsoft.com/office/drawing/2014/main" id="{EA56D717-D9ED-410C-B13D-BFE93F5F0160}"/>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pic>
        <p:nvPicPr>
          <p:cNvPr id="9" name="Picture 8">
            <a:extLst>
              <a:ext uri="{FF2B5EF4-FFF2-40B4-BE49-F238E27FC236}">
                <a16:creationId xmlns:a16="http://schemas.microsoft.com/office/drawing/2014/main" id="{C5C68647-C7BA-4863-A273-46E4DD9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5" y="1788158"/>
            <a:ext cx="2953818" cy="720443"/>
          </a:xfrm>
          <a:prstGeom prst="rect">
            <a:avLst/>
          </a:prstGeom>
        </p:spPr>
      </p:pic>
      <p:pic>
        <p:nvPicPr>
          <p:cNvPr id="12" name="Picture 11">
            <a:extLst>
              <a:ext uri="{FF2B5EF4-FFF2-40B4-BE49-F238E27FC236}">
                <a16:creationId xmlns:a16="http://schemas.microsoft.com/office/drawing/2014/main" id="{B138DB60-21CF-4157-B9D1-8684CEB41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12" y="2795981"/>
            <a:ext cx="2953818" cy="720443"/>
          </a:xfrm>
          <a:prstGeom prst="rect">
            <a:avLst/>
          </a:prstGeom>
        </p:spPr>
      </p:pic>
      <p:pic>
        <p:nvPicPr>
          <p:cNvPr id="13" name="Picture 12">
            <a:extLst>
              <a:ext uri="{FF2B5EF4-FFF2-40B4-BE49-F238E27FC236}">
                <a16:creationId xmlns:a16="http://schemas.microsoft.com/office/drawing/2014/main" id="{EB7CEBBC-5032-4185-A620-14A8AD85A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723" y="3791410"/>
            <a:ext cx="2953818" cy="789717"/>
          </a:xfrm>
          <a:prstGeom prst="rect">
            <a:avLst/>
          </a:prstGeom>
        </p:spPr>
      </p:pic>
      <p:pic>
        <p:nvPicPr>
          <p:cNvPr id="14" name="Picture 13">
            <a:extLst>
              <a:ext uri="{FF2B5EF4-FFF2-40B4-BE49-F238E27FC236}">
                <a16:creationId xmlns:a16="http://schemas.microsoft.com/office/drawing/2014/main" id="{7772CC54-FA50-47E7-ADB2-98B73D6FBD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812" y="4772905"/>
            <a:ext cx="2953818" cy="720443"/>
          </a:xfrm>
          <a:prstGeom prst="rect">
            <a:avLst/>
          </a:prstGeom>
        </p:spPr>
      </p:pic>
      <p:pic>
        <p:nvPicPr>
          <p:cNvPr id="15" name="Picture 14">
            <a:extLst>
              <a:ext uri="{FF2B5EF4-FFF2-40B4-BE49-F238E27FC236}">
                <a16:creationId xmlns:a16="http://schemas.microsoft.com/office/drawing/2014/main" id="{DA106BD6-E2E3-4D71-8593-E993F46131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625" y="5685126"/>
            <a:ext cx="2953818" cy="720443"/>
          </a:xfrm>
          <a:prstGeom prst="rect">
            <a:avLst/>
          </a:prstGeom>
        </p:spPr>
      </p:pic>
      <p:sp>
        <p:nvSpPr>
          <p:cNvPr id="18" name="Rectangle 17">
            <a:extLst>
              <a:ext uri="{FF2B5EF4-FFF2-40B4-BE49-F238E27FC236}">
                <a16:creationId xmlns:a16="http://schemas.microsoft.com/office/drawing/2014/main" id="{C1DD4D48-7126-46BF-A6B5-2734E4B7F2EE}"/>
              </a:ext>
            </a:extLst>
          </p:cNvPr>
          <p:cNvSpPr/>
          <p:nvPr/>
        </p:nvSpPr>
        <p:spPr>
          <a:xfrm>
            <a:off x="516541" y="812772"/>
            <a:ext cx="3240360" cy="58565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a:extLst>
              <a:ext uri="{FF2B5EF4-FFF2-40B4-BE49-F238E27FC236}">
                <a16:creationId xmlns:a16="http://schemas.microsoft.com/office/drawing/2014/main" id="{58417012-7B47-4416-AF9D-76985D443343}"/>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Arrow: Left 16">
            <a:extLst>
              <a:ext uri="{FF2B5EF4-FFF2-40B4-BE49-F238E27FC236}">
                <a16:creationId xmlns:a16="http://schemas.microsoft.com/office/drawing/2014/main" id="{2E31DD0D-774A-40DA-9BE8-0D1924B5E8EB}"/>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a:extLst>
              <a:ext uri="{FF2B5EF4-FFF2-40B4-BE49-F238E27FC236}">
                <a16:creationId xmlns:a16="http://schemas.microsoft.com/office/drawing/2014/main" id="{85269251-9CC7-4BCA-A149-8B219430741A}"/>
              </a:ext>
            </a:extLst>
          </p:cNvPr>
          <p:cNvSpPr/>
          <p:nvPr/>
        </p:nvSpPr>
        <p:spPr>
          <a:xfrm>
            <a:off x="0" y="773415"/>
            <a:ext cx="9144000" cy="608458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1" name="Picture 20">
            <a:extLst>
              <a:ext uri="{FF2B5EF4-FFF2-40B4-BE49-F238E27FC236}">
                <a16:creationId xmlns:a16="http://schemas.microsoft.com/office/drawing/2014/main" id="{099AA4D6-2996-46AD-9C93-D1A763C3B087}"/>
              </a:ext>
            </a:extLst>
          </p:cNvPr>
          <p:cNvPicPr>
            <a:picLocks noChangeAspect="1"/>
          </p:cNvPicPr>
          <p:nvPr/>
        </p:nvPicPr>
        <p:blipFill rotWithShape="1">
          <a:blip r:embed="rId10"/>
          <a:srcRect l="8610" t="18020" r="5649" b="54203"/>
          <a:stretch/>
        </p:blipFill>
        <p:spPr>
          <a:xfrm>
            <a:off x="4041281" y="5759527"/>
            <a:ext cx="4995215" cy="909833"/>
          </a:xfrm>
          <a:prstGeom prst="rect">
            <a:avLst/>
          </a:prstGeom>
        </p:spPr>
      </p:pic>
    </p:spTree>
    <p:extLst>
      <p:ext uri="{BB962C8B-B14F-4D97-AF65-F5344CB8AC3E}">
        <p14:creationId xmlns:p14="http://schemas.microsoft.com/office/powerpoint/2010/main" val="33477150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FF0C2E-5BC5-428C-898A-38E0F1D69B54}"/>
              </a:ext>
            </a:extLst>
          </p:cNvPr>
          <p:cNvSpPr txBox="1"/>
          <p:nvPr/>
        </p:nvSpPr>
        <p:spPr>
          <a:xfrm>
            <a:off x="2286000" y="2274838"/>
            <a:ext cx="4572000" cy="2308324"/>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Allowable total error (ATE) </a:t>
            </a:r>
            <a:r>
              <a:rPr lang="en-US" b="0" i="0" dirty="0">
                <a:solidFill>
                  <a:srgbClr val="000000"/>
                </a:solidFill>
                <a:effectLst/>
                <a:latin typeface="Open Sans" panose="020B0606030504020204" pitchFamily="34" charset="0"/>
              </a:rPr>
              <a:t>–</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analytical quality goal or limit that sets a maximum for the combined effects of all error components (</a:t>
            </a:r>
            <a:r>
              <a:rPr lang="en-US" b="0" i="0" dirty="0" err="1">
                <a:solidFill>
                  <a:srgbClr val="000000"/>
                </a:solidFill>
                <a:effectLst/>
                <a:latin typeface="Open Sans" panose="020B0606030504020204" pitchFamily="34" charset="0"/>
              </a:rPr>
              <a:t>ie</a:t>
            </a:r>
            <a:r>
              <a:rPr lang="en-US" b="0" i="0" dirty="0">
                <a:solidFill>
                  <a:srgbClr val="000000"/>
                </a:solidFill>
                <a:effectLst/>
                <a:latin typeface="Open Sans" panose="020B0606030504020204" pitchFamily="34" charset="0"/>
              </a:rPr>
              <a:t>, inaccuracy), including imprecision (random error) and all systematic effects (including bias) that are tolerable in a single measurement or single test result.</a:t>
            </a:r>
            <a:endParaRPr lang="fa-IR" dirty="0"/>
          </a:p>
        </p:txBody>
      </p:sp>
    </p:spTree>
    <p:extLst>
      <p:ext uri="{BB962C8B-B14F-4D97-AF65-F5344CB8AC3E}">
        <p14:creationId xmlns:p14="http://schemas.microsoft.com/office/powerpoint/2010/main" val="28340487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EBFC7-0F77-48C1-9371-09373296743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800" b="1" i="0" u="none" strike="noStrike" cap="none" normalizeH="0" baseline="0">
                <a:ln>
                  <a:noFill/>
                </a:ln>
                <a:solidFill>
                  <a:schemeClr val="tx1"/>
                </a:solidFill>
                <a:effectLst/>
                <a:latin typeface="Open Sans" panose="020B0606030504020204" pitchFamily="34" charset="0"/>
                <a:cs typeface="Open Sans" panose="020B0606030504020204" pitchFamily="34" charset="0"/>
              </a:rPr>
              <a:t>Figure 4. Contributions of Maximum Acceptable Bias and Imprecision (SD) to Allowable Total Error</a:t>
            </a:r>
            <a:endParaRPr kumimoji="0" lang="fa-IR" altLang="fa-IR" sz="800" b="0" i="0" u="none" strike="noStrike" cap="none" normalizeH="0" baseline="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8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r>
              <a:rPr kumimoji="0" lang="fa-IR" altLang="fa-IR" sz="70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r>
              <a:rPr kumimoji="0" lang="fa-IR" altLang="fa-IR" sz="1100" b="0" i="0" u="none" strike="noStrike" cap="none" normalizeH="0" baseline="0">
                <a:ln>
                  <a:noFill/>
                </a:ln>
                <a:solidFill>
                  <a:srgbClr val="FF0000"/>
                </a:solidFill>
                <a:effectLst/>
                <a:latin typeface="Open Sans" panose="020B0606030504020204" pitchFamily="34" charset="0"/>
                <a:cs typeface="Open Sans" panose="020B0606030504020204" pitchFamily="34" charset="0"/>
              </a:rPr>
              <a:t>  </a:t>
            </a:r>
            <a:r>
              <a:rPr kumimoji="0" lang="fa-IR" altLang="fa-IR" sz="40100" b="0" i="0" u="none" strike="noStrike" cap="none" normalizeH="0" baseline="0">
                <a:ln>
                  <a:noFill/>
                </a:ln>
                <a:solidFill>
                  <a:srgbClr val="FF0000"/>
                </a:solidFill>
                <a:effectLst/>
                <a:latin typeface="Open Sans" panose="020B0606030504020204" pitchFamily="34" charset="0"/>
                <a:cs typeface="Open Sans" panose="020B0606030504020204" pitchFamily="34" charset="0"/>
              </a:rPr>
              <a:t>           </a:t>
            </a:r>
            <a:endParaRPr kumimoji="0" lang="fa-IR" altLang="fa-IR" sz="800" b="0" i="0" u="none" strike="noStrike" cap="none" normalizeH="0" baseline="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10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fa-IR" altLang="fa-IR" sz="70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fa-IR" altLang="fa-IR" sz="10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Abbreviations: SD, standard deviation; ATE, allowable total error.</a:t>
            </a:r>
            <a:endParaRPr kumimoji="0" lang="fa-IR" altLang="fa-IR" sz="800" b="0" i="0" u="none" strike="noStrike" cap="none" normalizeH="0" baseline="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8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r>
              <a:rPr kumimoji="0" lang="fa-IR" altLang="fa-IR" sz="70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r>
              <a:rPr kumimoji="0" lang="fa-IR" altLang="fa-IR" sz="8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Although this model provides a very useful framework to understand the TAE concept, it suffers from significant real-world complications, including:</a:t>
            </a:r>
            <a:endParaRPr kumimoji="0" lang="fa-IR" altLang="fa-IR" sz="800" b="0" i="0" u="none" strike="noStrike" cap="none" normalizeH="0" baseline="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a-IR" altLang="fa-IR" sz="8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r>
              <a:rPr kumimoji="0" lang="fa-IR" altLang="fa-IR" sz="70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r>
              <a:rPr kumimoji="0" lang="fa-IR" altLang="fa-IR" sz="800" b="0" i="0" u="none" strike="noStrike" cap="none" normalizeH="0" baseline="0">
                <a:ln>
                  <a:noFill/>
                </a:ln>
                <a:solidFill>
                  <a:schemeClr val="tx1"/>
                </a:solidFill>
                <a:effectLst/>
                <a:latin typeface="Symbol" panose="05050102010706020507" pitchFamily="18" charset="2"/>
                <a:cs typeface="Open Sans" panose="020B0606030504020204" pitchFamily="34" charset="0"/>
              </a:rPr>
              <a:t>• </a:t>
            </a:r>
            <a:r>
              <a:rPr kumimoji="0" lang="fa-IR" altLang="fa-IR" sz="8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It does not account for all possible sources of error, including those caused by the presence of small inter</a:t>
            </a:r>
            <a:endParaRPr kumimoji="0" lang="fa-IR" altLang="fa-IR" sz="1800" b="0" i="0" u="none" strike="noStrike" cap="none" normalizeH="0" baseline="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F7DA5CA7-1212-44C4-8E18-FCA815034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9288" y="-4594225"/>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 diagram of a triangle&#10;&#10;Description automatically generated">
            <a:extLst>
              <a:ext uri="{FF2B5EF4-FFF2-40B4-BE49-F238E27FC236}">
                <a16:creationId xmlns:a16="http://schemas.microsoft.com/office/drawing/2014/main" id="{1996DCB4-9989-4898-A303-9FD144422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94225"/>
            <a:ext cx="13639800" cy="6372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5503E3-1BCD-4192-AD0E-5D5E9E7EA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6063"/>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8CEFC88-AC9A-4C39-8B8E-6DDA5E7F7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2863"/>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2011203-AAEC-404C-804D-612918ABC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3649663"/>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9827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DB202C-4FBE-4146-9C65-55ABA9D22F63}"/>
              </a:ext>
            </a:extLst>
          </p:cNvPr>
          <p:cNvGraphicFramePr>
            <a:graphicFrameLocks noGrp="1"/>
          </p:cNvGraphicFramePr>
          <p:nvPr/>
        </p:nvGraphicFramePr>
        <p:xfrm>
          <a:off x="323528" y="260648"/>
          <a:ext cx="7056784" cy="6597353"/>
        </p:xfrm>
        <a:graphic>
          <a:graphicData uri="http://schemas.openxmlformats.org/drawingml/2006/table">
            <a:tbl>
              <a:tblPr/>
              <a:tblGrid>
                <a:gridCol w="982209">
                  <a:extLst>
                    <a:ext uri="{9D8B030D-6E8A-4147-A177-3AD203B41FA5}">
                      <a16:colId xmlns:a16="http://schemas.microsoft.com/office/drawing/2014/main" val="1945460959"/>
                    </a:ext>
                  </a:extLst>
                </a:gridCol>
                <a:gridCol w="879298">
                  <a:extLst>
                    <a:ext uri="{9D8B030D-6E8A-4147-A177-3AD203B41FA5}">
                      <a16:colId xmlns:a16="http://schemas.microsoft.com/office/drawing/2014/main" val="680673026"/>
                    </a:ext>
                  </a:extLst>
                </a:gridCol>
                <a:gridCol w="879298">
                  <a:extLst>
                    <a:ext uri="{9D8B030D-6E8A-4147-A177-3AD203B41FA5}">
                      <a16:colId xmlns:a16="http://schemas.microsoft.com/office/drawing/2014/main" val="3728611688"/>
                    </a:ext>
                  </a:extLst>
                </a:gridCol>
                <a:gridCol w="826092">
                  <a:extLst>
                    <a:ext uri="{9D8B030D-6E8A-4147-A177-3AD203B41FA5}">
                      <a16:colId xmlns:a16="http://schemas.microsoft.com/office/drawing/2014/main" val="2536635575"/>
                    </a:ext>
                  </a:extLst>
                </a:gridCol>
                <a:gridCol w="826092">
                  <a:extLst>
                    <a:ext uri="{9D8B030D-6E8A-4147-A177-3AD203B41FA5}">
                      <a16:colId xmlns:a16="http://schemas.microsoft.com/office/drawing/2014/main" val="3721027172"/>
                    </a:ext>
                  </a:extLst>
                </a:gridCol>
                <a:gridCol w="772886">
                  <a:extLst>
                    <a:ext uri="{9D8B030D-6E8A-4147-A177-3AD203B41FA5}">
                      <a16:colId xmlns:a16="http://schemas.microsoft.com/office/drawing/2014/main" val="1742962392"/>
                    </a:ext>
                  </a:extLst>
                </a:gridCol>
                <a:gridCol w="559363">
                  <a:extLst>
                    <a:ext uri="{9D8B030D-6E8A-4147-A177-3AD203B41FA5}">
                      <a16:colId xmlns:a16="http://schemas.microsoft.com/office/drawing/2014/main" val="3315414335"/>
                    </a:ext>
                  </a:extLst>
                </a:gridCol>
                <a:gridCol w="665773">
                  <a:extLst>
                    <a:ext uri="{9D8B030D-6E8A-4147-A177-3AD203B41FA5}">
                      <a16:colId xmlns:a16="http://schemas.microsoft.com/office/drawing/2014/main" val="3844294196"/>
                    </a:ext>
                  </a:extLst>
                </a:gridCol>
                <a:gridCol w="665773">
                  <a:extLst>
                    <a:ext uri="{9D8B030D-6E8A-4147-A177-3AD203B41FA5}">
                      <a16:colId xmlns:a16="http://schemas.microsoft.com/office/drawing/2014/main" val="1289578278"/>
                    </a:ext>
                  </a:extLst>
                </a:gridCol>
              </a:tblGrid>
              <a:tr h="556682">
                <a:tc>
                  <a:txBody>
                    <a:bodyPr/>
                    <a:lstStyle/>
                    <a:p>
                      <a:pPr algn="ctr" fontAlgn="b"/>
                      <a:r>
                        <a:rPr lang="en-US" sz="600" b="1">
                          <a:solidFill>
                            <a:srgbClr val="FFFFFF"/>
                          </a:solidFill>
                          <a:effectLst/>
                          <a:latin typeface="Open Sans" panose="020B0606030504020204" pitchFamily="34" charset="0"/>
                        </a:rPr>
                        <a:t>Analyte</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Clinical Outcome</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BV (desirable)</a:t>
                      </a:r>
                      <a:r>
                        <a:rPr lang="en-US" sz="600" b="1" baseline="30000">
                          <a:solidFill>
                            <a:srgbClr val="FFFFFF"/>
                          </a:solidFill>
                          <a:effectLst/>
                          <a:latin typeface="Open Sans" panose="020B0606030504020204" pitchFamily="34" charset="0"/>
                        </a:rPr>
                        <a:t>b</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BV (minimal)</a:t>
                      </a:r>
                      <a:r>
                        <a:rPr lang="en-US" sz="600" b="1" baseline="30000">
                          <a:solidFill>
                            <a:srgbClr val="FFFFFF"/>
                          </a:solidFill>
                          <a:effectLst/>
                          <a:latin typeface="Open Sans" panose="020B0606030504020204" pitchFamily="34" charset="0"/>
                        </a:rPr>
                        <a:t>b</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Expert Groups</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RCPA</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 </a:t>
                      </a:r>
                      <a:endParaRPr lang="en-US" sz="600">
                        <a:effectLst/>
                        <a:latin typeface="Open Sans" panose="020B0606030504020204" pitchFamily="34" charset="0"/>
                      </a:endParaRPr>
                    </a:p>
                    <a:p>
                      <a:pPr algn="ctr" fontAlgn="b"/>
                      <a:r>
                        <a:rPr lang="en-US" sz="600" b="1">
                          <a:solidFill>
                            <a:srgbClr val="FFFFFF"/>
                          </a:solidFill>
                          <a:effectLst/>
                          <a:latin typeface="Open Sans" panose="020B0606030504020204" pitchFamily="34" charset="0"/>
                        </a:rPr>
                        <a:t>CAP</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CLIA’24</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tc>
                  <a:txBody>
                    <a:bodyPr/>
                    <a:lstStyle/>
                    <a:p>
                      <a:pPr algn="ctr" fontAlgn="b"/>
                      <a:r>
                        <a:rPr lang="en-US" sz="600" b="1">
                          <a:solidFill>
                            <a:srgbClr val="FFFFFF"/>
                          </a:solidFill>
                          <a:effectLst/>
                          <a:latin typeface="Open Sans" panose="020B0606030504020204" pitchFamily="34" charset="0"/>
                        </a:rPr>
                        <a:t>RiliBÄK</a:t>
                      </a:r>
                      <a:endParaRPr lang="en-US" sz="600">
                        <a:effectLst/>
                        <a:latin typeface="Open Sans" panose="020B0606030504020204" pitchFamily="34" charset="0"/>
                      </a:endParaRPr>
                    </a:p>
                  </a:txBody>
                  <a:tcPr marL="16538" marR="16538" marT="14700" marB="147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DDC"/>
                    </a:solidFill>
                  </a:tcPr>
                </a:tc>
                <a:extLst>
                  <a:ext uri="{0D108BD9-81ED-4DB2-BD59-A6C34878D82A}">
                    <a16:rowId xmlns:a16="http://schemas.microsoft.com/office/drawing/2014/main" val="2636270791"/>
                  </a:ext>
                </a:extLst>
              </a:tr>
              <a:tr h="556682">
                <a:tc>
                  <a:txBody>
                    <a:bodyPr/>
                    <a:lstStyle/>
                    <a:p>
                      <a:pPr fontAlgn="t"/>
                      <a:r>
                        <a:rPr lang="en-US" sz="600">
                          <a:effectLst/>
                          <a:latin typeface="Open Sans" panose="020B0606030504020204" pitchFamily="34" charset="0"/>
                        </a:rPr>
                        <a:t>HbA1C</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6.7%</a:t>
                      </a:r>
                    </a:p>
                    <a:p>
                      <a:pPr algn="ctr" fontAlgn="t"/>
                      <a:r>
                        <a:rPr lang="fa-IR" sz="600">
                          <a:effectLst/>
                          <a:latin typeface="Open Sans" panose="020B0606030504020204" pitchFamily="34" charset="0"/>
                        </a:rPr>
                        <a:t> </a:t>
                      </a:r>
                    </a:p>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2.2%</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3.3%</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5% (NGSP)</a:t>
                      </a:r>
                      <a:r>
                        <a:rPr lang="en-US" sz="600" baseline="30000">
                          <a:effectLst/>
                          <a:latin typeface="Open Sans" panose="020B0606030504020204" pitchFamily="34" charset="0"/>
                        </a:rPr>
                        <a:t>{59}</a:t>
                      </a:r>
                      <a:r>
                        <a:rPr lang="en-US"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0.5 or 5%</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6%</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8% mmol/molHb</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9601272"/>
                  </a:ext>
                </a:extLst>
              </a:tr>
              <a:tr h="556682">
                <a:tc>
                  <a:txBody>
                    <a:bodyPr/>
                    <a:lstStyle/>
                    <a:p>
                      <a:pP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a:effectLst/>
                          <a:latin typeface="Open Sans" panose="020B0606030504020204" pitchFamily="34" charset="0"/>
                        </a:rPr>
                        <a:t>(indirect, DCCT)</a:t>
                      </a:r>
                      <a:r>
                        <a:rPr lang="en-US" sz="600" baseline="30000">
                          <a:effectLst/>
                          <a:latin typeface="Open Sans" panose="020B0606030504020204" pitchFamily="34" charset="0"/>
                        </a:rPr>
                        <a:t>{41}</a:t>
                      </a:r>
                      <a:endParaRPr lang="en-US" sz="600">
                        <a:effectLst/>
                        <a:latin typeface="Open Sans" panose="020B0606030504020204" pitchFamily="34" charset="0"/>
                      </a:endParaRP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272222"/>
                  </a:ext>
                </a:extLst>
              </a:tr>
              <a:tr h="1071947">
                <a:tc>
                  <a:txBody>
                    <a:bodyPr/>
                    <a:lstStyle/>
                    <a:p>
                      <a:pPr fontAlgn="t"/>
                      <a:r>
                        <a:rPr lang="en-US" sz="600">
                          <a:effectLst/>
                          <a:latin typeface="Open Sans" panose="020B0606030504020204" pitchFamily="34" charset="0"/>
                        </a:rPr>
                        <a:t>Potassium</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a:effectLst/>
                          <a:latin typeface="Open Sans" panose="020B0606030504020204" pitchFamily="34" charset="0"/>
                        </a:rPr>
                        <a:t>± 4.8-9.6%</a:t>
                      </a:r>
                    </a:p>
                    <a:p>
                      <a:pPr algn="ctr" fontAlgn="t"/>
                      <a:r>
                        <a:rPr lang="en-US" sz="600">
                          <a:effectLst/>
                          <a:latin typeface="Open Sans" panose="020B0606030504020204" pitchFamily="34" charset="0"/>
                        </a:rPr>
                        <a:t> </a:t>
                      </a:r>
                    </a:p>
                    <a:p>
                      <a:pPr algn="ctr" fontAlgn="t"/>
                      <a:r>
                        <a:rPr lang="en-US" sz="600">
                          <a:effectLst/>
                          <a:latin typeface="Open Sans" panose="020B0606030504020204" pitchFamily="34" charset="0"/>
                        </a:rPr>
                        <a:t>(indirect, questionnaire) </a:t>
                      </a:r>
                      <a:r>
                        <a:rPr lang="en-US" sz="600" baseline="30000">
                          <a:effectLst/>
                          <a:latin typeface="Open Sans" panose="020B0606030504020204" pitchFamily="34" charset="0"/>
                        </a:rPr>
                        <a:t>{43}</a:t>
                      </a:r>
                      <a:r>
                        <a:rPr lang="en-US"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4.8%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a-IR" sz="600">
                          <a:effectLst/>
                          <a:latin typeface="Open Sans" panose="020B0606030504020204" pitchFamily="34" charset="0"/>
                        </a:rPr>
                        <a:t>± 7.3%</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600">
                          <a:effectLst/>
                          <a:latin typeface="Open Sans" panose="020B0606030504020204" pitchFamily="34" charset="0"/>
                        </a:rPr>
                        <a:t>± 0.2 mmol/L or 5%</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600">
                          <a:effectLst/>
                          <a:latin typeface="Open Sans" panose="020B0606030504020204" pitchFamily="34" charset="0"/>
                        </a:rPr>
                        <a:t>± 0.5 mmol/L</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600">
                          <a:effectLst/>
                          <a:latin typeface="Open Sans" panose="020B0606030504020204" pitchFamily="34" charset="0"/>
                        </a:rPr>
                        <a:t>± 0.3 mmol/L</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46915"/>
                  </a:ext>
                </a:extLst>
              </a:tr>
              <a:tr h="685499">
                <a:tc>
                  <a:txBody>
                    <a:bodyPr/>
                    <a:lstStyle/>
                    <a:p>
                      <a:pPr fontAlgn="t"/>
                      <a:r>
                        <a:rPr lang="en-US" sz="600">
                          <a:effectLst/>
                          <a:latin typeface="Open Sans" panose="020B0606030504020204" pitchFamily="34" charset="0"/>
                        </a:rPr>
                        <a:t>Glucose</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11.2-15.9%</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6.5%</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9.8%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0.4 mmol/L</a:t>
                      </a:r>
                    </a:p>
                    <a:p>
                      <a:pPr algn="ctr" fontAlgn="t"/>
                      <a:r>
                        <a:rPr lang="en-US" sz="600">
                          <a:effectLst/>
                          <a:latin typeface="Open Sans" panose="020B0606030504020204" pitchFamily="34" charset="0"/>
                        </a:rPr>
                        <a:t>or ± 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6.0 mg/dL or 10%</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9717537"/>
                  </a:ext>
                </a:extLst>
              </a:tr>
              <a:tr h="685499">
                <a:tc>
                  <a:txBody>
                    <a:bodyPr/>
                    <a:lstStyle/>
                    <a:p>
                      <a:pP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a:effectLst/>
                          <a:latin typeface="Open Sans" panose="020B0606030504020204" pitchFamily="34" charset="0"/>
                        </a:rPr>
                        <a:t>(indirect, questionnaire)</a:t>
                      </a:r>
                      <a:r>
                        <a:rPr lang="en-US" sz="600" baseline="30000">
                          <a:effectLst/>
                          <a:latin typeface="Open Sans" panose="020B0606030504020204" pitchFamily="34" charset="0"/>
                        </a:rPr>
                        <a:t>{43}</a:t>
                      </a:r>
                      <a:endParaRPr lang="en-US" sz="600">
                        <a:effectLst/>
                        <a:latin typeface="Open Sans" panose="020B0606030504020204" pitchFamily="34" charset="0"/>
                      </a:endParaRP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652130"/>
                  </a:ext>
                </a:extLst>
              </a:tr>
              <a:tr h="556682">
                <a:tc>
                  <a:txBody>
                    <a:bodyPr/>
                    <a:lstStyle/>
                    <a:p>
                      <a:pPr fontAlgn="t"/>
                      <a:r>
                        <a:rPr lang="en-US" sz="600">
                          <a:effectLst/>
                          <a:latin typeface="Open Sans" panose="020B0606030504020204" pitchFamily="34" charset="0"/>
                        </a:rPr>
                        <a:t>Cholesterol</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12.3%</a:t>
                      </a:r>
                    </a:p>
                    <a:p>
                      <a:pPr algn="ctr" fontAlgn="t"/>
                      <a:r>
                        <a:rPr lang="fa-IR" sz="600">
                          <a:effectLst/>
                          <a:latin typeface="Open Sans" panose="020B0606030504020204" pitchFamily="34" charset="0"/>
                        </a:rPr>
                        <a:t> </a:t>
                      </a:r>
                    </a:p>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8.8%</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13.1%</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9% (NCEP)</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0.30 mmol/L or 6%</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10%</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10%</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13%</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2341457"/>
                  </a:ext>
                </a:extLst>
              </a:tr>
              <a:tr h="685499">
                <a:tc>
                  <a:txBody>
                    <a:bodyPr/>
                    <a:lstStyle/>
                    <a:p>
                      <a:pP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a:effectLst/>
                          <a:latin typeface="Open Sans" panose="020B0606030504020204" pitchFamily="34" charset="0"/>
                        </a:rPr>
                        <a:t>(indirect, questionnaire)</a:t>
                      </a:r>
                      <a:r>
                        <a:rPr lang="en-US" sz="600" baseline="30000">
                          <a:effectLst/>
                          <a:latin typeface="Open Sans" panose="020B0606030504020204" pitchFamily="34" charset="0"/>
                        </a:rPr>
                        <a:t>{43}</a:t>
                      </a:r>
                      <a:endParaRPr lang="en-US" sz="600">
                        <a:effectLst/>
                        <a:latin typeface="Open Sans" panose="020B0606030504020204" pitchFamily="34" charset="0"/>
                      </a:endParaRP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678381"/>
                  </a:ext>
                </a:extLst>
              </a:tr>
              <a:tr h="556682">
                <a:tc>
                  <a:txBody>
                    <a:bodyPr/>
                    <a:lstStyle/>
                    <a:p>
                      <a:pPr fontAlgn="t"/>
                      <a:r>
                        <a:rPr lang="en-US" sz="600">
                          <a:effectLst/>
                          <a:latin typeface="Open Sans" panose="020B0606030504020204" pitchFamily="34" charset="0"/>
                        </a:rPr>
                        <a:t>Triglycerides</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16.1%</a:t>
                      </a:r>
                    </a:p>
                    <a:p>
                      <a:pPr algn="ctr" fontAlgn="t"/>
                      <a:r>
                        <a:rPr lang="fa-IR" sz="600">
                          <a:effectLst/>
                          <a:latin typeface="Open Sans" panose="020B0606030504020204" pitchFamily="34" charset="0"/>
                        </a:rPr>
                        <a:t> </a:t>
                      </a:r>
                    </a:p>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27.0%</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a-IR" sz="600">
                          <a:effectLst/>
                          <a:latin typeface="Open Sans" panose="020B0606030504020204" pitchFamily="34" charset="0"/>
                        </a:rPr>
                        <a:t>± 40.5%</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15% (NCEP)</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en-US" sz="600">
                          <a:effectLst/>
                          <a:latin typeface="Open Sans" panose="020B0606030504020204" pitchFamily="34" charset="0"/>
                        </a:rPr>
                        <a:t>± 0.20 mmol/L or 12%</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25%</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15%</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ctr" fontAlgn="t"/>
                      <a:r>
                        <a:rPr lang="fa-IR" sz="600">
                          <a:effectLst/>
                          <a:latin typeface="Open Sans" panose="020B0606030504020204" pitchFamily="34" charset="0"/>
                        </a:rPr>
                        <a:t>± 16%</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244875"/>
                  </a:ext>
                </a:extLst>
              </a:tr>
              <a:tr h="685499">
                <a:tc>
                  <a:txBody>
                    <a:bodyPr/>
                    <a:lstStyle/>
                    <a:p>
                      <a:pP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a:effectLst/>
                          <a:latin typeface="Open Sans" panose="020B0606030504020204" pitchFamily="34" charset="0"/>
                        </a:rPr>
                        <a:t>(indirect, questionnaire)</a:t>
                      </a:r>
                      <a:r>
                        <a:rPr lang="en-US" sz="600" baseline="30000">
                          <a:effectLst/>
                          <a:latin typeface="Open Sans" panose="020B0606030504020204" pitchFamily="34" charset="0"/>
                        </a:rPr>
                        <a:t>{43}</a:t>
                      </a:r>
                      <a:endParaRPr lang="en-US" sz="600">
                        <a:effectLst/>
                        <a:latin typeface="Open Sans" panose="020B0606030504020204" pitchFamily="34" charset="0"/>
                      </a:endParaRP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fontAlgn="t"/>
                      <a:r>
                        <a:rPr lang="fa-IR" sz="600" dirty="0">
                          <a:effectLst/>
                          <a:latin typeface="Open Sans" panose="020B0606030504020204" pitchFamily="34" charset="0"/>
                        </a:rPr>
                        <a:t> </a:t>
                      </a:r>
                    </a:p>
                  </a:txBody>
                  <a:tcPr marL="16538" marR="16538" marT="14700" marB="147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225172"/>
                  </a:ext>
                </a:extLst>
              </a:tr>
            </a:tbl>
          </a:graphicData>
        </a:graphic>
      </p:graphicFrame>
    </p:spTree>
    <p:extLst>
      <p:ext uri="{BB962C8B-B14F-4D97-AF65-F5344CB8AC3E}">
        <p14:creationId xmlns:p14="http://schemas.microsoft.com/office/powerpoint/2010/main" val="35777462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E03860-9E6D-4DFC-AE54-EE284EA07AAD}"/>
              </a:ext>
            </a:extLst>
          </p:cNvPr>
          <p:cNvSpPr txBox="1"/>
          <p:nvPr/>
        </p:nvSpPr>
        <p:spPr>
          <a:xfrm>
            <a:off x="1547664" y="620688"/>
            <a:ext cx="4572000" cy="2031325"/>
          </a:xfrm>
          <a:prstGeom prst="rect">
            <a:avLst/>
          </a:prstGeom>
          <a:noFill/>
        </p:spPr>
        <p:txBody>
          <a:bodyPr wrap="square">
            <a:spAutoFit/>
          </a:bodyPr>
          <a:lstStyle/>
          <a:p>
            <a:r>
              <a:rPr lang="en-US" b="1" dirty="0">
                <a:solidFill>
                  <a:srgbClr val="FF0000"/>
                </a:solidFill>
              </a:rPr>
              <a:t>EP31 (Outcome-base APS)</a:t>
            </a:r>
          </a:p>
          <a:p>
            <a:endParaRPr lang="en-US" dirty="0">
              <a:solidFill>
                <a:srgbClr val="FF0000"/>
              </a:solidFill>
            </a:endParaRPr>
          </a:p>
          <a:p>
            <a:r>
              <a:rPr lang="en-US" dirty="0"/>
              <a:t>These can be direct outcome studies, which </a:t>
            </a:r>
            <a:r>
              <a:rPr lang="en-US" dirty="0">
                <a:highlight>
                  <a:srgbClr val="FFFF00"/>
                </a:highlight>
              </a:rPr>
              <a:t>quantitatively assess </a:t>
            </a:r>
            <a:r>
              <a:rPr lang="en-US" dirty="0"/>
              <a:t>the effect of analytical performance on clinical outcomes, or indirect studies that </a:t>
            </a:r>
            <a:r>
              <a:rPr lang="en-US" dirty="0">
                <a:highlight>
                  <a:srgbClr val="FFFF00"/>
                </a:highlight>
              </a:rPr>
              <a:t>subjectively</a:t>
            </a:r>
            <a:r>
              <a:rPr lang="en-US" dirty="0"/>
              <a:t> assess the effect on classification or management decisions.</a:t>
            </a:r>
            <a:endParaRPr lang="fa-IR" dirty="0"/>
          </a:p>
        </p:txBody>
      </p:sp>
      <p:sp>
        <p:nvSpPr>
          <p:cNvPr id="5" name="TextBox 4">
            <a:extLst>
              <a:ext uri="{FF2B5EF4-FFF2-40B4-BE49-F238E27FC236}">
                <a16:creationId xmlns:a16="http://schemas.microsoft.com/office/drawing/2014/main" id="{030F5C5C-47A8-4D1C-B0D9-B8A962A60785}"/>
              </a:ext>
            </a:extLst>
          </p:cNvPr>
          <p:cNvSpPr txBox="1"/>
          <p:nvPr/>
        </p:nvSpPr>
        <p:spPr>
          <a:xfrm>
            <a:off x="1547664" y="2652013"/>
            <a:ext cx="4572000" cy="1754326"/>
          </a:xfrm>
          <a:prstGeom prst="rect">
            <a:avLst/>
          </a:prstGeom>
          <a:noFill/>
        </p:spPr>
        <p:txBody>
          <a:bodyPr wrap="square">
            <a:spAutoFit/>
          </a:bodyPr>
          <a:lstStyle/>
          <a:p>
            <a:r>
              <a:rPr lang="en-US" dirty="0"/>
              <a:t>In summary, deriving ATE from clinical outcomes is only applicable in situations where the links between the test results, medical decisions, and health outcomes are clearly defined and </a:t>
            </a:r>
            <a:r>
              <a:rPr lang="en-US" dirty="0">
                <a:highlight>
                  <a:srgbClr val="FFFF00"/>
                </a:highlight>
              </a:rPr>
              <a:t>measurable</a:t>
            </a:r>
            <a:r>
              <a:rPr lang="en-US" dirty="0"/>
              <a:t> (</a:t>
            </a:r>
            <a:r>
              <a:rPr lang="en-US" dirty="0" err="1"/>
              <a:t>eg</a:t>
            </a:r>
            <a:r>
              <a:rPr lang="en-US" dirty="0"/>
              <a:t>, hemoglobin A1c (HbA1c), troponin, cholesterol).</a:t>
            </a:r>
            <a:endParaRPr lang="fa-IR" dirty="0"/>
          </a:p>
        </p:txBody>
      </p:sp>
      <p:sp>
        <p:nvSpPr>
          <p:cNvPr id="7" name="TextBox 6">
            <a:extLst>
              <a:ext uri="{FF2B5EF4-FFF2-40B4-BE49-F238E27FC236}">
                <a16:creationId xmlns:a16="http://schemas.microsoft.com/office/drawing/2014/main" id="{05853DA4-51A8-4DF4-801D-51DF216BF32D}"/>
              </a:ext>
            </a:extLst>
          </p:cNvPr>
          <p:cNvSpPr txBox="1"/>
          <p:nvPr/>
        </p:nvSpPr>
        <p:spPr>
          <a:xfrm>
            <a:off x="1763688" y="4594912"/>
            <a:ext cx="4572000" cy="1754326"/>
          </a:xfrm>
          <a:prstGeom prst="rect">
            <a:avLst/>
          </a:prstGeom>
          <a:noFill/>
        </p:spPr>
        <p:txBody>
          <a:bodyPr wrap="square">
            <a:spAutoFit/>
          </a:bodyPr>
          <a:lstStyle/>
          <a:p>
            <a:r>
              <a:rPr lang="en-US" dirty="0">
                <a:highlight>
                  <a:srgbClr val="FFFF00"/>
                </a:highlight>
              </a:rPr>
              <a:t>The authors are unaware of any studies </a:t>
            </a:r>
            <a:r>
              <a:rPr lang="en-US" dirty="0"/>
              <a:t>that have had an </a:t>
            </a:r>
            <a:r>
              <a:rPr lang="en-US" i="1" dirty="0"/>
              <a:t>a</a:t>
            </a:r>
            <a:r>
              <a:rPr lang="en-US" dirty="0"/>
              <a:t> </a:t>
            </a:r>
            <a:r>
              <a:rPr lang="en-US" i="1" dirty="0"/>
              <a:t>priori</a:t>
            </a:r>
            <a:r>
              <a:rPr lang="en-US" dirty="0"/>
              <a:t> objective of directly comparing outcomes in patients who are subjected to the same laboratory test or measurement method with varying analytical performance.</a:t>
            </a:r>
            <a:endParaRPr lang="fa-IR" dirty="0"/>
          </a:p>
        </p:txBody>
      </p:sp>
    </p:spTree>
    <p:extLst>
      <p:ext uri="{BB962C8B-B14F-4D97-AF65-F5344CB8AC3E}">
        <p14:creationId xmlns:p14="http://schemas.microsoft.com/office/powerpoint/2010/main" val="39063235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B7B0FB-0785-4CE2-81C7-2CDC8503DDA0}"/>
              </a:ext>
            </a:extLst>
          </p:cNvPr>
          <p:cNvSpPr txBox="1"/>
          <p:nvPr/>
        </p:nvSpPr>
        <p:spPr>
          <a:xfrm>
            <a:off x="2286000" y="335846"/>
            <a:ext cx="4572000" cy="6186309"/>
          </a:xfrm>
          <a:prstGeom prst="rect">
            <a:avLst/>
          </a:prstGeom>
          <a:noFill/>
        </p:spPr>
        <p:txBody>
          <a:bodyPr wrap="square">
            <a:spAutoFit/>
          </a:bodyPr>
          <a:lstStyle/>
          <a:p>
            <a:r>
              <a:rPr lang="en-US" dirty="0"/>
              <a:t>An example of an examination with clinical outcomes–based data that can be used to make comparability recommendations is the use of the HbA1c examination for monitoring an individual’s diabetes control. The Diabetes Control and Complications Trial on Clinical Outcomes Related to HbA1c indicated that an HbA1c of 64 mmol/mol (8.0% NGSP) has a poorer clinical outcome compared to an HbA1c of 53 mmol/mol (7.0% NGSP) and should therefore be accompanied by a change in patient management. ATE between methods should be kept to below ± 11 mmol/mol (1.0% NGSP), so a patient with a poor clinical outcome (HbA1c ≥ 64 mmol/mol) cannot be misclassified as a well-controlled diabetic (HbA1c ≤ 53 mmol/mol). In percentage terms, 64 mmol/L ± 11 mmol/L is equivalent to ATE ± 17.2%. As ATE includes both imprecision and bias, when both measurement systems have low imprecision, some bias between methods can be tolerated.</a:t>
            </a:r>
            <a:endParaRPr lang="fa-IR" dirty="0"/>
          </a:p>
        </p:txBody>
      </p:sp>
    </p:spTree>
    <p:extLst>
      <p:ext uri="{BB962C8B-B14F-4D97-AF65-F5344CB8AC3E}">
        <p14:creationId xmlns:p14="http://schemas.microsoft.com/office/powerpoint/2010/main" val="17713968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5C6DD-6388-4238-BF28-B635B844760B}"/>
              </a:ext>
            </a:extLst>
          </p:cNvPr>
          <p:cNvSpPr txBox="1"/>
          <p:nvPr/>
        </p:nvSpPr>
        <p:spPr>
          <a:xfrm>
            <a:off x="2286000" y="1997839"/>
            <a:ext cx="4572000" cy="2862322"/>
          </a:xfrm>
          <a:prstGeom prst="rect">
            <a:avLst/>
          </a:prstGeom>
          <a:noFill/>
        </p:spPr>
        <p:txBody>
          <a:bodyPr wrap="square">
            <a:spAutoFit/>
          </a:bodyPr>
          <a:lstStyle/>
          <a:p>
            <a:r>
              <a:rPr lang="en-US" b="1" dirty="0"/>
              <a:t>NOTE:</a:t>
            </a:r>
            <a:r>
              <a:rPr lang="en-US" dirty="0"/>
              <a:t> the risk of patient harm when the clinical outcome approach is used is highest in the region of the medical decision limits. Values away from medical decision limits will not necessarily be associated with a change in patient management, thereby not placing the patient at increased risk of harm.</a:t>
            </a:r>
            <a:r>
              <a:rPr lang="en-US" baseline="30000" dirty="0"/>
              <a:t>{25}</a:t>
            </a:r>
            <a:r>
              <a:rPr lang="en-US" dirty="0"/>
              <a:t> Therefore, the acceptance criteria established at medical decision limits will be the most stringent criteria.</a:t>
            </a:r>
            <a:endParaRPr lang="fa-IR" dirty="0"/>
          </a:p>
        </p:txBody>
      </p:sp>
    </p:spTree>
    <p:extLst>
      <p:ext uri="{BB962C8B-B14F-4D97-AF65-F5344CB8AC3E}">
        <p14:creationId xmlns:p14="http://schemas.microsoft.com/office/powerpoint/2010/main" val="14946239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A3F3EE-63A6-4968-AC29-9695AC3A4595}"/>
              </a:ext>
            </a:extLst>
          </p:cNvPr>
          <p:cNvSpPr txBox="1"/>
          <p:nvPr/>
        </p:nvSpPr>
        <p:spPr>
          <a:xfrm>
            <a:off x="467544" y="1124744"/>
            <a:ext cx="7816619" cy="3139321"/>
          </a:xfrm>
          <a:prstGeom prst="rect">
            <a:avLst/>
          </a:prstGeom>
          <a:noFill/>
        </p:spPr>
        <p:txBody>
          <a:bodyPr wrap="square">
            <a:spAutoFit/>
          </a:bodyPr>
          <a:lstStyle/>
          <a:p>
            <a:r>
              <a:rPr lang="en-US" b="1" dirty="0"/>
              <a:t>Physician Survey of Patient Management Decisions</a:t>
            </a:r>
          </a:p>
          <a:p>
            <a:endParaRPr lang="en-US" b="1" dirty="0"/>
          </a:p>
          <a:p>
            <a:r>
              <a:rPr lang="en-US" dirty="0"/>
              <a:t>An alternative approach is to survey clinicians by questionnaire to determine their subjective expectations of analytical quality that would give them confidence in managing patients. The goal is a clinical consensus of the magnitude of change in an individual patient’s results that would result in a change in clinical management. The advantage of this approach is that it is based on clinical experience and therefore is acceptable to clinicians. The disadvantages of the approach are that clinicians’ expectations can be based on prevailing standards of analytical comparability. Another disadvantage is that the method necessitates a rigorous methodology to define the clinical scenario and its analytical correlate.</a:t>
            </a:r>
            <a:endParaRPr lang="fa-IR" dirty="0"/>
          </a:p>
        </p:txBody>
      </p:sp>
    </p:spTree>
    <p:extLst>
      <p:ext uri="{BB962C8B-B14F-4D97-AF65-F5344CB8AC3E}">
        <p14:creationId xmlns:p14="http://schemas.microsoft.com/office/powerpoint/2010/main" val="33612794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15D6B-548E-4A01-AFEE-0BA6A3273889}"/>
              </a:ext>
            </a:extLst>
          </p:cNvPr>
          <p:cNvSpPr txBox="1"/>
          <p:nvPr/>
        </p:nvSpPr>
        <p:spPr>
          <a:xfrm>
            <a:off x="107504" y="0"/>
            <a:ext cx="9036496" cy="4524315"/>
          </a:xfrm>
          <a:prstGeom prst="rect">
            <a:avLst/>
          </a:prstGeom>
          <a:noFill/>
        </p:spPr>
        <p:txBody>
          <a:bodyPr wrap="square">
            <a:spAutoFit/>
          </a:bodyPr>
          <a:lstStyle/>
          <a:p>
            <a:r>
              <a:rPr lang="en-US" dirty="0"/>
              <a:t>5.1.2.3 Assessment of Clinical Outcome by Simulation.</a:t>
            </a:r>
          </a:p>
          <a:p>
            <a:endParaRPr lang="en-US" dirty="0"/>
          </a:p>
          <a:p>
            <a:r>
              <a:rPr lang="en-US" dirty="0"/>
              <a:t>Another indirect statistical approach is to take a real-world dataset and explore the effect of increasing bias or imprecision on the classification of patients. A high bias for HbA1c can result in either a falsely higher rate for diagnosis of diabetes or a higher rate of classification of patients as having poor diabetic control. Strengths and weaknesses of assessment of clinical outcomes by simulation include:</a:t>
            </a:r>
            <a:endParaRPr lang="en-US" b="1" dirty="0"/>
          </a:p>
          <a:p>
            <a:endParaRPr lang="en-US" b="1" dirty="0"/>
          </a:p>
          <a:p>
            <a:r>
              <a:rPr lang="en-US" dirty="0"/>
              <a:t>The strength of this approach is that it uses real-world data.</a:t>
            </a:r>
          </a:p>
          <a:p>
            <a:endParaRPr lang="en-US" dirty="0"/>
          </a:p>
          <a:p>
            <a:r>
              <a:rPr lang="en-US" dirty="0"/>
              <a:t>A weakness is the uncertain effect of an unexpected bias on medical decision making, especially when medical decision making is not dependent on a single analytical result.</a:t>
            </a:r>
          </a:p>
          <a:p>
            <a:endParaRPr lang="en-US" dirty="0"/>
          </a:p>
          <a:p>
            <a:r>
              <a:rPr lang="en-US" dirty="0"/>
              <a:t>Another weakness is that the relationship between bias and changes in classification might not be linear, but exponential, and the clinical and economic effects can be even more difficult to define.</a:t>
            </a:r>
            <a:endParaRPr lang="fa-IR" b="1" dirty="0"/>
          </a:p>
        </p:txBody>
      </p:sp>
    </p:spTree>
    <p:extLst>
      <p:ext uri="{BB962C8B-B14F-4D97-AF65-F5344CB8AC3E}">
        <p14:creationId xmlns:p14="http://schemas.microsoft.com/office/powerpoint/2010/main" val="17066240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1A980B-0419-4198-8CC9-739B504B359E}"/>
              </a:ext>
            </a:extLst>
          </p:cNvPr>
          <p:cNvSpPr txBox="1"/>
          <p:nvPr/>
        </p:nvSpPr>
        <p:spPr>
          <a:xfrm>
            <a:off x="0" y="0"/>
            <a:ext cx="9144000" cy="5355312"/>
          </a:xfrm>
          <a:prstGeom prst="rect">
            <a:avLst/>
          </a:prstGeom>
          <a:noFill/>
        </p:spPr>
        <p:txBody>
          <a:bodyPr wrap="square">
            <a:spAutoFit/>
          </a:bodyPr>
          <a:lstStyle/>
          <a:p>
            <a:r>
              <a:rPr lang="en-US" b="1" dirty="0"/>
              <a:t>Example 5.1.2.3 Indirect Simulation</a:t>
            </a:r>
          </a:p>
          <a:p>
            <a:endParaRPr lang="en-US" b="1" dirty="0"/>
          </a:p>
          <a:p>
            <a:r>
              <a:rPr lang="en-US" dirty="0"/>
              <a:t>In a study using health survey data as the basis for simulation modeling for HbA1c (NGSP), analytical imprecision was determined to be CV</a:t>
            </a:r>
            <a:r>
              <a:rPr lang="en-US" baseline="-25000" dirty="0"/>
              <a:t>A</a:t>
            </a:r>
            <a:r>
              <a:rPr lang="en-US" dirty="0"/>
              <a:t> = 2.0%,</a:t>
            </a:r>
          </a:p>
          <a:p>
            <a:endParaRPr lang="en-US" dirty="0"/>
          </a:p>
          <a:p>
            <a:r>
              <a:rPr lang="en-US" dirty="0"/>
              <a:t>With a positive bias of + 2.5%, 6.8% of prediabetics were classified as diabetic.</a:t>
            </a:r>
          </a:p>
          <a:p>
            <a:endParaRPr lang="en-US" dirty="0"/>
          </a:p>
          <a:p>
            <a:r>
              <a:rPr lang="en-US" dirty="0"/>
              <a:t>With a negative bias - 3.0%, 25.1% of diabetics were classified as prediabetic.</a:t>
            </a:r>
          </a:p>
          <a:p>
            <a:endParaRPr lang="en-US" dirty="0"/>
          </a:p>
          <a:p>
            <a:r>
              <a:rPr lang="en-US" dirty="0"/>
              <a:t>When an analytical imprecision of CV</a:t>
            </a:r>
            <a:r>
              <a:rPr lang="en-US" baseline="-25000" dirty="0"/>
              <a:t>A</a:t>
            </a:r>
            <a:r>
              <a:rPr lang="en-US" dirty="0"/>
              <a:t> = 3.0% was used, the same positive and negative biases led to:</a:t>
            </a:r>
          </a:p>
          <a:p>
            <a:endParaRPr lang="en-US" dirty="0"/>
          </a:p>
          <a:p>
            <a:r>
              <a:rPr lang="en-US" dirty="0"/>
              <a:t>9.7% prediabetics classified as diabetics or</a:t>
            </a:r>
          </a:p>
          <a:p>
            <a:endParaRPr lang="en-US" dirty="0"/>
          </a:p>
          <a:p>
            <a:r>
              <a:rPr lang="en-US" dirty="0"/>
              <a:t>24.9% diabetics classified as prediabetics, respectively.</a:t>
            </a:r>
          </a:p>
          <a:p>
            <a:endParaRPr lang="en-US" dirty="0"/>
          </a:p>
          <a:p>
            <a:r>
              <a:rPr lang="en-US" dirty="0"/>
              <a:t>If, for example, the latter scenario was deemed clinically tolerable, misclassifications of the ATE could be estimated as up to 8.0% (</a:t>
            </a:r>
            <a:r>
              <a:rPr lang="en-US" dirty="0" err="1"/>
              <a:t>ie</a:t>
            </a:r>
            <a:r>
              <a:rPr lang="en-US" dirty="0"/>
              <a:t>, 1.65 CV</a:t>
            </a:r>
            <a:r>
              <a:rPr lang="en-US" baseline="-25000" dirty="0"/>
              <a:t>A</a:t>
            </a:r>
            <a:r>
              <a:rPr lang="en-US" dirty="0"/>
              <a:t> + Bias).</a:t>
            </a:r>
          </a:p>
          <a:p>
            <a:endParaRPr lang="fa-IR" dirty="0"/>
          </a:p>
        </p:txBody>
      </p:sp>
    </p:spTree>
    <p:extLst>
      <p:ext uri="{BB962C8B-B14F-4D97-AF65-F5344CB8AC3E}">
        <p14:creationId xmlns:p14="http://schemas.microsoft.com/office/powerpoint/2010/main" val="36144656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0137A5-E74D-4567-96D3-4D5907FCAB8D}"/>
              </a:ext>
            </a:extLst>
          </p:cNvPr>
          <p:cNvSpPr txBox="1"/>
          <p:nvPr/>
        </p:nvSpPr>
        <p:spPr>
          <a:xfrm>
            <a:off x="0" y="811"/>
            <a:ext cx="9144000" cy="5909310"/>
          </a:xfrm>
          <a:prstGeom prst="rect">
            <a:avLst/>
          </a:prstGeom>
          <a:noFill/>
        </p:spPr>
        <p:txBody>
          <a:bodyPr wrap="square">
            <a:spAutoFit/>
          </a:bodyPr>
          <a:lstStyle/>
          <a:p>
            <a:r>
              <a:rPr lang="en-US" b="1" dirty="0"/>
              <a:t>5.2 Evaluation of Comparability Based on Biological Variation</a:t>
            </a:r>
          </a:p>
          <a:p>
            <a:endParaRPr lang="en-US" b="1" dirty="0"/>
          </a:p>
          <a:p>
            <a:r>
              <a:rPr lang="en-US" b="1" dirty="0"/>
              <a:t>S</a:t>
            </a:r>
            <a:r>
              <a:rPr lang="en-US" dirty="0"/>
              <a:t>trengths and weaknesses of evaluation of comparability based on BV include:</a:t>
            </a:r>
            <a:endParaRPr lang="en-US" b="1" dirty="0"/>
          </a:p>
          <a:p>
            <a:endParaRPr lang="en-US" b="1" dirty="0"/>
          </a:p>
          <a:p>
            <a:r>
              <a:rPr lang="en-US" dirty="0"/>
              <a:t>• The strength of the BV approach is that it uses a defined statistical approach, uses measurable BV parameters, and considers the effect of measurement error on clinical interpretation of results.</a:t>
            </a:r>
            <a:endParaRPr lang="en-US" b="1" dirty="0"/>
          </a:p>
          <a:p>
            <a:endParaRPr lang="en-US" b="1" dirty="0"/>
          </a:p>
          <a:p>
            <a:r>
              <a:rPr lang="en-US" dirty="0"/>
              <a:t>• An additional strength is that a quality-based resource for BV data is provided through the European Federation of Clinical Chemistry and Laboratory Medicine (EFLM) website for most routine measurands (see Additional Resources).</a:t>
            </a:r>
            <a:endParaRPr lang="en-US" b="1" dirty="0"/>
          </a:p>
          <a:p>
            <a:endParaRPr lang="en-US" b="1" dirty="0"/>
          </a:p>
          <a:p>
            <a:r>
              <a:rPr lang="en-US" dirty="0"/>
              <a:t>• The weaknesses of this approach include that it is not based on clinical outcomes, and the necessary parameters for the calculations are not available for all measurands. There are some other procedures based on data mining that are being developed to overcome these limitations and can provide alternative estimates of BV by indirect methods.</a:t>
            </a:r>
            <a:endParaRPr lang="en-US" b="1" dirty="0"/>
          </a:p>
          <a:p>
            <a:endParaRPr lang="en-US" b="1" dirty="0"/>
          </a:p>
          <a:p>
            <a:r>
              <a:rPr lang="en-US" dirty="0"/>
              <a:t>• An additional weakness is that the analytical performance of currently available methods might be insufficient to meet the ATE defined by the BV approach for several common measurands (</a:t>
            </a:r>
            <a:r>
              <a:rPr lang="en-US" dirty="0" err="1"/>
              <a:t>eg</a:t>
            </a:r>
            <a:r>
              <a:rPr lang="en-US" dirty="0"/>
              <a:t>, serum/plasma sodium and calcium measurements).</a:t>
            </a:r>
            <a:endParaRPr lang="en-US" b="1" dirty="0"/>
          </a:p>
          <a:p>
            <a:endParaRPr lang="fa-IR" dirty="0"/>
          </a:p>
        </p:txBody>
      </p:sp>
    </p:spTree>
    <p:extLst>
      <p:ext uri="{BB962C8B-B14F-4D97-AF65-F5344CB8AC3E}">
        <p14:creationId xmlns:p14="http://schemas.microsoft.com/office/powerpoint/2010/main" val="92721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028655" y="2313099"/>
            <a:ext cx="3271537" cy="3204133"/>
          </a:xfrm>
          <a:prstGeom prst="flowChartConnector">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Stop">
              <a:avLst/>
            </a:prstTxWarp>
          </a:bodyPr>
          <a:lstStyle/>
          <a:p>
            <a:pPr algn="ctr" rtl="1"/>
            <a:r>
              <a:rPr lang="fa-IR" sz="4000" b="1" dirty="0">
                <a:solidFill>
                  <a:srgbClr val="00B0F0"/>
                </a:solidFill>
                <a:cs typeface="2  Elham" panose="00000400000000000000" pitchFamily="2" charset="-78"/>
              </a:rPr>
              <a:t>اهداف کیفیت</a:t>
            </a:r>
          </a:p>
          <a:p>
            <a:pPr algn="ctr" rtl="1"/>
            <a:r>
              <a:rPr lang="en-US" sz="4000" b="1" dirty="0">
                <a:ln>
                  <a:solidFill>
                    <a:srgbClr val="FF0000"/>
                  </a:solidFill>
                </a:ln>
                <a:solidFill>
                  <a:srgbClr val="0070C0"/>
                </a:solidFill>
                <a:cs typeface="2  Elham" panose="00000400000000000000" pitchFamily="2" charset="-78"/>
              </a:rPr>
              <a:t>APS</a:t>
            </a:r>
            <a:endParaRPr lang="fa-IR" sz="4000" b="1" dirty="0">
              <a:ln>
                <a:solidFill>
                  <a:srgbClr val="FF0000"/>
                </a:solidFill>
              </a:ln>
              <a:solidFill>
                <a:srgbClr val="0070C0"/>
              </a:solidFill>
              <a:cs typeface="2  Elham" panose="00000400000000000000" pitchFamily="2" charset="-78"/>
            </a:endParaRPr>
          </a:p>
        </p:txBody>
      </p:sp>
      <p:sp>
        <p:nvSpPr>
          <p:cNvPr id="5" name="Rounded Rectangle 4"/>
          <p:cNvSpPr/>
          <p:nvPr/>
        </p:nvSpPr>
        <p:spPr>
          <a:xfrm>
            <a:off x="4806280" y="1218456"/>
            <a:ext cx="2286000" cy="914400"/>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bg1"/>
                </a:solidFill>
              </a:rPr>
              <a:t>طراحی کیفیت</a:t>
            </a:r>
            <a:endParaRPr lang="en-US" sz="2000" b="1" dirty="0">
              <a:solidFill>
                <a:schemeClr val="bg1"/>
              </a:solidFill>
            </a:endParaRPr>
          </a:p>
          <a:p>
            <a:pPr algn="ctr"/>
            <a:r>
              <a:rPr lang="en-US" sz="2000" b="1" dirty="0">
                <a:solidFill>
                  <a:schemeClr val="bg1"/>
                </a:solidFill>
              </a:rPr>
              <a:t>Quality Design</a:t>
            </a:r>
            <a:endParaRPr lang="fa-IR" sz="2000" b="1" dirty="0">
              <a:solidFill>
                <a:schemeClr val="bg1"/>
              </a:solidFill>
            </a:endParaRPr>
          </a:p>
        </p:txBody>
      </p:sp>
      <p:sp>
        <p:nvSpPr>
          <p:cNvPr id="11" name="Rounded Rectangle 10"/>
          <p:cNvSpPr/>
          <p:nvPr/>
        </p:nvSpPr>
        <p:spPr>
          <a:xfrm>
            <a:off x="858376" y="4620326"/>
            <a:ext cx="2286000" cy="914400"/>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bg1"/>
                </a:solidFill>
              </a:rPr>
              <a:t>ارزیابی کیفیت</a:t>
            </a:r>
            <a:endParaRPr lang="en-US" sz="2000" b="1" dirty="0">
              <a:solidFill>
                <a:schemeClr val="bg1"/>
              </a:solidFill>
            </a:endParaRPr>
          </a:p>
          <a:p>
            <a:pPr algn="ctr"/>
            <a:r>
              <a:rPr lang="en-US" sz="2000" b="1" dirty="0">
                <a:solidFill>
                  <a:schemeClr val="bg1"/>
                </a:solidFill>
              </a:rPr>
              <a:t>Q. Assessment</a:t>
            </a:r>
            <a:endParaRPr lang="fa-IR" sz="2000" b="1" dirty="0">
              <a:solidFill>
                <a:schemeClr val="bg1"/>
              </a:solidFill>
            </a:endParaRPr>
          </a:p>
        </p:txBody>
      </p:sp>
      <p:sp>
        <p:nvSpPr>
          <p:cNvPr id="12" name="Rounded Rectangle 11"/>
          <p:cNvSpPr/>
          <p:nvPr/>
        </p:nvSpPr>
        <p:spPr>
          <a:xfrm>
            <a:off x="4134733" y="5877272"/>
            <a:ext cx="2286000" cy="914400"/>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bg1"/>
                </a:solidFill>
              </a:rPr>
              <a:t>پایش کیفیت</a:t>
            </a:r>
            <a:endParaRPr lang="en-US" sz="2000" b="1" dirty="0">
              <a:solidFill>
                <a:schemeClr val="bg1"/>
              </a:solidFill>
            </a:endParaRPr>
          </a:p>
          <a:p>
            <a:pPr algn="ctr"/>
            <a:r>
              <a:rPr lang="en-US" sz="2000" b="1" dirty="0">
                <a:solidFill>
                  <a:schemeClr val="bg1"/>
                </a:solidFill>
              </a:rPr>
              <a:t>Quality Control</a:t>
            </a:r>
            <a:endParaRPr lang="fa-IR" sz="2000" b="1" dirty="0">
              <a:solidFill>
                <a:schemeClr val="bg1"/>
              </a:solidFill>
            </a:endParaRPr>
          </a:p>
        </p:txBody>
      </p:sp>
      <p:sp>
        <p:nvSpPr>
          <p:cNvPr id="13" name="Rounded Rectangle 12"/>
          <p:cNvSpPr/>
          <p:nvPr/>
        </p:nvSpPr>
        <p:spPr>
          <a:xfrm>
            <a:off x="6390456" y="3738736"/>
            <a:ext cx="2286000" cy="914400"/>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bg1"/>
                </a:solidFill>
              </a:rPr>
              <a:t>فرآیندهای کیفیت</a:t>
            </a:r>
            <a:endParaRPr lang="en-US" sz="2000" b="1" dirty="0">
              <a:solidFill>
                <a:schemeClr val="bg1"/>
              </a:solidFill>
            </a:endParaRPr>
          </a:p>
          <a:p>
            <a:pPr algn="ctr"/>
            <a:r>
              <a:rPr lang="en-US" sz="2000" b="1" dirty="0">
                <a:solidFill>
                  <a:schemeClr val="bg1"/>
                </a:solidFill>
              </a:rPr>
              <a:t>Quality Processes</a:t>
            </a:r>
            <a:endParaRPr lang="fa-IR" sz="2000" b="1" dirty="0">
              <a:solidFill>
                <a:schemeClr val="bg1"/>
              </a:solidFill>
            </a:endParaRPr>
          </a:p>
        </p:txBody>
      </p:sp>
      <p:sp>
        <p:nvSpPr>
          <p:cNvPr id="14" name="Rounded Rectangle 13"/>
          <p:cNvSpPr/>
          <p:nvPr/>
        </p:nvSpPr>
        <p:spPr>
          <a:xfrm>
            <a:off x="1004961" y="2088011"/>
            <a:ext cx="2286000" cy="914400"/>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bg1"/>
                </a:solidFill>
              </a:rPr>
              <a:t>بهبود کیفیت</a:t>
            </a:r>
            <a:endParaRPr lang="en-US" sz="2000" b="1" dirty="0">
              <a:solidFill>
                <a:schemeClr val="bg1"/>
              </a:solidFill>
            </a:endParaRPr>
          </a:p>
          <a:p>
            <a:pPr algn="ctr"/>
            <a:r>
              <a:rPr lang="en-US" sz="2000" b="1" dirty="0">
                <a:solidFill>
                  <a:schemeClr val="bg1"/>
                </a:solidFill>
              </a:rPr>
              <a:t>Q. Improvement</a:t>
            </a:r>
            <a:endParaRPr lang="fa-IR" sz="2000" b="1" dirty="0">
              <a:solidFill>
                <a:schemeClr val="bg1"/>
              </a:solidFill>
            </a:endParaRPr>
          </a:p>
        </p:txBody>
      </p:sp>
      <p:sp>
        <p:nvSpPr>
          <p:cNvPr id="24" name="Circular Arrow 23"/>
          <p:cNvSpPr/>
          <p:nvPr/>
        </p:nvSpPr>
        <p:spPr>
          <a:xfrm rot="11485838">
            <a:off x="2769439" y="5108783"/>
            <a:ext cx="1828800" cy="1371600"/>
          </a:xfrm>
          <a:prstGeom prst="circularArrow">
            <a:avLst>
              <a:gd name="adj1" fmla="val 12500"/>
              <a:gd name="adj2" fmla="val 1142319"/>
              <a:gd name="adj3" fmla="val 20457681"/>
              <a:gd name="adj4" fmla="val 14649104"/>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25" name="Circular Arrow 24"/>
          <p:cNvSpPr/>
          <p:nvPr/>
        </p:nvSpPr>
        <p:spPr>
          <a:xfrm rot="6099868">
            <a:off x="6026279" y="4445332"/>
            <a:ext cx="1828800" cy="1371600"/>
          </a:xfrm>
          <a:prstGeom prst="circularArrow">
            <a:avLst>
              <a:gd name="adj1" fmla="val 12500"/>
              <a:gd name="adj2" fmla="val 1142319"/>
              <a:gd name="adj3" fmla="val 20457681"/>
              <a:gd name="adj4" fmla="val 14649104"/>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26" name="Circular Arrow 25"/>
          <p:cNvSpPr/>
          <p:nvPr/>
        </p:nvSpPr>
        <p:spPr>
          <a:xfrm rot="2173302">
            <a:off x="5880647" y="2369690"/>
            <a:ext cx="1828800" cy="1371600"/>
          </a:xfrm>
          <a:prstGeom prst="circularArrow">
            <a:avLst>
              <a:gd name="adj1" fmla="val 12500"/>
              <a:gd name="adj2" fmla="val 1142319"/>
              <a:gd name="adj3" fmla="val 20457681"/>
              <a:gd name="adj4" fmla="val 14649104"/>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27" name="Circular Arrow 26"/>
          <p:cNvSpPr/>
          <p:nvPr/>
        </p:nvSpPr>
        <p:spPr>
          <a:xfrm rot="14382250">
            <a:off x="1740079" y="3142095"/>
            <a:ext cx="1828800" cy="1371600"/>
          </a:xfrm>
          <a:prstGeom prst="circularArrow">
            <a:avLst>
              <a:gd name="adj1" fmla="val 12500"/>
              <a:gd name="adj2" fmla="val 1142319"/>
              <a:gd name="adj3" fmla="val 20457681"/>
              <a:gd name="adj4" fmla="val 14649104"/>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3" name="Title 2"/>
          <p:cNvSpPr>
            <a:spLocks noGrp="1"/>
          </p:cNvSpPr>
          <p:nvPr>
            <p:ph type="title"/>
          </p:nvPr>
        </p:nvSpPr>
        <p:spPr>
          <a:xfrm>
            <a:off x="657706" y="58823"/>
            <a:ext cx="7886700" cy="643711"/>
          </a:xfrm>
        </p:spPr>
        <p:txBody>
          <a:bodyPr>
            <a:normAutofit/>
          </a:bodyPr>
          <a:lstStyle/>
          <a:p>
            <a:pPr algn="ctr"/>
            <a:r>
              <a:rPr lang="fa-IR" sz="3200" b="1" dirty="0">
                <a:solidFill>
                  <a:srgbClr val="0070C0"/>
                </a:solidFill>
              </a:rPr>
              <a:t>عملکرد آزمایشگاهی با کیفیت</a:t>
            </a:r>
            <a:endParaRPr lang="en-US" sz="3200" b="1" dirty="0">
              <a:solidFill>
                <a:srgbClr val="0070C0"/>
              </a:solidFill>
            </a:endParaRPr>
          </a:p>
        </p:txBody>
      </p:sp>
      <p:sp>
        <p:nvSpPr>
          <p:cNvPr id="15" name="Circular Arrow 14"/>
          <p:cNvSpPr/>
          <p:nvPr/>
        </p:nvSpPr>
        <p:spPr>
          <a:xfrm rot="18469703">
            <a:off x="2987167" y="1456343"/>
            <a:ext cx="1828800" cy="1371600"/>
          </a:xfrm>
          <a:prstGeom prst="circularArrow">
            <a:avLst>
              <a:gd name="adj1" fmla="val 12500"/>
              <a:gd name="adj2" fmla="val 1142319"/>
              <a:gd name="adj3" fmla="val 20457681"/>
              <a:gd name="adj4" fmla="val 14649104"/>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2" name="Rectangle 1"/>
          <p:cNvSpPr/>
          <p:nvPr/>
        </p:nvSpPr>
        <p:spPr>
          <a:xfrm>
            <a:off x="692016" y="601524"/>
            <a:ext cx="7818080" cy="523220"/>
          </a:xfrm>
          <a:prstGeom prst="rect">
            <a:avLst/>
          </a:prstGeom>
          <a:solidFill>
            <a:schemeClr val="bg1">
              <a:lumMod val="95000"/>
            </a:schemeClr>
          </a:solidFill>
          <a:ln>
            <a:solidFill>
              <a:schemeClr val="bg1">
                <a:lumMod val="50000"/>
              </a:schemeClr>
            </a:solidFill>
          </a:ln>
        </p:spPr>
        <p:txBody>
          <a:bodyPr wrap="square">
            <a:spAutoFit/>
          </a:bodyPr>
          <a:lstStyle/>
          <a:p>
            <a:pPr algn="ctr" rtl="1">
              <a:spcAft>
                <a:spcPts val="1800"/>
              </a:spcAft>
            </a:pPr>
            <a:r>
              <a:rPr lang="fa-IR" sz="2800" b="1" dirty="0">
                <a:solidFill>
                  <a:srgbClr val="FF0000"/>
                </a:solidFill>
              </a:rPr>
              <a:t>بدون </a:t>
            </a:r>
            <a:r>
              <a:rPr lang="en-US" sz="2800" b="1" dirty="0">
                <a:solidFill>
                  <a:srgbClr val="FF0000"/>
                </a:solidFill>
              </a:rPr>
              <a:t>APS</a:t>
            </a:r>
            <a:r>
              <a:rPr lang="fa-IR" sz="2800" b="1" dirty="0">
                <a:solidFill>
                  <a:srgbClr val="FF0000"/>
                </a:solidFill>
              </a:rPr>
              <a:t>، بحث از کیفیت ممکن نیست</a:t>
            </a:r>
            <a:endParaRPr lang="en-US" sz="2800" b="1" dirty="0">
              <a:solidFill>
                <a:srgbClr val="FF0000"/>
              </a:solidFill>
            </a:endParaRPr>
          </a:p>
        </p:txBody>
      </p:sp>
    </p:spTree>
    <p:extLst>
      <p:ext uri="{BB962C8B-B14F-4D97-AF65-F5344CB8AC3E}">
        <p14:creationId xmlns:p14="http://schemas.microsoft.com/office/powerpoint/2010/main" val="23920121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par>
                          <p:cTn id="8" fill="hold">
                            <p:stCondLst>
                              <p:cond delay="5000"/>
                            </p:stCondLst>
                            <p:childTnLst>
                              <p:par>
                                <p:cTn id="9" presetID="42"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E9F327-4BCB-450E-A5B0-7904459C6DD9}"/>
              </a:ext>
            </a:extLst>
          </p:cNvPr>
          <p:cNvSpPr txBox="1"/>
          <p:nvPr/>
        </p:nvSpPr>
        <p:spPr>
          <a:xfrm>
            <a:off x="512676" y="188640"/>
            <a:ext cx="8118648" cy="369332"/>
          </a:xfrm>
          <a:prstGeom prst="rect">
            <a:avLst/>
          </a:prstGeom>
          <a:noFill/>
        </p:spPr>
        <p:txBody>
          <a:bodyPr wrap="square">
            <a:spAutoFit/>
          </a:bodyPr>
          <a:lstStyle/>
          <a:p>
            <a:r>
              <a:rPr lang="en-AU" b="1"/>
              <a:t>Evaluation of Analytical Performance Based on the State-of-the-Art</a:t>
            </a:r>
            <a:endParaRPr lang="fa-IR" dirty="0"/>
          </a:p>
        </p:txBody>
      </p:sp>
      <p:sp>
        <p:nvSpPr>
          <p:cNvPr id="5" name="TextBox 4">
            <a:extLst>
              <a:ext uri="{FF2B5EF4-FFF2-40B4-BE49-F238E27FC236}">
                <a16:creationId xmlns:a16="http://schemas.microsoft.com/office/drawing/2014/main" id="{C88027E6-905F-46A0-8A5B-CDBB4CC6D749}"/>
              </a:ext>
            </a:extLst>
          </p:cNvPr>
          <p:cNvSpPr txBox="1"/>
          <p:nvPr/>
        </p:nvSpPr>
        <p:spPr>
          <a:xfrm>
            <a:off x="0" y="899211"/>
            <a:ext cx="9144000" cy="3416320"/>
          </a:xfrm>
          <a:prstGeom prst="rect">
            <a:avLst/>
          </a:prstGeom>
          <a:noFill/>
        </p:spPr>
        <p:txBody>
          <a:bodyPr wrap="square">
            <a:spAutoFit/>
          </a:bodyPr>
          <a:lstStyle/>
          <a:p>
            <a:r>
              <a:rPr lang="en-AU" dirty="0"/>
              <a:t>In this approach, performance that is “state-of-the-art” (comparable to peers) is classified as acceptable. Biases between measurement systems that are within the usual interval of differences observed for similar measurement systems are defined as acceptable, because the industry and profession already accept those differences existing between laboratories and measurement systems.</a:t>
            </a:r>
          </a:p>
          <a:p>
            <a:endParaRPr lang="en-AU" dirty="0"/>
          </a:p>
          <a:p>
            <a:r>
              <a:rPr lang="en-AU" sz="1800" dirty="0">
                <a:effectLst/>
                <a:latin typeface="Symbol" panose="05050102010706020507" pitchFamily="18" charset="2"/>
                <a:ea typeface="Calibri" panose="020F0502020204030204" pitchFamily="34" charset="0"/>
                <a:cs typeface="Arial" panose="020B0604020202020204" pitchFamily="34" charset="0"/>
              </a:rPr>
              <a:t> </a:t>
            </a:r>
            <a:r>
              <a:rPr lang="en-AU" sz="1800" dirty="0">
                <a:effectLst/>
                <a:latin typeface="Calibri" panose="020F0502020204030204" pitchFamily="34" charset="0"/>
                <a:ea typeface="Calibri" panose="020F0502020204030204" pitchFamily="34" charset="0"/>
                <a:cs typeface="Arial" panose="020B0604020202020204" pitchFamily="34" charset="0"/>
              </a:rPr>
              <a:t>The approach’s weakness is that large differences can be tolerated in PT/EQA programs, and some can be due to matrix errors. There is also no assessment made of the possible differences in clinical interpretation that could result from the differences observed. Similarly, differences between laboratories can be corrected for by differences in reference intervals and decision limits that are not evident in results from PT/EQA programs.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
        <p:nvSpPr>
          <p:cNvPr id="9" name="TextBox 8">
            <a:extLst>
              <a:ext uri="{FF2B5EF4-FFF2-40B4-BE49-F238E27FC236}">
                <a16:creationId xmlns:a16="http://schemas.microsoft.com/office/drawing/2014/main" id="{5D522D3B-3496-4409-8DFF-518D9CF0A246}"/>
              </a:ext>
            </a:extLst>
          </p:cNvPr>
          <p:cNvSpPr txBox="1"/>
          <p:nvPr/>
        </p:nvSpPr>
        <p:spPr>
          <a:xfrm>
            <a:off x="0" y="4343624"/>
            <a:ext cx="9144000" cy="1477328"/>
          </a:xfrm>
          <a:prstGeom prst="rect">
            <a:avLst/>
          </a:prstGeom>
          <a:noFill/>
        </p:spPr>
        <p:txBody>
          <a:bodyPr wrap="square">
            <a:spAutoFit/>
          </a:bodyPr>
          <a:lstStyle/>
          <a:p>
            <a:r>
              <a:rPr lang="en-AU" b="1" dirty="0"/>
              <a:t>EXAAMPLE (NGSP)</a:t>
            </a:r>
          </a:p>
          <a:p>
            <a:endParaRPr lang="en-AU" b="1" dirty="0"/>
          </a:p>
          <a:p>
            <a:r>
              <a:rPr lang="en-AU" dirty="0"/>
              <a:t>NGSP has witnessed improving agreement between laboratories for HbA1c and publications have shown that at least 90% of laboratories can report within ± 5% agreement</a:t>
            </a:r>
            <a:r>
              <a:rPr lang="en-AU" baseline="30000" dirty="0"/>
              <a:t>{29}</a:t>
            </a:r>
            <a:r>
              <a:rPr lang="en-AU" dirty="0"/>
              <a:t> and these are consistent with current guidelines that recommend an interlaboratory CV</a:t>
            </a:r>
            <a:r>
              <a:rPr lang="en-AU" baseline="-25000" dirty="0"/>
              <a:t>A</a:t>
            </a:r>
            <a:r>
              <a:rPr lang="en-AU" dirty="0"/>
              <a:t> of 2.5% (NGSP)</a:t>
            </a:r>
            <a:endParaRPr lang="fa-IR" dirty="0"/>
          </a:p>
        </p:txBody>
      </p:sp>
    </p:spTree>
    <p:extLst>
      <p:ext uri="{BB962C8B-B14F-4D97-AF65-F5344CB8AC3E}">
        <p14:creationId xmlns:p14="http://schemas.microsoft.com/office/powerpoint/2010/main" val="8369299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703DF-60E6-47F7-9D8E-0D8C7E96B912}"/>
              </a:ext>
            </a:extLst>
          </p:cNvPr>
          <p:cNvSpPr txBox="1"/>
          <p:nvPr/>
        </p:nvSpPr>
        <p:spPr>
          <a:xfrm>
            <a:off x="0" y="0"/>
            <a:ext cx="9144000" cy="2585323"/>
          </a:xfrm>
          <a:prstGeom prst="rect">
            <a:avLst/>
          </a:prstGeom>
          <a:noFill/>
        </p:spPr>
        <p:txBody>
          <a:bodyPr wrap="square">
            <a:spAutoFit/>
          </a:bodyPr>
          <a:lstStyle/>
          <a:p>
            <a:r>
              <a:rPr lang="en-AU" b="1" dirty="0"/>
              <a:t>EXAMPLE (RCPA)</a:t>
            </a:r>
          </a:p>
          <a:p>
            <a:endParaRPr lang="en-AU" b="1" dirty="0"/>
          </a:p>
          <a:p>
            <a:r>
              <a:rPr lang="en-AU" dirty="0"/>
              <a:t>The histogram in Figure 3 shows the spread of PT/EQA results for HbA1c in whole blood expressed in IFCC units.</a:t>
            </a:r>
          </a:p>
          <a:p>
            <a:endParaRPr lang="en-AU" dirty="0"/>
          </a:p>
          <a:p>
            <a:r>
              <a:rPr lang="en-AU" dirty="0"/>
              <a:t>It shows that most laboratories return results between 54 and 64 mmol/mol for a sample whose traceable target value is 59 mmol/mol. The expected performance is therefore 59 ± 5 mmol/L which is equivalent to ± 8.5%.</a:t>
            </a:r>
          </a:p>
          <a:p>
            <a:endParaRPr lang="fa-IR" dirty="0"/>
          </a:p>
        </p:txBody>
      </p:sp>
      <p:pic>
        <p:nvPicPr>
          <p:cNvPr id="2050" name="Picture 2" descr="A graph of a bar graph  Description automatically generated">
            <a:extLst>
              <a:ext uri="{FF2B5EF4-FFF2-40B4-BE49-F238E27FC236}">
                <a16:creationId xmlns:a16="http://schemas.microsoft.com/office/drawing/2014/main" id="{969C2ACF-BC1F-4621-BDD4-BAE19818160C}"/>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77035" y="2585323"/>
            <a:ext cx="7789929" cy="399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4269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7118F5A-5D5F-4AD8-A6E5-624DF5669ADC}"/>
              </a:ext>
            </a:extLst>
          </p:cNvPr>
          <p:cNvSpPr txBox="1"/>
          <p:nvPr/>
        </p:nvSpPr>
        <p:spPr>
          <a:xfrm>
            <a:off x="96146" y="686881"/>
            <a:ext cx="4588328" cy="400110"/>
          </a:xfrm>
          <a:prstGeom prst="rect">
            <a:avLst/>
          </a:prstGeom>
          <a:noFill/>
        </p:spPr>
        <p:txBody>
          <a:bodyPr wrap="square">
            <a:spAutoFit/>
          </a:bodyPr>
          <a:lstStyle/>
          <a:p>
            <a:r>
              <a:rPr lang="en-US" sz="2000" b="1" i="0" u="none" strike="noStrike" baseline="0" dirty="0">
                <a:latin typeface="Calibri-Light"/>
              </a:rPr>
              <a:t>4.2.3 Methods for Evidence Generation</a:t>
            </a:r>
            <a:endParaRPr lang="fa-IR" sz="2000" b="1" dirty="0"/>
          </a:p>
        </p:txBody>
      </p:sp>
      <p:sp>
        <p:nvSpPr>
          <p:cNvPr id="11" name="TextBox 10">
            <a:extLst>
              <a:ext uri="{FF2B5EF4-FFF2-40B4-BE49-F238E27FC236}">
                <a16:creationId xmlns:a16="http://schemas.microsoft.com/office/drawing/2014/main" id="{A6015D75-92E6-4EBB-ABE2-3F1F5AF893EC}"/>
              </a:ext>
            </a:extLst>
          </p:cNvPr>
          <p:cNvSpPr txBox="1"/>
          <p:nvPr/>
        </p:nvSpPr>
        <p:spPr>
          <a:xfrm>
            <a:off x="96146" y="1086991"/>
            <a:ext cx="9070572" cy="5078313"/>
          </a:xfrm>
          <a:prstGeom prst="rect">
            <a:avLst/>
          </a:prstGeom>
          <a:noFill/>
        </p:spPr>
        <p:txBody>
          <a:bodyPr wrap="square">
            <a:spAutoFit/>
          </a:bodyPr>
          <a:lstStyle/>
          <a:p>
            <a:r>
              <a:rPr lang="en-US" sz="1800" b="0" i="1" u="none" strike="noStrike" baseline="0" dirty="0">
                <a:solidFill>
                  <a:srgbClr val="00284B"/>
                </a:solidFill>
                <a:latin typeface="Calibri-LightItalic"/>
              </a:rPr>
              <a:t>4.2.3.1 Direct Evidence</a:t>
            </a:r>
          </a:p>
          <a:p>
            <a:endParaRPr lang="en-US" i="1" dirty="0">
              <a:solidFill>
                <a:srgbClr val="00284B"/>
              </a:solidFill>
              <a:latin typeface="Calibri-LightItalic"/>
            </a:endParaRPr>
          </a:p>
          <a:p>
            <a:pPr algn="l"/>
            <a:r>
              <a:rPr lang="en-US" sz="1800" b="0" i="0" u="none" strike="noStrike" baseline="0" dirty="0">
                <a:latin typeface="Calibri-Light"/>
              </a:rPr>
              <a:t>RCTs often are conducted for IVDs that are being developed as companion tests for new therapies, for which a</a:t>
            </a:r>
          </a:p>
          <a:p>
            <a:pPr algn="l"/>
            <a:r>
              <a:rPr lang="en-US" sz="1800" b="0" i="0" u="none" strike="noStrike" baseline="0" dirty="0">
                <a:latin typeface="Calibri-Light"/>
              </a:rPr>
              <a:t>specific test is integral to identifying or staging treatment candidates. In these cases, the role of the IVD is</a:t>
            </a:r>
          </a:p>
          <a:p>
            <a:pPr algn="l"/>
            <a:r>
              <a:rPr lang="en-US" sz="1800" b="0" i="0" u="none" strike="noStrike" baseline="0" dirty="0">
                <a:latin typeface="Calibri-Light"/>
              </a:rPr>
              <a:t>unambiguous and its clinical utility is presumed if the treatment itself improves outcomes.</a:t>
            </a:r>
          </a:p>
          <a:p>
            <a:pPr algn="l"/>
            <a:r>
              <a:rPr lang="en-US" sz="1800" b="0" i="0" u="none" strike="noStrike" baseline="0" dirty="0">
                <a:latin typeface="Calibri-Light"/>
              </a:rPr>
              <a:t>However, IVDs are more commonly incorporated into complex diagnostic frameworks where they provide only a</a:t>
            </a:r>
          </a:p>
          <a:p>
            <a:pPr algn="l"/>
            <a:r>
              <a:rPr lang="en-US" sz="1800" b="0" i="0" u="none" strike="noStrike" baseline="0" dirty="0">
                <a:latin typeface="Calibri-Light"/>
              </a:rPr>
              <a:t>part of the evidence required for making treatment decisions, and alternative tests often exist for obtaining the</a:t>
            </a:r>
          </a:p>
          <a:p>
            <a:pPr algn="l"/>
            <a:r>
              <a:rPr lang="en-US" sz="1800" b="0" i="0" u="none" strike="noStrike" baseline="0" dirty="0">
                <a:latin typeface="Calibri-Light"/>
              </a:rPr>
              <a:t>same or similar information. RCTs evaluating the entire chain of influence, from IVD to clinical decision to patient</a:t>
            </a:r>
          </a:p>
          <a:p>
            <a:pPr algn="l"/>
            <a:r>
              <a:rPr lang="en-US" sz="1800" b="0" i="0" u="none" strike="noStrike" baseline="0" dirty="0">
                <a:latin typeface="Calibri-Light"/>
              </a:rPr>
              <a:t>outcome, may be much more difficult to organize or may not be practical, or even necessary, for these scenarios. If</a:t>
            </a:r>
          </a:p>
          <a:p>
            <a:pPr algn="l"/>
            <a:r>
              <a:rPr lang="en-US" sz="1800" b="0" i="0" u="none" strike="noStrike" baseline="0" dirty="0">
                <a:latin typeface="Calibri-Light"/>
              </a:rPr>
              <a:t>an IVD can be shown to provide the same information as an existing test with less risk of complications, e.g.,</a:t>
            </a:r>
          </a:p>
          <a:p>
            <a:pPr algn="l"/>
            <a:r>
              <a:rPr lang="en-US" sz="1800" b="0" i="0" u="none" strike="noStrike" baseline="0" dirty="0">
                <a:latin typeface="Calibri-Light"/>
              </a:rPr>
              <a:t>avoiding or reducing the need for</a:t>
            </a:r>
            <a:endParaRPr lang="fa-IR" dirty="0"/>
          </a:p>
        </p:txBody>
      </p:sp>
      <p:sp>
        <p:nvSpPr>
          <p:cNvPr id="13" name="TextBox 12">
            <a:extLst>
              <a:ext uri="{FF2B5EF4-FFF2-40B4-BE49-F238E27FC236}">
                <a16:creationId xmlns:a16="http://schemas.microsoft.com/office/drawing/2014/main" id="{96944BCB-A94D-4E46-A91F-C7F0ECDF2E01}"/>
              </a:ext>
            </a:extLst>
          </p:cNvPr>
          <p:cNvSpPr txBox="1"/>
          <p:nvPr/>
        </p:nvSpPr>
        <p:spPr>
          <a:xfrm>
            <a:off x="611560" y="188640"/>
            <a:ext cx="4072914" cy="523220"/>
          </a:xfrm>
          <a:prstGeom prst="rect">
            <a:avLst/>
          </a:prstGeom>
          <a:noFill/>
        </p:spPr>
        <p:txBody>
          <a:bodyPr wrap="square" rtlCol="1">
            <a:spAutoFit/>
          </a:bodyPr>
          <a:lstStyle/>
          <a:p>
            <a:r>
              <a:rPr lang="en-US" sz="2800" b="1" dirty="0">
                <a:solidFill>
                  <a:srgbClr val="FF0000"/>
                </a:solidFill>
              </a:rPr>
              <a:t>MDIC</a:t>
            </a:r>
            <a:endParaRPr lang="fa-IR" sz="2800" b="1" dirty="0">
              <a:solidFill>
                <a:srgbClr val="FF0000"/>
              </a:solidFill>
            </a:endParaRPr>
          </a:p>
        </p:txBody>
      </p:sp>
    </p:spTree>
    <p:extLst>
      <p:ext uri="{BB962C8B-B14F-4D97-AF65-F5344CB8AC3E}">
        <p14:creationId xmlns:p14="http://schemas.microsoft.com/office/powerpoint/2010/main" val="3260540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0DB455-BCA6-4C56-AD75-874B87F5F4F7}"/>
              </a:ext>
            </a:extLst>
          </p:cNvPr>
          <p:cNvSpPr txBox="1"/>
          <p:nvPr/>
        </p:nvSpPr>
        <p:spPr>
          <a:xfrm>
            <a:off x="0" y="1700808"/>
            <a:ext cx="8964488" cy="2246769"/>
          </a:xfrm>
          <a:prstGeom prst="rect">
            <a:avLst/>
          </a:prstGeom>
          <a:noFill/>
        </p:spPr>
        <p:txBody>
          <a:bodyPr wrap="square">
            <a:spAutoFit/>
          </a:bodyPr>
          <a:lstStyle/>
          <a:p>
            <a:pPr algn="l"/>
            <a:r>
              <a:rPr lang="en-US" sz="2000" b="0" i="1" u="none" strike="noStrike" baseline="0" dirty="0">
                <a:solidFill>
                  <a:srgbClr val="00284B"/>
                </a:solidFill>
                <a:latin typeface="Calibri-LightItalic"/>
              </a:rPr>
              <a:t>4.2.3.2 Indirect Evidence</a:t>
            </a:r>
          </a:p>
          <a:p>
            <a:pPr algn="l"/>
            <a:r>
              <a:rPr lang="en-US" sz="2000" b="0" i="0" u="none" strike="noStrike" baseline="0" dirty="0">
                <a:solidFill>
                  <a:srgbClr val="000000"/>
                </a:solidFill>
                <a:latin typeface="Calibri-Light"/>
              </a:rPr>
              <a:t>More often, evidence of an IVD’s clinical utility is indirect. Indirect evidence includes observational studies of patient outcomes as well as theoretical constructs accounting for a test’s use in clinical decision-making. While such evidence is characterized as indirect because </a:t>
            </a:r>
            <a:r>
              <a:rPr lang="en-US" sz="2000" b="0" i="0" u="none" strike="noStrike" baseline="0" dirty="0">
                <a:solidFill>
                  <a:srgbClr val="000000"/>
                </a:solidFill>
                <a:highlight>
                  <a:srgbClr val="FFFF00"/>
                </a:highlight>
                <a:latin typeface="Calibri-Light"/>
              </a:rPr>
              <a:t>it does not isolate and directly test a hypothesis </a:t>
            </a:r>
            <a:r>
              <a:rPr lang="en-US" sz="2000" b="0" i="0" u="none" strike="noStrike" baseline="0" dirty="0">
                <a:solidFill>
                  <a:srgbClr val="000000"/>
                </a:solidFill>
                <a:latin typeface="Calibri-Light"/>
              </a:rPr>
              <a:t>about an IVD’s clinical impact, it is often necessary and can be compelling for guiding clinical decisions.</a:t>
            </a:r>
            <a:endParaRPr lang="fa-IR" sz="2000" dirty="0"/>
          </a:p>
        </p:txBody>
      </p:sp>
    </p:spTree>
    <p:extLst>
      <p:ext uri="{BB962C8B-B14F-4D97-AF65-F5344CB8AC3E}">
        <p14:creationId xmlns:p14="http://schemas.microsoft.com/office/powerpoint/2010/main" val="336398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B98BC9-56B7-4E95-8D6D-AB9A82824573}"/>
              </a:ext>
            </a:extLst>
          </p:cNvPr>
          <p:cNvSpPr/>
          <p:nvPr/>
        </p:nvSpPr>
        <p:spPr>
          <a:xfrm>
            <a:off x="3854192" y="4437112"/>
            <a:ext cx="3454112" cy="432048"/>
          </a:xfrm>
          <a:prstGeom prst="rect">
            <a:avLst/>
          </a:prstGeom>
          <a:solidFill>
            <a:srgbClr val="FFFF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a:extLst>
              <a:ext uri="{FF2B5EF4-FFF2-40B4-BE49-F238E27FC236}">
                <a16:creationId xmlns:a16="http://schemas.microsoft.com/office/drawing/2014/main" id="{53B2A520-7F3F-4246-9D97-6F43C09135D5}"/>
              </a:ext>
            </a:extLst>
          </p:cNvPr>
          <p:cNvSpPr/>
          <p:nvPr/>
        </p:nvSpPr>
        <p:spPr>
          <a:xfrm>
            <a:off x="4788024" y="2708920"/>
            <a:ext cx="2011680" cy="432048"/>
          </a:xfrm>
          <a:prstGeom prst="rect">
            <a:avLst/>
          </a:prstGeom>
          <a:solidFill>
            <a:srgbClr val="FFFF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extBox 2">
            <a:extLst>
              <a:ext uri="{FF2B5EF4-FFF2-40B4-BE49-F238E27FC236}">
                <a16:creationId xmlns:a16="http://schemas.microsoft.com/office/drawing/2014/main" id="{8B28FFCB-59B1-4CDE-AE96-C687256E029A}"/>
              </a:ext>
            </a:extLst>
          </p:cNvPr>
          <p:cNvSpPr txBox="1"/>
          <p:nvPr/>
        </p:nvSpPr>
        <p:spPr>
          <a:xfrm>
            <a:off x="3995936" y="332656"/>
            <a:ext cx="4572000" cy="592726"/>
          </a:xfrm>
          <a:prstGeom prst="rect">
            <a:avLst/>
          </a:prstGeom>
          <a:noFill/>
        </p:spPr>
        <p:txBody>
          <a:bodyPr wrap="square">
            <a:spAutoFit/>
          </a:bodyPr>
          <a:lstStyle/>
          <a:p>
            <a:pPr marL="0" marR="0" algn="r" rtl="1">
              <a:lnSpc>
                <a:spcPct val="107000"/>
              </a:lnSpc>
              <a:spcBef>
                <a:spcPts val="0"/>
              </a:spcBef>
              <a:spcAft>
                <a:spcPts val="800"/>
              </a:spcAft>
            </a:pPr>
            <a:r>
              <a:rPr lang="fa-IR"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ویژگی عملکرد سنجش</a:t>
            </a:r>
            <a:endParaRPr lang="en-US"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9BBE0B-3578-4EE4-B79D-0A7050BB00E4}"/>
              </a:ext>
            </a:extLst>
          </p:cNvPr>
          <p:cNvSpPr txBox="1"/>
          <p:nvPr/>
        </p:nvSpPr>
        <p:spPr>
          <a:xfrm>
            <a:off x="449796" y="1412776"/>
            <a:ext cx="8244408" cy="3518592"/>
          </a:xfrm>
          <a:custGeom>
            <a:avLst/>
            <a:gdLst>
              <a:gd name="connsiteX0" fmla="*/ 0 w 8244408"/>
              <a:gd name="connsiteY0" fmla="*/ 0 h 3518592"/>
              <a:gd name="connsiteX1" fmla="*/ 753774 w 8244408"/>
              <a:gd name="connsiteY1" fmla="*/ 0 h 3518592"/>
              <a:gd name="connsiteX2" fmla="*/ 1342661 w 8244408"/>
              <a:gd name="connsiteY2" fmla="*/ 0 h 3518592"/>
              <a:gd name="connsiteX3" fmla="*/ 1766659 w 8244408"/>
              <a:gd name="connsiteY3" fmla="*/ 0 h 3518592"/>
              <a:gd name="connsiteX4" fmla="*/ 2190657 w 8244408"/>
              <a:gd name="connsiteY4" fmla="*/ 0 h 3518592"/>
              <a:gd name="connsiteX5" fmla="*/ 2944431 w 8244408"/>
              <a:gd name="connsiteY5" fmla="*/ 0 h 3518592"/>
              <a:gd name="connsiteX6" fmla="*/ 3285985 w 8244408"/>
              <a:gd name="connsiteY6" fmla="*/ 0 h 3518592"/>
              <a:gd name="connsiteX7" fmla="*/ 3957316 w 8244408"/>
              <a:gd name="connsiteY7" fmla="*/ 0 h 3518592"/>
              <a:gd name="connsiteX8" fmla="*/ 4546202 w 8244408"/>
              <a:gd name="connsiteY8" fmla="*/ 0 h 3518592"/>
              <a:gd name="connsiteX9" fmla="*/ 5135088 w 8244408"/>
              <a:gd name="connsiteY9" fmla="*/ 0 h 3518592"/>
              <a:gd name="connsiteX10" fmla="*/ 5806419 w 8244408"/>
              <a:gd name="connsiteY10" fmla="*/ 0 h 3518592"/>
              <a:gd name="connsiteX11" fmla="*/ 6230417 w 8244408"/>
              <a:gd name="connsiteY11" fmla="*/ 0 h 3518592"/>
              <a:gd name="connsiteX12" fmla="*/ 6736859 w 8244408"/>
              <a:gd name="connsiteY12" fmla="*/ 0 h 3518592"/>
              <a:gd name="connsiteX13" fmla="*/ 7408189 w 8244408"/>
              <a:gd name="connsiteY13" fmla="*/ 0 h 3518592"/>
              <a:gd name="connsiteX14" fmla="*/ 8244408 w 8244408"/>
              <a:gd name="connsiteY14" fmla="*/ 0 h 3518592"/>
              <a:gd name="connsiteX15" fmla="*/ 8244408 w 8244408"/>
              <a:gd name="connsiteY15" fmla="*/ 516060 h 3518592"/>
              <a:gd name="connsiteX16" fmla="*/ 8244408 w 8244408"/>
              <a:gd name="connsiteY16" fmla="*/ 1137678 h 3518592"/>
              <a:gd name="connsiteX17" fmla="*/ 8244408 w 8244408"/>
              <a:gd name="connsiteY17" fmla="*/ 1618552 h 3518592"/>
              <a:gd name="connsiteX18" fmla="*/ 8244408 w 8244408"/>
              <a:gd name="connsiteY18" fmla="*/ 2099427 h 3518592"/>
              <a:gd name="connsiteX19" fmla="*/ 8244408 w 8244408"/>
              <a:gd name="connsiteY19" fmla="*/ 2615487 h 3518592"/>
              <a:gd name="connsiteX20" fmla="*/ 8244408 w 8244408"/>
              <a:gd name="connsiteY20" fmla="*/ 3518592 h 3518592"/>
              <a:gd name="connsiteX21" fmla="*/ 7490634 w 8244408"/>
              <a:gd name="connsiteY21" fmla="*/ 3518592 h 3518592"/>
              <a:gd name="connsiteX22" fmla="*/ 6819303 w 8244408"/>
              <a:gd name="connsiteY22" fmla="*/ 3518592 h 3518592"/>
              <a:gd name="connsiteX23" fmla="*/ 6065529 w 8244408"/>
              <a:gd name="connsiteY23" fmla="*/ 3518592 h 3518592"/>
              <a:gd name="connsiteX24" fmla="*/ 5641531 w 8244408"/>
              <a:gd name="connsiteY24" fmla="*/ 3518592 h 3518592"/>
              <a:gd name="connsiteX25" fmla="*/ 5052644 w 8244408"/>
              <a:gd name="connsiteY25" fmla="*/ 3518592 h 3518592"/>
              <a:gd name="connsiteX26" fmla="*/ 4711090 w 8244408"/>
              <a:gd name="connsiteY26" fmla="*/ 3518592 h 3518592"/>
              <a:gd name="connsiteX27" fmla="*/ 4039760 w 8244408"/>
              <a:gd name="connsiteY27" fmla="*/ 3518592 h 3518592"/>
              <a:gd name="connsiteX28" fmla="*/ 3615762 w 8244408"/>
              <a:gd name="connsiteY28" fmla="*/ 3518592 h 3518592"/>
              <a:gd name="connsiteX29" fmla="*/ 3109320 w 8244408"/>
              <a:gd name="connsiteY29" fmla="*/ 3518592 h 3518592"/>
              <a:gd name="connsiteX30" fmla="*/ 2437989 w 8244408"/>
              <a:gd name="connsiteY30" fmla="*/ 3518592 h 3518592"/>
              <a:gd name="connsiteX31" fmla="*/ 1931547 w 8244408"/>
              <a:gd name="connsiteY31" fmla="*/ 3518592 h 3518592"/>
              <a:gd name="connsiteX32" fmla="*/ 1425105 w 8244408"/>
              <a:gd name="connsiteY32" fmla="*/ 3518592 h 3518592"/>
              <a:gd name="connsiteX33" fmla="*/ 1083551 w 8244408"/>
              <a:gd name="connsiteY33" fmla="*/ 3518592 h 3518592"/>
              <a:gd name="connsiteX34" fmla="*/ 0 w 8244408"/>
              <a:gd name="connsiteY34" fmla="*/ 3518592 h 3518592"/>
              <a:gd name="connsiteX35" fmla="*/ 0 w 8244408"/>
              <a:gd name="connsiteY35" fmla="*/ 2967346 h 3518592"/>
              <a:gd name="connsiteX36" fmla="*/ 0 w 8244408"/>
              <a:gd name="connsiteY36" fmla="*/ 2416100 h 3518592"/>
              <a:gd name="connsiteX37" fmla="*/ 0 w 8244408"/>
              <a:gd name="connsiteY37" fmla="*/ 1864854 h 3518592"/>
              <a:gd name="connsiteX38" fmla="*/ 0 w 8244408"/>
              <a:gd name="connsiteY38" fmla="*/ 1278422 h 3518592"/>
              <a:gd name="connsiteX39" fmla="*/ 0 w 8244408"/>
              <a:gd name="connsiteY39" fmla="*/ 797548 h 3518592"/>
              <a:gd name="connsiteX40" fmla="*/ 0 w 8244408"/>
              <a:gd name="connsiteY40" fmla="*/ 0 h 35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44408" h="3518592" extrusionOk="0">
                <a:moveTo>
                  <a:pt x="0" y="0"/>
                </a:moveTo>
                <a:cubicBezTo>
                  <a:pt x="241800" y="-73709"/>
                  <a:pt x="391292" y="13264"/>
                  <a:pt x="753774" y="0"/>
                </a:cubicBezTo>
                <a:cubicBezTo>
                  <a:pt x="1116256" y="-13264"/>
                  <a:pt x="1186641" y="63394"/>
                  <a:pt x="1342661" y="0"/>
                </a:cubicBezTo>
                <a:cubicBezTo>
                  <a:pt x="1498681" y="-63394"/>
                  <a:pt x="1655961" y="10446"/>
                  <a:pt x="1766659" y="0"/>
                </a:cubicBezTo>
                <a:cubicBezTo>
                  <a:pt x="1877357" y="-10446"/>
                  <a:pt x="1992065" y="12160"/>
                  <a:pt x="2190657" y="0"/>
                </a:cubicBezTo>
                <a:cubicBezTo>
                  <a:pt x="2389249" y="-12160"/>
                  <a:pt x="2714294" y="7863"/>
                  <a:pt x="2944431" y="0"/>
                </a:cubicBezTo>
                <a:cubicBezTo>
                  <a:pt x="3174568" y="-7863"/>
                  <a:pt x="3194466" y="23328"/>
                  <a:pt x="3285985" y="0"/>
                </a:cubicBezTo>
                <a:cubicBezTo>
                  <a:pt x="3377504" y="-23328"/>
                  <a:pt x="3777422" y="17397"/>
                  <a:pt x="3957316" y="0"/>
                </a:cubicBezTo>
                <a:cubicBezTo>
                  <a:pt x="4137210" y="-17397"/>
                  <a:pt x="4345617" y="8929"/>
                  <a:pt x="4546202" y="0"/>
                </a:cubicBezTo>
                <a:cubicBezTo>
                  <a:pt x="4746787" y="-8929"/>
                  <a:pt x="4986176" y="4017"/>
                  <a:pt x="5135088" y="0"/>
                </a:cubicBezTo>
                <a:cubicBezTo>
                  <a:pt x="5284000" y="-4017"/>
                  <a:pt x="5472403" y="58104"/>
                  <a:pt x="5806419" y="0"/>
                </a:cubicBezTo>
                <a:cubicBezTo>
                  <a:pt x="6140435" y="-58104"/>
                  <a:pt x="6058093" y="27978"/>
                  <a:pt x="6230417" y="0"/>
                </a:cubicBezTo>
                <a:cubicBezTo>
                  <a:pt x="6402741" y="-27978"/>
                  <a:pt x="6494332" y="48512"/>
                  <a:pt x="6736859" y="0"/>
                </a:cubicBezTo>
                <a:cubicBezTo>
                  <a:pt x="6979386" y="-48512"/>
                  <a:pt x="7169387" y="13050"/>
                  <a:pt x="7408189" y="0"/>
                </a:cubicBezTo>
                <a:cubicBezTo>
                  <a:pt x="7646991" y="-13050"/>
                  <a:pt x="7936389" y="93652"/>
                  <a:pt x="8244408" y="0"/>
                </a:cubicBezTo>
                <a:cubicBezTo>
                  <a:pt x="8287558" y="245609"/>
                  <a:pt x="8229719" y="323681"/>
                  <a:pt x="8244408" y="516060"/>
                </a:cubicBezTo>
                <a:cubicBezTo>
                  <a:pt x="8259097" y="708439"/>
                  <a:pt x="8243573" y="942540"/>
                  <a:pt x="8244408" y="1137678"/>
                </a:cubicBezTo>
                <a:cubicBezTo>
                  <a:pt x="8245243" y="1332816"/>
                  <a:pt x="8188424" y="1509088"/>
                  <a:pt x="8244408" y="1618552"/>
                </a:cubicBezTo>
                <a:cubicBezTo>
                  <a:pt x="8300392" y="1728016"/>
                  <a:pt x="8228386" y="1976836"/>
                  <a:pt x="8244408" y="2099427"/>
                </a:cubicBezTo>
                <a:cubicBezTo>
                  <a:pt x="8260430" y="2222019"/>
                  <a:pt x="8224013" y="2380608"/>
                  <a:pt x="8244408" y="2615487"/>
                </a:cubicBezTo>
                <a:cubicBezTo>
                  <a:pt x="8264803" y="2850366"/>
                  <a:pt x="8176826" y="3159327"/>
                  <a:pt x="8244408" y="3518592"/>
                </a:cubicBezTo>
                <a:cubicBezTo>
                  <a:pt x="8057599" y="3542885"/>
                  <a:pt x="7810186" y="3438009"/>
                  <a:pt x="7490634" y="3518592"/>
                </a:cubicBezTo>
                <a:cubicBezTo>
                  <a:pt x="7171082" y="3599175"/>
                  <a:pt x="7102297" y="3513363"/>
                  <a:pt x="6819303" y="3518592"/>
                </a:cubicBezTo>
                <a:cubicBezTo>
                  <a:pt x="6536309" y="3523821"/>
                  <a:pt x="6428368" y="3485119"/>
                  <a:pt x="6065529" y="3518592"/>
                </a:cubicBezTo>
                <a:cubicBezTo>
                  <a:pt x="5702690" y="3552065"/>
                  <a:pt x="5852326" y="3478700"/>
                  <a:pt x="5641531" y="3518592"/>
                </a:cubicBezTo>
                <a:cubicBezTo>
                  <a:pt x="5430736" y="3558484"/>
                  <a:pt x="5233857" y="3514429"/>
                  <a:pt x="5052644" y="3518592"/>
                </a:cubicBezTo>
                <a:cubicBezTo>
                  <a:pt x="4871431" y="3522755"/>
                  <a:pt x="4797133" y="3489516"/>
                  <a:pt x="4711090" y="3518592"/>
                </a:cubicBezTo>
                <a:cubicBezTo>
                  <a:pt x="4625047" y="3547668"/>
                  <a:pt x="4214229" y="3480137"/>
                  <a:pt x="4039760" y="3518592"/>
                </a:cubicBezTo>
                <a:cubicBezTo>
                  <a:pt x="3865291" y="3557047"/>
                  <a:pt x="3812990" y="3507760"/>
                  <a:pt x="3615762" y="3518592"/>
                </a:cubicBezTo>
                <a:cubicBezTo>
                  <a:pt x="3418534" y="3529424"/>
                  <a:pt x="3332897" y="3458846"/>
                  <a:pt x="3109320" y="3518592"/>
                </a:cubicBezTo>
                <a:cubicBezTo>
                  <a:pt x="2885743" y="3578338"/>
                  <a:pt x="2741876" y="3457865"/>
                  <a:pt x="2437989" y="3518592"/>
                </a:cubicBezTo>
                <a:cubicBezTo>
                  <a:pt x="2134102" y="3579319"/>
                  <a:pt x="2081722" y="3483709"/>
                  <a:pt x="1931547" y="3518592"/>
                </a:cubicBezTo>
                <a:cubicBezTo>
                  <a:pt x="1781372" y="3553475"/>
                  <a:pt x="1601562" y="3473523"/>
                  <a:pt x="1425105" y="3518592"/>
                </a:cubicBezTo>
                <a:cubicBezTo>
                  <a:pt x="1248648" y="3563661"/>
                  <a:pt x="1178053" y="3484931"/>
                  <a:pt x="1083551" y="3518592"/>
                </a:cubicBezTo>
                <a:cubicBezTo>
                  <a:pt x="989049" y="3552253"/>
                  <a:pt x="537653" y="3518259"/>
                  <a:pt x="0" y="3518592"/>
                </a:cubicBezTo>
                <a:cubicBezTo>
                  <a:pt x="-29299" y="3378409"/>
                  <a:pt x="64306" y="3131097"/>
                  <a:pt x="0" y="2967346"/>
                </a:cubicBezTo>
                <a:cubicBezTo>
                  <a:pt x="-64306" y="2803595"/>
                  <a:pt x="48419" y="2565125"/>
                  <a:pt x="0" y="2416100"/>
                </a:cubicBezTo>
                <a:cubicBezTo>
                  <a:pt x="-48419" y="2267075"/>
                  <a:pt x="64568" y="1988583"/>
                  <a:pt x="0" y="1864854"/>
                </a:cubicBezTo>
                <a:cubicBezTo>
                  <a:pt x="-64568" y="1741125"/>
                  <a:pt x="12091" y="1536746"/>
                  <a:pt x="0" y="1278422"/>
                </a:cubicBezTo>
                <a:cubicBezTo>
                  <a:pt x="-12091" y="1020098"/>
                  <a:pt x="22183" y="901177"/>
                  <a:pt x="0" y="797548"/>
                </a:cubicBezTo>
                <a:cubicBezTo>
                  <a:pt x="-22183" y="693919"/>
                  <a:pt x="72478" y="308646"/>
                  <a:pt x="0" y="0"/>
                </a:cubicBezTo>
                <a:close/>
              </a:path>
            </a:pathLst>
          </a:custGeom>
          <a:noFill/>
          <a:ln w="38100">
            <a:solidFill>
              <a:srgbClr val="0070C0"/>
            </a:solidFill>
            <a:extLst>
              <a:ext uri="{C807C97D-BFC1-408E-A445-0C87EB9F89A2}">
                <ask:lineSketchStyleProps xmlns:ask="http://schemas.microsoft.com/office/drawing/2018/sketchyshapes" xmlns="" sd="3971516528">
                  <a:prstGeom prst="rect">
                    <a:avLst/>
                  </a:prstGeom>
                  <ask:type>
                    <ask:lineSketchScribble/>
                  </ask:type>
                </ask:lineSketchStyleProps>
              </a:ext>
            </a:extLst>
          </a:ln>
        </p:spPr>
        <p:txBody>
          <a:bodyPr wrap="square">
            <a:spAutoFit/>
          </a:bodyPr>
          <a:lstStyle/>
          <a:p>
            <a:pPr marL="0" marR="0" algn="justLow" rtl="1">
              <a:lnSpc>
                <a:spcPct val="200000"/>
              </a:lnSpc>
              <a:spcBef>
                <a:spcPts val="0"/>
              </a:spcBef>
              <a:spcAft>
                <a:spcPts val="800"/>
              </a:spcAft>
            </a:pPr>
            <a:r>
              <a:rPr lang="fa-IR" sz="2800" b="1" u="sng" dirty="0">
                <a:effectLst/>
                <a:latin typeface="Calibri" panose="020F0502020204030204" pitchFamily="34" charset="0"/>
                <a:ea typeface="Calibri" panose="020F0502020204030204" pitchFamily="34" charset="0"/>
                <a:cs typeface="Arial" panose="020B0604020202020204" pitchFamily="34" charset="0"/>
              </a:rPr>
              <a:t>تعریف</a:t>
            </a:r>
            <a:r>
              <a:rPr lang="fa-IR" sz="2800" u="sng" dirty="0">
                <a:effectLst/>
                <a:latin typeface="Calibri" panose="020F0502020204030204" pitchFamily="34" charset="0"/>
                <a:ea typeface="Calibri" panose="020F0502020204030204" pitchFamily="34" charset="0"/>
                <a:cs typeface="Arial" panose="020B0604020202020204" pitchFamily="34" charset="0"/>
              </a:rPr>
              <a:t> (توافق میلان 2014):</a:t>
            </a:r>
            <a:endParaRPr lang="en-US" sz="2800" u="sng"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200000"/>
              </a:lnSpc>
              <a:spcBef>
                <a:spcPts val="0"/>
              </a:spcBef>
              <a:spcAft>
                <a:spcPts val="800"/>
              </a:spcAft>
            </a:pPr>
            <a:r>
              <a:rPr lang="fa-IR" sz="2800" b="1" dirty="0">
                <a:effectLst/>
                <a:latin typeface="Calibri" panose="020F0502020204030204" pitchFamily="34" charset="0"/>
                <a:ea typeface="Calibri" panose="020F0502020204030204" pitchFamily="34" charset="0"/>
                <a:cs typeface="Arial" panose="020B0604020202020204" pitchFamily="34" charset="0"/>
              </a:rPr>
              <a:t>معیارهایی که (به صورت عددی) کیفیت لازم برای عملکرد سنجشی را تعیین </a:t>
            </a:r>
            <a:r>
              <a:rPr lang="fa-IR" sz="2800" b="1" dirty="0" err="1">
                <a:effectLst/>
                <a:latin typeface="Calibri" panose="020F0502020204030204" pitchFamily="34" charset="0"/>
                <a:ea typeface="Calibri" panose="020F0502020204030204" pitchFamily="34" charset="0"/>
                <a:cs typeface="Arial" panose="020B0604020202020204" pitchFamily="34" charset="0"/>
              </a:rPr>
              <a:t>می‌کند</a:t>
            </a:r>
            <a:r>
              <a:rPr lang="fa-IR" sz="2800" b="1" dirty="0">
                <a:effectLst/>
                <a:latin typeface="Calibri" panose="020F0502020204030204" pitchFamily="34" charset="0"/>
                <a:ea typeface="Calibri" panose="020F0502020204030204" pitchFamily="34" charset="0"/>
                <a:cs typeface="Arial" panose="020B0604020202020204" pitchFamily="34" charset="0"/>
              </a:rPr>
              <a:t> طوری که اطلاعات حاصل از آزمایش‌ها نیازهای بالینی برای بهتر شدن </a:t>
            </a:r>
            <a:r>
              <a:rPr lang="fa-IR" sz="2800" b="1" dirty="0" err="1">
                <a:effectLst/>
                <a:latin typeface="Calibri" panose="020F0502020204030204" pitchFamily="34" charset="0"/>
                <a:ea typeface="Calibri" panose="020F0502020204030204" pitchFamily="34" charset="0"/>
                <a:cs typeface="Arial" panose="020B0604020202020204" pitchFamily="34" charset="0"/>
              </a:rPr>
              <a:t>دستاورهای</a:t>
            </a:r>
            <a:r>
              <a:rPr lang="fa-IR" sz="2800" b="1" dirty="0">
                <a:effectLst/>
                <a:latin typeface="Calibri" panose="020F0502020204030204" pitchFamily="34" charset="0"/>
                <a:ea typeface="Calibri" panose="020F0502020204030204" pitchFamily="34" charset="0"/>
                <a:cs typeface="Arial" panose="020B0604020202020204" pitchFamily="34" charset="0"/>
              </a:rPr>
              <a:t> بالینی برآورده سازد.</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494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48680"/>
            <a:ext cx="7886700" cy="4692179"/>
          </a:xfrm>
        </p:spPr>
        <p:txBody>
          <a:bodyPr anchor="t">
            <a:normAutofit/>
          </a:bodyPr>
          <a:lstStyle/>
          <a:p>
            <a:pPr algn="r" rtl="1">
              <a:buFont typeface="Courier New" panose="02070309020205020404" pitchFamily="49" charset="0"/>
              <a:buChar char="o"/>
            </a:pPr>
            <a:r>
              <a:rPr lang="fa-IR" b="1" dirty="0"/>
              <a:t> هدف: بهترین پیامدهای سلامتی ممکن برای بیماران</a:t>
            </a:r>
          </a:p>
          <a:p>
            <a:pPr marL="0" indent="0" algn="ctr">
              <a:buNone/>
            </a:pPr>
            <a:r>
              <a:rPr lang="fa-IR" sz="3600" b="1" dirty="0">
                <a:solidFill>
                  <a:srgbClr val="FF0000"/>
                </a:solidFill>
              </a:rPr>
              <a:t>بیشتر مفید باشه تا آسیب رسان </a:t>
            </a:r>
            <a:endParaRPr lang="en-US" sz="3600" b="1" dirty="0">
              <a:solidFill>
                <a:srgbClr val="FF0000"/>
              </a:solidFill>
            </a:endParaRPr>
          </a:p>
        </p:txBody>
      </p:sp>
      <p:sp>
        <p:nvSpPr>
          <p:cNvPr id="6" name="TextBox 5">
            <a:extLst>
              <a:ext uri="{FF2B5EF4-FFF2-40B4-BE49-F238E27FC236}">
                <a16:creationId xmlns:a16="http://schemas.microsoft.com/office/drawing/2014/main" id="{A88D614A-68B5-47F7-80EC-2A49FB17F7F8}"/>
              </a:ext>
            </a:extLst>
          </p:cNvPr>
          <p:cNvSpPr txBox="1"/>
          <p:nvPr/>
        </p:nvSpPr>
        <p:spPr>
          <a:xfrm>
            <a:off x="1835696" y="1974706"/>
            <a:ext cx="6480720" cy="2215991"/>
          </a:xfrm>
          <a:prstGeom prst="rect">
            <a:avLst/>
          </a:prstGeom>
          <a:noFill/>
        </p:spPr>
        <p:txBody>
          <a:bodyPr wrap="square" rtlCol="1">
            <a:spAutoFit/>
          </a:bodyPr>
          <a:lstStyle/>
          <a:p>
            <a:pPr algn="r" rtl="1">
              <a:spcAft>
                <a:spcPts val="1800"/>
              </a:spcAft>
            </a:pPr>
            <a:r>
              <a:rPr lang="en-US" sz="3600" b="1" i="1" dirty="0">
                <a:solidFill>
                  <a:srgbClr val="0070C0"/>
                </a:solidFill>
              </a:rPr>
              <a:t>ISO 15189</a:t>
            </a:r>
            <a:r>
              <a:rPr lang="fa-IR" sz="3600" b="1" i="1" dirty="0">
                <a:solidFill>
                  <a:srgbClr val="0070C0"/>
                </a:solidFill>
              </a:rPr>
              <a:t>:</a:t>
            </a:r>
          </a:p>
          <a:p>
            <a:pPr marL="285750" indent="-285750" algn="r" rtl="1">
              <a:spcAft>
                <a:spcPts val="1800"/>
              </a:spcAft>
              <a:buFont typeface="Courier New" panose="02070309020205020404" pitchFamily="49" charset="0"/>
              <a:buChar char="o"/>
            </a:pPr>
            <a:r>
              <a:rPr lang="fa-IR" sz="3600" b="1" dirty="0"/>
              <a:t>کاربرد مورد نظر آزمایش</a:t>
            </a:r>
          </a:p>
          <a:p>
            <a:pPr marL="285750" indent="-285750" algn="r" rtl="1">
              <a:spcAft>
                <a:spcPts val="1800"/>
              </a:spcAft>
              <a:buFont typeface="Courier New" panose="02070309020205020404" pitchFamily="49" charset="0"/>
              <a:buChar char="o"/>
            </a:pPr>
            <a:r>
              <a:rPr lang="fa-IR" sz="3600" b="1" dirty="0"/>
              <a:t> تاثیر بر رسیدگی به بیماران</a:t>
            </a:r>
          </a:p>
        </p:txBody>
      </p:sp>
      <p:sp>
        <p:nvSpPr>
          <p:cNvPr id="7" name="TextBox 6">
            <a:extLst>
              <a:ext uri="{FF2B5EF4-FFF2-40B4-BE49-F238E27FC236}">
                <a16:creationId xmlns:a16="http://schemas.microsoft.com/office/drawing/2014/main" id="{6BCEAB1E-FBBD-407D-8194-979634CFBCFE}"/>
              </a:ext>
            </a:extLst>
          </p:cNvPr>
          <p:cNvSpPr txBox="1"/>
          <p:nvPr/>
        </p:nvSpPr>
        <p:spPr>
          <a:xfrm>
            <a:off x="414037" y="4883294"/>
            <a:ext cx="6480720" cy="1431161"/>
          </a:xfrm>
          <a:prstGeom prst="rect">
            <a:avLst/>
          </a:prstGeom>
          <a:noFill/>
        </p:spPr>
        <p:txBody>
          <a:bodyPr wrap="square" rtlCol="1">
            <a:spAutoFit/>
          </a:bodyPr>
          <a:lstStyle/>
          <a:p>
            <a:pPr marL="571500" indent="-571500" algn="r" rtl="1">
              <a:spcAft>
                <a:spcPts val="1800"/>
              </a:spcAft>
              <a:buFont typeface="Wingdings" panose="05000000000000000000" pitchFamily="2" charset="2"/>
              <a:buChar char="Ø"/>
            </a:pPr>
            <a:r>
              <a:rPr lang="fa-IR" sz="3600" b="1" dirty="0">
                <a:solidFill>
                  <a:srgbClr val="FF0000"/>
                </a:solidFill>
              </a:rPr>
              <a:t>دانستن مبنای برقراری </a:t>
            </a:r>
          </a:p>
          <a:p>
            <a:pPr marL="571500" indent="-571500" algn="r" rtl="1">
              <a:spcAft>
                <a:spcPts val="1800"/>
              </a:spcAft>
              <a:buFont typeface="Wingdings" panose="05000000000000000000" pitchFamily="2" charset="2"/>
              <a:buChar char="Ø"/>
            </a:pPr>
            <a:r>
              <a:rPr lang="fa-IR" sz="3600" b="1" dirty="0">
                <a:solidFill>
                  <a:srgbClr val="FF0000"/>
                </a:solidFill>
              </a:rPr>
              <a:t>چگونگی به کار بستن</a:t>
            </a:r>
          </a:p>
        </p:txBody>
      </p:sp>
    </p:spTree>
    <p:extLst>
      <p:ext uri="{BB962C8B-B14F-4D97-AF65-F5344CB8AC3E}">
        <p14:creationId xmlns:p14="http://schemas.microsoft.com/office/powerpoint/2010/main" val="13340959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0937"/>
            <a:ext cx="7886700" cy="1325563"/>
          </a:xfrm>
        </p:spPr>
        <p:txBody>
          <a:bodyPr>
            <a:normAutofit/>
          </a:bodyPr>
          <a:lstStyle/>
          <a:p>
            <a:pPr algn="r" rtl="1"/>
            <a:r>
              <a:rPr lang="fa-IR" sz="3200" b="1" dirty="0">
                <a:solidFill>
                  <a:srgbClr val="7030A0"/>
                </a:solidFill>
              </a:rPr>
              <a:t>موارد استفاده:</a:t>
            </a:r>
            <a:endParaRPr lang="en-US" sz="3200" b="1" dirty="0">
              <a:solidFill>
                <a:srgbClr val="7030A0"/>
              </a:solidFill>
            </a:endParaRPr>
          </a:p>
        </p:txBody>
      </p:sp>
      <p:sp>
        <p:nvSpPr>
          <p:cNvPr id="3" name="Content Placeholder 2"/>
          <p:cNvSpPr>
            <a:spLocks noGrp="1"/>
          </p:cNvSpPr>
          <p:nvPr>
            <p:ph idx="1"/>
          </p:nvPr>
        </p:nvSpPr>
        <p:spPr>
          <a:xfrm>
            <a:off x="628650" y="1412776"/>
            <a:ext cx="7886700" cy="4986957"/>
          </a:xfrm>
        </p:spPr>
        <p:txBody>
          <a:bodyPr>
            <a:normAutofit fontScale="92500" lnSpcReduction="20000"/>
          </a:bodyPr>
          <a:lstStyle/>
          <a:p>
            <a:pPr algn="r" rtl="1">
              <a:spcAft>
                <a:spcPts val="1800"/>
              </a:spcAft>
            </a:pPr>
            <a:r>
              <a:rPr lang="fa-IR" b="1" dirty="0"/>
              <a:t>ارزشیابی (توسط سازندگان)</a:t>
            </a:r>
            <a:endParaRPr lang="en-US" b="1" dirty="0"/>
          </a:p>
          <a:p>
            <a:pPr algn="r" rtl="1">
              <a:spcAft>
                <a:spcPts val="1800"/>
              </a:spcAft>
            </a:pPr>
            <a:r>
              <a:rPr lang="fa-IR" b="1" dirty="0"/>
              <a:t>انتخاب و ارزیابی </a:t>
            </a:r>
            <a:r>
              <a:rPr lang="fa-IR" b="1" dirty="0" err="1"/>
              <a:t>روش‌های</a:t>
            </a:r>
            <a:r>
              <a:rPr lang="fa-IR" b="1" dirty="0"/>
              <a:t> جدید</a:t>
            </a:r>
          </a:p>
          <a:p>
            <a:pPr algn="r" rtl="1">
              <a:spcAft>
                <a:spcPts val="1800"/>
              </a:spcAft>
            </a:pPr>
            <a:r>
              <a:rPr lang="fa-IR" b="1" dirty="0"/>
              <a:t>گواهی کردن (توسط آزمایشگاه)</a:t>
            </a:r>
          </a:p>
          <a:p>
            <a:pPr algn="r" rtl="1">
              <a:spcAft>
                <a:spcPts val="1800"/>
              </a:spcAft>
            </a:pPr>
            <a:r>
              <a:rPr lang="fa-IR" b="1" dirty="0"/>
              <a:t>طراحی پایش کیفیت داخلی </a:t>
            </a:r>
            <a:r>
              <a:rPr lang="en-US" b="1" dirty="0"/>
              <a:t>IQC</a:t>
            </a:r>
            <a:endParaRPr lang="fa-IR" b="1" dirty="0"/>
          </a:p>
          <a:p>
            <a:pPr algn="r" rtl="1">
              <a:spcAft>
                <a:spcPts val="1800"/>
              </a:spcAft>
            </a:pPr>
            <a:r>
              <a:rPr lang="fa-IR" b="1" dirty="0"/>
              <a:t>ارزیابی تغییرات گروه به گروه </a:t>
            </a:r>
            <a:r>
              <a:rPr lang="en-US" b="1" dirty="0"/>
              <a:t>(Lot-to-lot)</a:t>
            </a:r>
            <a:endParaRPr lang="fa-IR" b="1" dirty="0"/>
          </a:p>
          <a:p>
            <a:pPr algn="r" rtl="1">
              <a:spcAft>
                <a:spcPts val="1800"/>
              </a:spcAft>
            </a:pPr>
            <a:r>
              <a:rPr lang="fa-IR" b="1" dirty="0"/>
              <a:t>اجرای پایش کیفیت خارجی </a:t>
            </a:r>
            <a:r>
              <a:rPr lang="en-US" b="1" dirty="0"/>
              <a:t>EQA/PT</a:t>
            </a:r>
          </a:p>
          <a:p>
            <a:pPr algn="r" rtl="1">
              <a:spcAft>
                <a:spcPts val="1800"/>
              </a:spcAft>
            </a:pPr>
            <a:r>
              <a:rPr lang="fa-IR" b="1" dirty="0" err="1"/>
              <a:t>هدفگذاری</a:t>
            </a:r>
            <a:r>
              <a:rPr lang="fa-IR" b="1" dirty="0"/>
              <a:t> برای سازندگان</a:t>
            </a:r>
          </a:p>
          <a:p>
            <a:pPr algn="r" rtl="1">
              <a:spcAft>
                <a:spcPts val="1800"/>
              </a:spcAft>
            </a:pPr>
            <a:r>
              <a:rPr lang="fa-IR" b="1" dirty="0"/>
              <a:t>بهبود دادن روش های ضعیف</a:t>
            </a:r>
            <a:endParaRPr lang="en-US" b="1" dirty="0"/>
          </a:p>
        </p:txBody>
      </p:sp>
    </p:spTree>
    <p:extLst>
      <p:ext uri="{BB962C8B-B14F-4D97-AF65-F5344CB8AC3E}">
        <p14:creationId xmlns:p14="http://schemas.microsoft.com/office/powerpoint/2010/main" val="2070165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10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100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righ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9FEDD-F829-4E91-B0D3-80DBE591EC10}"/>
              </a:ext>
            </a:extLst>
          </p:cNvPr>
          <p:cNvSpPr>
            <a:spLocks noGrp="1"/>
          </p:cNvSpPr>
          <p:nvPr>
            <p:ph idx="1"/>
          </p:nvPr>
        </p:nvSpPr>
        <p:spPr>
          <a:xfrm>
            <a:off x="0" y="1923596"/>
            <a:ext cx="9036496" cy="4351338"/>
          </a:xfrm>
        </p:spPr>
        <p:txBody>
          <a:bodyPr>
            <a:normAutofit/>
          </a:bodyPr>
          <a:lstStyle/>
          <a:p>
            <a:pPr algn="r" rtl="1">
              <a:spcAft>
                <a:spcPts val="1200"/>
              </a:spcAft>
            </a:pPr>
            <a:r>
              <a:rPr lang="fa-IR" sz="2400" b="1" dirty="0"/>
              <a:t>اهداف سنجشی  </a:t>
            </a:r>
            <a:r>
              <a:rPr lang="en-US" sz="2400" b="1" dirty="0"/>
              <a:t>Analytical Goals</a:t>
            </a:r>
            <a:endParaRPr lang="fa-IR" sz="2400" b="1" dirty="0"/>
          </a:p>
          <a:p>
            <a:pPr algn="r" rtl="1">
              <a:spcAft>
                <a:spcPts val="1200"/>
              </a:spcAft>
            </a:pPr>
            <a:r>
              <a:rPr lang="fa-IR" sz="2400" b="1" dirty="0"/>
              <a:t>اهداف کیفیت </a:t>
            </a:r>
            <a:r>
              <a:rPr lang="en-US" sz="2400" b="1" dirty="0"/>
              <a:t>Quality Goals</a:t>
            </a:r>
          </a:p>
          <a:p>
            <a:pPr algn="r" rtl="1">
              <a:spcAft>
                <a:spcPts val="1200"/>
              </a:spcAft>
            </a:pPr>
            <a:r>
              <a:rPr lang="fa-IR" sz="2400" b="1" dirty="0"/>
              <a:t>مشخصات عملکرد سنجشی  </a:t>
            </a:r>
            <a:r>
              <a:rPr lang="en-US" sz="2400" b="1" dirty="0"/>
              <a:t>Analytical Performance Characteristics	</a:t>
            </a:r>
          </a:p>
          <a:p>
            <a:pPr algn="r" rtl="1">
              <a:spcAft>
                <a:spcPts val="1200"/>
              </a:spcAft>
            </a:pPr>
            <a:r>
              <a:rPr lang="fa-IR" sz="2400" b="1" dirty="0"/>
              <a:t>معیارهای کیفیت </a:t>
            </a:r>
            <a:r>
              <a:rPr lang="en-US" sz="2400" b="1" dirty="0"/>
              <a:t>Quality Standards</a:t>
            </a:r>
            <a:endParaRPr lang="fa-IR" sz="2400" b="1" dirty="0"/>
          </a:p>
        </p:txBody>
      </p:sp>
      <p:sp>
        <p:nvSpPr>
          <p:cNvPr id="4" name="Title 3">
            <a:extLst>
              <a:ext uri="{FF2B5EF4-FFF2-40B4-BE49-F238E27FC236}">
                <a16:creationId xmlns:a16="http://schemas.microsoft.com/office/drawing/2014/main" id="{9C72773C-221B-43C8-92D5-4DC947BBF097}"/>
              </a:ext>
            </a:extLst>
          </p:cNvPr>
          <p:cNvSpPr txBox="1">
            <a:spLocks noGrp="1"/>
          </p:cNvSpPr>
          <p:nvPr>
            <p:ph type="title"/>
          </p:nvPr>
        </p:nvSpPr>
        <p:spPr>
          <a:xfrm>
            <a:off x="628650" y="705348"/>
            <a:ext cx="7886700" cy="645113"/>
          </a:xfrm>
          <a:prstGeom prst="rect">
            <a:avLst/>
          </a:prstGeom>
          <a:noFill/>
        </p:spPr>
        <p:txBody>
          <a:bodyPr wrap="square">
            <a:spAutoFit/>
          </a:bodyPr>
          <a:lstStyle/>
          <a:p>
            <a:pPr marL="0" marR="0" algn="r" rtl="1">
              <a:lnSpc>
                <a:spcPct val="107000"/>
              </a:lnSpc>
              <a:spcBef>
                <a:spcPts val="0"/>
              </a:spcBef>
              <a:spcAft>
                <a:spcPts val="0"/>
              </a:spcAft>
            </a:pPr>
            <a:r>
              <a:rPr lang="fa-IR" sz="3600" b="1" dirty="0">
                <a:solidFill>
                  <a:srgbClr val="FF0000"/>
                </a:solidFill>
              </a:rPr>
              <a:t>اسامی گوناگون</a:t>
            </a:r>
          </a:p>
        </p:txBody>
      </p:sp>
    </p:spTree>
    <p:extLst>
      <p:ext uri="{BB962C8B-B14F-4D97-AF65-F5344CB8AC3E}">
        <p14:creationId xmlns:p14="http://schemas.microsoft.com/office/powerpoint/2010/main" val="40824172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276"/>
            <a:ext cx="8784976" cy="1386500"/>
          </a:xfrm>
        </p:spPr>
        <p:txBody>
          <a:bodyPr>
            <a:noAutofit/>
          </a:bodyPr>
          <a:lstStyle/>
          <a:p>
            <a:r>
              <a:rPr lang="en-US" sz="2800" b="1" dirty="0">
                <a:solidFill>
                  <a:srgbClr val="7030A0"/>
                </a:solidFill>
              </a:rPr>
              <a:t>CLSI EP46 ED1PD:2024 </a:t>
            </a:r>
            <a:r>
              <a:rPr lang="fa-IR" sz="2400" dirty="0">
                <a:solidFill>
                  <a:schemeClr val="tx1">
                    <a:lumMod val="95000"/>
                    <a:lumOff val="5000"/>
                  </a:schemeClr>
                </a:solidFill>
              </a:rPr>
              <a:t>(پیش </a:t>
            </a:r>
            <a:r>
              <a:rPr lang="fa-IR" sz="2400" dirty="0" err="1">
                <a:solidFill>
                  <a:schemeClr val="tx1">
                    <a:lumMod val="95000"/>
                    <a:lumOff val="5000"/>
                  </a:schemeClr>
                </a:solidFill>
              </a:rPr>
              <a:t>نویس</a:t>
            </a:r>
            <a:r>
              <a:rPr lang="fa-IR" sz="2400" dirty="0">
                <a:solidFill>
                  <a:schemeClr val="tx1">
                    <a:lumMod val="95000"/>
                    <a:lumOff val="5000"/>
                  </a:schemeClr>
                </a:solidFill>
              </a:rPr>
              <a:t>)</a:t>
            </a:r>
            <a:r>
              <a:rPr lang="en-US" sz="2800" b="1" dirty="0">
                <a:solidFill>
                  <a:srgbClr val="7030A0"/>
                </a:solidFill>
              </a:rPr>
              <a:t/>
            </a:r>
            <a:br>
              <a:rPr lang="en-US" sz="2800" b="1" dirty="0">
                <a:solidFill>
                  <a:srgbClr val="7030A0"/>
                </a:solidFill>
              </a:rPr>
            </a:br>
            <a:r>
              <a:rPr lang="en-US" sz="2000" b="1" dirty="0"/>
              <a:t>Determining Allowable Total Error Goals and Limits for Quantitative Medical Laboratory Measurement Procedures</a:t>
            </a:r>
            <a:endParaRPr lang="en-US" b="1" dirty="0">
              <a:solidFill>
                <a:srgbClr val="7030A0"/>
              </a:solidFill>
            </a:endParaRPr>
          </a:p>
        </p:txBody>
      </p:sp>
      <p:sp>
        <p:nvSpPr>
          <p:cNvPr id="7" name="Rectangle 6"/>
          <p:cNvSpPr/>
          <p:nvPr/>
        </p:nvSpPr>
        <p:spPr>
          <a:xfrm>
            <a:off x="323529" y="1290608"/>
            <a:ext cx="8424935" cy="28803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spcAft>
                <a:spcPts val="600"/>
              </a:spcAft>
              <a:buFont typeface="Wingdings" panose="05000000000000000000" pitchFamily="2" charset="2"/>
              <a:buChar char="v"/>
            </a:pPr>
            <a:r>
              <a:rPr lang="fa-IR" sz="3200" b="1" u="sng" dirty="0">
                <a:solidFill>
                  <a:srgbClr val="002060"/>
                </a:solidFill>
              </a:rPr>
              <a:t>هدف </a:t>
            </a:r>
            <a:r>
              <a:rPr lang="en-US" sz="3200" b="1" u="sng" dirty="0">
                <a:solidFill>
                  <a:srgbClr val="002060"/>
                </a:solidFill>
              </a:rPr>
              <a:t>Goal</a:t>
            </a:r>
          </a:p>
          <a:p>
            <a:pPr marL="342900" indent="-342900" algn="justLow" rtl="1">
              <a:spcAft>
                <a:spcPts val="600"/>
              </a:spcAft>
              <a:buFont typeface="Wingdings" panose="05000000000000000000" pitchFamily="2" charset="2"/>
              <a:buChar char="ü"/>
            </a:pPr>
            <a:r>
              <a:rPr lang="fa-IR" sz="2400" dirty="0">
                <a:solidFill>
                  <a:schemeClr val="tx1"/>
                </a:solidFill>
              </a:rPr>
              <a:t>بر اساس نیاز </a:t>
            </a:r>
            <a:r>
              <a:rPr lang="fa-IR" sz="2400" b="1" dirty="0">
                <a:solidFill>
                  <a:srgbClr val="FF0000"/>
                </a:solidFill>
              </a:rPr>
              <a:t>بالین</a:t>
            </a:r>
          </a:p>
          <a:p>
            <a:pPr marL="342900" indent="-342900" algn="justLow" rtl="1">
              <a:spcAft>
                <a:spcPts val="600"/>
              </a:spcAft>
              <a:buClr>
                <a:schemeClr val="tx1"/>
              </a:buClr>
              <a:buFont typeface="Wingdings" panose="05000000000000000000" pitchFamily="2" charset="2"/>
              <a:buChar char="ü"/>
            </a:pPr>
            <a:r>
              <a:rPr lang="fa-IR" sz="2400" b="1" dirty="0" err="1">
                <a:solidFill>
                  <a:srgbClr val="FF0000"/>
                </a:solidFill>
              </a:rPr>
              <a:t>انگیزشی</a:t>
            </a:r>
            <a:endParaRPr lang="fa-IR" sz="2400" b="1" dirty="0">
              <a:solidFill>
                <a:srgbClr val="FF0000"/>
              </a:solidFill>
            </a:endParaRPr>
          </a:p>
          <a:p>
            <a:pPr marL="342900" indent="-342900" algn="justLow" rtl="1">
              <a:spcAft>
                <a:spcPts val="600"/>
              </a:spcAft>
              <a:buFont typeface="Wingdings" panose="05000000000000000000" pitchFamily="2" charset="2"/>
              <a:buChar char="ü"/>
            </a:pPr>
            <a:r>
              <a:rPr lang="fa-IR" sz="2400" dirty="0">
                <a:solidFill>
                  <a:schemeClr val="tx1"/>
                </a:solidFill>
              </a:rPr>
              <a:t>ممکن است توسط تعداد اندکی </a:t>
            </a:r>
            <a:r>
              <a:rPr lang="fa-IR" sz="2400" dirty="0" err="1">
                <a:solidFill>
                  <a:schemeClr val="tx1"/>
                </a:solidFill>
              </a:rPr>
              <a:t>ازروش‌ها</a:t>
            </a:r>
            <a:r>
              <a:rPr lang="fa-IR" sz="2400" dirty="0">
                <a:solidFill>
                  <a:schemeClr val="tx1"/>
                </a:solidFill>
              </a:rPr>
              <a:t> قابل </a:t>
            </a:r>
            <a:r>
              <a:rPr lang="fa-IR" sz="2400" b="1" dirty="0">
                <a:solidFill>
                  <a:srgbClr val="FF0000"/>
                </a:solidFill>
              </a:rPr>
              <a:t>دستیابی</a:t>
            </a:r>
            <a:r>
              <a:rPr lang="fa-IR" sz="2400" dirty="0">
                <a:solidFill>
                  <a:schemeClr val="tx1"/>
                </a:solidFill>
              </a:rPr>
              <a:t> </a:t>
            </a:r>
            <a:r>
              <a:rPr lang="fa-IR" sz="2400" b="1" dirty="0">
                <a:solidFill>
                  <a:srgbClr val="FF0000"/>
                </a:solidFill>
              </a:rPr>
              <a:t>باشد یا نباشد</a:t>
            </a:r>
          </a:p>
          <a:p>
            <a:pPr marL="342900" indent="-342900" algn="justLow" rtl="1">
              <a:buFont typeface="Wingdings" panose="05000000000000000000" pitchFamily="2" charset="2"/>
              <a:buChar char="ü"/>
            </a:pPr>
            <a:r>
              <a:rPr lang="fa-IR" sz="2400" dirty="0">
                <a:solidFill>
                  <a:schemeClr val="tx1"/>
                </a:solidFill>
              </a:rPr>
              <a:t>ممکن است </a:t>
            </a:r>
            <a:r>
              <a:rPr lang="fa-IR" sz="2400" b="1" dirty="0" err="1">
                <a:solidFill>
                  <a:srgbClr val="FF0000"/>
                </a:solidFill>
              </a:rPr>
              <a:t>رتبه‌بندی</a:t>
            </a:r>
            <a:r>
              <a:rPr lang="fa-IR" sz="2400" dirty="0">
                <a:solidFill>
                  <a:schemeClr val="tx1"/>
                </a:solidFill>
              </a:rPr>
              <a:t> به صورت «</a:t>
            </a:r>
            <a:r>
              <a:rPr lang="fa-IR" sz="2400" dirty="0" err="1">
                <a:solidFill>
                  <a:schemeClr val="tx1"/>
                </a:solidFill>
              </a:rPr>
              <a:t>حداقلی</a:t>
            </a:r>
            <a:r>
              <a:rPr lang="fa-IR" sz="2400" dirty="0">
                <a:solidFill>
                  <a:schemeClr val="tx1"/>
                </a:solidFill>
              </a:rPr>
              <a:t>»، «مطلوب»، «بهینه»</a:t>
            </a:r>
          </a:p>
          <a:p>
            <a:pPr algn="justLow" rtl="1"/>
            <a:endParaRPr lang="en-US" sz="2400" dirty="0">
              <a:solidFill>
                <a:schemeClr val="tx1"/>
              </a:solidFill>
            </a:endParaRPr>
          </a:p>
        </p:txBody>
      </p:sp>
      <p:sp>
        <p:nvSpPr>
          <p:cNvPr id="4" name="Rectangle 3">
            <a:extLst>
              <a:ext uri="{FF2B5EF4-FFF2-40B4-BE49-F238E27FC236}">
                <a16:creationId xmlns:a16="http://schemas.microsoft.com/office/drawing/2014/main" id="{5388481A-5AF7-4606-923D-9D26BB3E91AB}"/>
              </a:ext>
            </a:extLst>
          </p:cNvPr>
          <p:cNvSpPr/>
          <p:nvPr/>
        </p:nvSpPr>
        <p:spPr>
          <a:xfrm>
            <a:off x="323529" y="4314944"/>
            <a:ext cx="8424935" cy="22824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spcAft>
                <a:spcPts val="600"/>
              </a:spcAft>
              <a:buFont typeface="Wingdings" panose="05000000000000000000" pitchFamily="2" charset="2"/>
              <a:buChar char="v"/>
            </a:pPr>
            <a:r>
              <a:rPr lang="fa-IR" sz="3200" b="1" u="sng" dirty="0">
                <a:solidFill>
                  <a:srgbClr val="002060"/>
                </a:solidFill>
              </a:rPr>
              <a:t>مرز (حد) </a:t>
            </a:r>
            <a:r>
              <a:rPr lang="en-US" sz="3200" b="1" u="sng" dirty="0">
                <a:solidFill>
                  <a:srgbClr val="002060"/>
                </a:solidFill>
              </a:rPr>
              <a:t>Limit</a:t>
            </a:r>
          </a:p>
          <a:p>
            <a:pPr marL="342900" indent="-342900" algn="justLow" rtl="1">
              <a:spcAft>
                <a:spcPts val="600"/>
              </a:spcAft>
              <a:buFont typeface="Wingdings" panose="05000000000000000000" pitchFamily="2" charset="2"/>
              <a:buChar char="ü"/>
            </a:pPr>
            <a:r>
              <a:rPr lang="fa-IR" sz="2400" dirty="0">
                <a:solidFill>
                  <a:schemeClr val="tx1"/>
                </a:solidFill>
              </a:rPr>
              <a:t>بر اساس الزامات </a:t>
            </a:r>
            <a:r>
              <a:rPr lang="fa-IR" sz="2400" b="1" dirty="0">
                <a:solidFill>
                  <a:srgbClr val="FF0000"/>
                </a:solidFill>
              </a:rPr>
              <a:t>نظارتی </a:t>
            </a:r>
            <a:r>
              <a:rPr lang="fa-IR" sz="2400" dirty="0">
                <a:solidFill>
                  <a:schemeClr val="tx1"/>
                </a:solidFill>
              </a:rPr>
              <a:t>-</a:t>
            </a:r>
            <a:r>
              <a:rPr lang="fa-IR" sz="2400" b="1" dirty="0">
                <a:solidFill>
                  <a:srgbClr val="FF0000"/>
                </a:solidFill>
              </a:rPr>
              <a:t> </a:t>
            </a:r>
            <a:r>
              <a:rPr lang="fa-IR" sz="2400" dirty="0">
                <a:solidFill>
                  <a:schemeClr val="tx1"/>
                </a:solidFill>
              </a:rPr>
              <a:t>مثلا برای ارزشیابی، گواهی کردن، پایش کیفیت خارجی</a:t>
            </a:r>
          </a:p>
          <a:p>
            <a:pPr marL="342900" indent="-342900" algn="justLow" rtl="1">
              <a:buFont typeface="Wingdings" panose="05000000000000000000" pitchFamily="2" charset="2"/>
              <a:buChar char="ü"/>
            </a:pPr>
            <a:r>
              <a:rPr lang="fa-IR" sz="2400" dirty="0">
                <a:solidFill>
                  <a:schemeClr val="tx1"/>
                </a:solidFill>
              </a:rPr>
              <a:t>قابل دستیابی با </a:t>
            </a:r>
            <a:r>
              <a:rPr lang="fa-IR" sz="2400" dirty="0" err="1">
                <a:solidFill>
                  <a:schemeClr val="tx1"/>
                </a:solidFill>
              </a:rPr>
              <a:t>روش‌های</a:t>
            </a:r>
            <a:r>
              <a:rPr lang="fa-IR" sz="2400" dirty="0">
                <a:solidFill>
                  <a:schemeClr val="tx1"/>
                </a:solidFill>
              </a:rPr>
              <a:t> موجود </a:t>
            </a:r>
          </a:p>
          <a:p>
            <a:pPr algn="justLow" rtl="1"/>
            <a:endParaRPr lang="en-US" sz="2400" dirty="0">
              <a:solidFill>
                <a:schemeClr val="tx1"/>
              </a:solidFill>
            </a:endParaRPr>
          </a:p>
        </p:txBody>
      </p:sp>
    </p:spTree>
    <p:extLst>
      <p:ext uri="{BB962C8B-B14F-4D97-AF65-F5344CB8AC3E}">
        <p14:creationId xmlns:p14="http://schemas.microsoft.com/office/powerpoint/2010/main" val="39311541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46" y="0"/>
            <a:ext cx="7886700" cy="903634"/>
          </a:xfrm>
        </p:spPr>
        <p:txBody>
          <a:bodyPr>
            <a:normAutofit/>
          </a:bodyPr>
          <a:lstStyle/>
          <a:p>
            <a:pPr algn="r"/>
            <a:r>
              <a:rPr lang="fa-IR" sz="3600" b="1" dirty="0">
                <a:solidFill>
                  <a:srgbClr val="7030A0"/>
                </a:solidFill>
              </a:rPr>
              <a:t>تاریخچه</a:t>
            </a:r>
            <a:endParaRPr lang="en-US" sz="3600" b="1" dirty="0">
              <a:solidFill>
                <a:srgbClr val="7030A0"/>
              </a:solidFill>
            </a:endParaRPr>
          </a:p>
        </p:txBody>
      </p:sp>
      <p:sp>
        <p:nvSpPr>
          <p:cNvPr id="3" name="Content Placeholder 2"/>
          <p:cNvSpPr>
            <a:spLocks noGrp="1"/>
          </p:cNvSpPr>
          <p:nvPr>
            <p:ph idx="1"/>
          </p:nvPr>
        </p:nvSpPr>
        <p:spPr>
          <a:xfrm>
            <a:off x="0" y="764704"/>
            <a:ext cx="8515350" cy="5412259"/>
          </a:xfrm>
        </p:spPr>
        <p:txBody>
          <a:bodyPr>
            <a:normAutofit/>
          </a:bodyPr>
          <a:lstStyle/>
          <a:p>
            <a:r>
              <a:rPr lang="en-US" sz="2400" b="1" dirty="0" err="1"/>
              <a:t>Tonks</a:t>
            </a:r>
            <a:r>
              <a:rPr lang="en-US" sz="2400" b="1" dirty="0"/>
              <a:t> DB. (1963)</a:t>
            </a:r>
          </a:p>
          <a:p>
            <a:pPr marL="0" indent="0">
              <a:spcBef>
                <a:spcPts val="0"/>
              </a:spcBef>
              <a:spcAft>
                <a:spcPts val="6000"/>
              </a:spcAft>
              <a:buNone/>
            </a:pPr>
            <a:r>
              <a:rPr lang="en-US" sz="1500" dirty="0"/>
              <a:t>A study of the accuracy and precision of clinical chemistry determinations in 170 Canadian laboratories. </a:t>
            </a:r>
            <a:r>
              <a:rPr lang="en-US" sz="1500" dirty="0" err="1"/>
              <a:t>Clin</a:t>
            </a:r>
            <a:r>
              <a:rPr lang="en-US" sz="1500" dirty="0"/>
              <a:t> </a:t>
            </a:r>
            <a:r>
              <a:rPr lang="en-US" sz="1500" dirty="0" err="1"/>
              <a:t>Chem</a:t>
            </a:r>
            <a:r>
              <a:rPr lang="en-US" sz="1500" dirty="0"/>
              <a:t> 1963;9:217–33. </a:t>
            </a:r>
          </a:p>
          <a:p>
            <a:pPr>
              <a:spcBef>
                <a:spcPts val="2400"/>
              </a:spcBef>
            </a:pPr>
            <a:r>
              <a:rPr lang="en-US" sz="2400" b="1" dirty="0"/>
              <a:t>Barnett RN. (1968)</a:t>
            </a:r>
          </a:p>
          <a:p>
            <a:pPr marL="0" indent="0">
              <a:spcBef>
                <a:spcPts val="0"/>
              </a:spcBef>
              <a:spcAft>
                <a:spcPts val="6000"/>
              </a:spcAft>
              <a:buNone/>
            </a:pPr>
            <a:r>
              <a:rPr lang="en-US" sz="1600" dirty="0"/>
              <a:t>Medical significance of laboratory results. Am J </a:t>
            </a:r>
            <a:r>
              <a:rPr lang="en-US" sz="1600" dirty="0" err="1"/>
              <a:t>Clin</a:t>
            </a:r>
            <a:r>
              <a:rPr lang="en-US" sz="1600" dirty="0"/>
              <a:t> </a:t>
            </a:r>
            <a:r>
              <a:rPr lang="en-US" sz="1600" dirty="0" err="1"/>
              <a:t>Pathol</a:t>
            </a:r>
            <a:r>
              <a:rPr lang="en-US" sz="1600" dirty="0"/>
              <a:t> 1968;50:671–6.</a:t>
            </a:r>
          </a:p>
          <a:p>
            <a:pPr>
              <a:spcBef>
                <a:spcPts val="3600"/>
              </a:spcBef>
            </a:pPr>
            <a:r>
              <a:rPr lang="en-US" sz="2400" b="1" dirty="0" err="1"/>
              <a:t>Cotlove</a:t>
            </a:r>
            <a:r>
              <a:rPr lang="en-US" sz="2400" b="1" dirty="0"/>
              <a:t> E, Harris EK, Williams GZ. (1970)</a:t>
            </a:r>
          </a:p>
          <a:p>
            <a:pPr marL="0" indent="0">
              <a:spcBef>
                <a:spcPts val="0"/>
              </a:spcBef>
              <a:spcAft>
                <a:spcPts val="6000"/>
              </a:spcAft>
              <a:buNone/>
            </a:pPr>
            <a:r>
              <a:rPr lang="en-US" sz="1600" dirty="0"/>
              <a:t>Biological and analytic components of variation in long-term studies of serum constituents in normal subjects. III. Physiological and medical implications. </a:t>
            </a:r>
            <a:r>
              <a:rPr lang="en-US" sz="1600" dirty="0" err="1"/>
              <a:t>Clin</a:t>
            </a:r>
            <a:r>
              <a:rPr lang="en-US" sz="1600" dirty="0"/>
              <a:t> </a:t>
            </a:r>
            <a:r>
              <a:rPr lang="en-US" sz="1600" dirty="0" err="1"/>
              <a:t>Chem</a:t>
            </a:r>
            <a:r>
              <a:rPr lang="en-US" sz="1600" dirty="0"/>
              <a:t> 1970;16:1028–32.</a:t>
            </a:r>
          </a:p>
          <a:p>
            <a:endParaRPr lang="en-US" sz="2000" dirty="0"/>
          </a:p>
        </p:txBody>
      </p:sp>
      <p:sp>
        <p:nvSpPr>
          <p:cNvPr id="5" name="Rectangle: Rounded Corners 4"/>
          <p:cNvSpPr/>
          <p:nvPr/>
        </p:nvSpPr>
        <p:spPr>
          <a:xfrm>
            <a:off x="119495" y="1590189"/>
            <a:ext cx="8395855" cy="7403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dirty="0">
                <a:solidFill>
                  <a:srgbClr val="FF0000"/>
                </a:solidFill>
              </a:rPr>
              <a:t>توزیع نتایج افراد سالم</a:t>
            </a:r>
            <a:endParaRPr lang="en-US" sz="2400" dirty="0">
              <a:solidFill>
                <a:srgbClr val="FF0000"/>
              </a:solidFill>
            </a:endParaRPr>
          </a:p>
          <a:p>
            <a:pPr algn="r" rtl="1"/>
            <a:r>
              <a:rPr lang="fa-IR" sz="2400" dirty="0">
                <a:solidFill>
                  <a:schemeClr val="tx1">
                    <a:lumMod val="85000"/>
                    <a:lumOff val="15000"/>
                  </a:schemeClr>
                </a:solidFill>
              </a:rPr>
              <a:t>1/4 بازه مرجع؛ انحراف مجاز </a:t>
            </a:r>
            <a:r>
              <a:rPr lang="en-US" sz="2400" dirty="0">
                <a:solidFill>
                  <a:schemeClr val="tx1">
                    <a:lumMod val="85000"/>
                    <a:lumOff val="15000"/>
                  </a:schemeClr>
                </a:solidFill>
              </a:rPr>
              <a:t>(TEa)</a:t>
            </a:r>
            <a:r>
              <a:rPr lang="fa-IR" sz="2400" dirty="0">
                <a:solidFill>
                  <a:schemeClr val="tx1">
                    <a:lumMod val="85000"/>
                    <a:lumOff val="15000"/>
                  </a:schemeClr>
                </a:solidFill>
              </a:rPr>
              <a:t> </a:t>
            </a:r>
            <a:endParaRPr lang="en-US" sz="2400" dirty="0">
              <a:solidFill>
                <a:schemeClr val="tx1">
                  <a:lumMod val="85000"/>
                  <a:lumOff val="15000"/>
                </a:schemeClr>
              </a:solidFill>
            </a:endParaRPr>
          </a:p>
        </p:txBody>
      </p:sp>
      <p:sp>
        <p:nvSpPr>
          <p:cNvPr id="6" name="Rectangle: Rounded Corners 5"/>
          <p:cNvSpPr/>
          <p:nvPr/>
        </p:nvSpPr>
        <p:spPr>
          <a:xfrm>
            <a:off x="107504" y="5373216"/>
            <a:ext cx="8407846"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dirty="0">
                <a:solidFill>
                  <a:srgbClr val="FF0000"/>
                </a:solidFill>
              </a:rPr>
              <a:t>توزیع زیستی در </a:t>
            </a:r>
            <a:r>
              <a:rPr lang="fa-IR" sz="2400" dirty="0" err="1">
                <a:solidFill>
                  <a:srgbClr val="FF0000"/>
                </a:solidFill>
              </a:rPr>
              <a:t>افرد</a:t>
            </a:r>
            <a:r>
              <a:rPr lang="fa-IR" sz="2400" dirty="0">
                <a:solidFill>
                  <a:srgbClr val="FF0000"/>
                </a:solidFill>
              </a:rPr>
              <a:t> سالم</a:t>
            </a:r>
            <a:endParaRPr lang="en-US" sz="2400" dirty="0">
              <a:solidFill>
                <a:srgbClr val="FF0000"/>
              </a:solidFill>
            </a:endParaRPr>
          </a:p>
          <a:p>
            <a:pPr algn="r" rtl="1"/>
            <a:r>
              <a:rPr lang="fa-IR" sz="2400" dirty="0">
                <a:solidFill>
                  <a:schemeClr val="tx1">
                    <a:lumMod val="85000"/>
                    <a:lumOff val="15000"/>
                  </a:schemeClr>
                </a:solidFill>
              </a:rPr>
              <a:t>اجزای نوسان زیستی </a:t>
            </a:r>
            <a:r>
              <a:rPr lang="en-US" sz="2400" dirty="0">
                <a:solidFill>
                  <a:schemeClr val="tx1">
                    <a:lumMod val="85000"/>
                    <a:lumOff val="15000"/>
                  </a:schemeClr>
                </a:solidFill>
              </a:rPr>
              <a:t>(Biological Variation)</a:t>
            </a:r>
          </a:p>
        </p:txBody>
      </p:sp>
      <p:sp>
        <p:nvSpPr>
          <p:cNvPr id="7" name="Rectangle: Rounded Corners 6"/>
          <p:cNvSpPr/>
          <p:nvPr/>
        </p:nvSpPr>
        <p:spPr>
          <a:xfrm>
            <a:off x="107504" y="3281240"/>
            <a:ext cx="8407846" cy="8322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dirty="0">
                <a:solidFill>
                  <a:srgbClr val="FF0000"/>
                </a:solidFill>
              </a:rPr>
              <a:t>تغییر مهم بالینی در نتایج متوالی</a:t>
            </a:r>
            <a:endParaRPr lang="en-US" sz="2400" dirty="0">
              <a:solidFill>
                <a:srgbClr val="FF0000"/>
              </a:solidFill>
            </a:endParaRPr>
          </a:p>
          <a:p>
            <a:pPr algn="r" rtl="1"/>
            <a:r>
              <a:rPr lang="fa-IR" sz="2400" dirty="0">
                <a:solidFill>
                  <a:schemeClr val="tx1">
                    <a:lumMod val="85000"/>
                    <a:lumOff val="15000"/>
                  </a:schemeClr>
                </a:solidFill>
              </a:rPr>
              <a:t>نظر پزشکان؛ عدم دقت مجاز بالینی</a:t>
            </a:r>
            <a:endParaRPr lang="en-US" sz="2400" dirty="0">
              <a:solidFill>
                <a:schemeClr val="tx1">
                  <a:lumMod val="85000"/>
                  <a:lumOff val="15000"/>
                </a:schemeClr>
              </a:solidFill>
            </a:endParaRPr>
          </a:p>
        </p:txBody>
      </p:sp>
      <p:sp>
        <p:nvSpPr>
          <p:cNvPr id="9" name="TextBox 8">
            <a:extLst>
              <a:ext uri="{FF2B5EF4-FFF2-40B4-BE49-F238E27FC236}">
                <a16:creationId xmlns:a16="http://schemas.microsoft.com/office/drawing/2014/main" id="{73CA7130-8CA6-4CE3-8CF0-D2019C60D5D5}"/>
              </a:ext>
            </a:extLst>
          </p:cNvPr>
          <p:cNvSpPr txBox="1"/>
          <p:nvPr/>
        </p:nvSpPr>
        <p:spPr>
          <a:xfrm>
            <a:off x="164927" y="1764870"/>
            <a:ext cx="4695105" cy="553357"/>
          </a:xfrm>
          <a:prstGeom prst="rect">
            <a:avLst/>
          </a:prstGeom>
          <a:noFill/>
        </p:spPr>
        <p:txBody>
          <a:bodyPr wrap="square" rtlCol="1">
            <a:spAutoFit/>
          </a:bodyPr>
          <a:lstStyle/>
          <a:p>
            <a:pPr marL="0" marR="0" algn="l" rtl="0">
              <a:lnSpc>
                <a:spcPct val="107000"/>
              </a:lnSpc>
              <a:spcBef>
                <a:spcPts val="0"/>
              </a:spcBef>
              <a:spcAft>
                <a:spcPts val="0"/>
              </a:spcAft>
            </a:pPr>
            <a:r>
              <a:rPr lang="en-US" sz="2800" b="1" i="1" dirty="0">
                <a:solidFill>
                  <a:srgbClr val="0070C0"/>
                </a:solidFill>
                <a:effectLst/>
                <a:latin typeface="AdvTTd027cc2c"/>
                <a:ea typeface="Calibri" panose="020F0502020204030204" pitchFamily="34" charset="0"/>
                <a:cs typeface="AdvTTd027cc2c"/>
              </a:rPr>
              <a:t>Allowable Limits of Error</a:t>
            </a:r>
            <a:endParaRPr lang="fa-IR" sz="2800" b="1" i="1" dirty="0">
              <a:solidFill>
                <a:srgbClr val="0070C0"/>
              </a:solidFill>
            </a:endParaRPr>
          </a:p>
        </p:txBody>
      </p:sp>
      <p:sp>
        <p:nvSpPr>
          <p:cNvPr id="10" name="TextBox 9">
            <a:extLst>
              <a:ext uri="{FF2B5EF4-FFF2-40B4-BE49-F238E27FC236}">
                <a16:creationId xmlns:a16="http://schemas.microsoft.com/office/drawing/2014/main" id="{43CC30CE-E1B6-4DCB-955B-B0D35527D964}"/>
              </a:ext>
            </a:extLst>
          </p:cNvPr>
          <p:cNvSpPr txBox="1"/>
          <p:nvPr/>
        </p:nvSpPr>
        <p:spPr>
          <a:xfrm>
            <a:off x="89667" y="3450685"/>
            <a:ext cx="5516830" cy="553357"/>
          </a:xfrm>
          <a:prstGeom prst="rect">
            <a:avLst/>
          </a:prstGeom>
          <a:noFill/>
        </p:spPr>
        <p:txBody>
          <a:bodyPr wrap="square" rtlCol="1">
            <a:spAutoFit/>
          </a:bodyPr>
          <a:lstStyle>
            <a:defPPr>
              <a:defRPr lang="en-US"/>
            </a:defPPr>
            <a:lvl1pPr marR="0">
              <a:lnSpc>
                <a:spcPct val="107000"/>
              </a:lnSpc>
              <a:spcBef>
                <a:spcPts val="0"/>
              </a:spcBef>
              <a:spcAft>
                <a:spcPts val="0"/>
              </a:spcAft>
              <a:defRPr sz="2400" b="1">
                <a:solidFill>
                  <a:srgbClr val="FF0000"/>
                </a:solidFill>
                <a:effectLst/>
                <a:latin typeface="AdvTTd027cc2c"/>
                <a:ea typeface="Calibri" panose="020F0502020204030204" pitchFamily="34" charset="0"/>
                <a:cs typeface="AdvTTd027cc2c"/>
              </a:defRPr>
            </a:lvl1pPr>
          </a:lstStyle>
          <a:p>
            <a:r>
              <a:rPr lang="en-US" sz="2800" i="1" dirty="0">
                <a:solidFill>
                  <a:srgbClr val="0070C0"/>
                </a:solidFill>
              </a:rPr>
              <a:t>Medically Significant CV</a:t>
            </a:r>
            <a:endParaRPr lang="fa-IR" sz="2800" i="1" dirty="0">
              <a:solidFill>
                <a:srgbClr val="0070C0"/>
              </a:solidFill>
            </a:endParaRPr>
          </a:p>
        </p:txBody>
      </p:sp>
      <p:sp>
        <p:nvSpPr>
          <p:cNvPr id="12" name="TextBox 11">
            <a:extLst>
              <a:ext uri="{FF2B5EF4-FFF2-40B4-BE49-F238E27FC236}">
                <a16:creationId xmlns:a16="http://schemas.microsoft.com/office/drawing/2014/main" id="{DE082603-12A1-49D0-B3DE-D8B70C005120}"/>
              </a:ext>
            </a:extLst>
          </p:cNvPr>
          <p:cNvSpPr txBox="1"/>
          <p:nvPr/>
        </p:nvSpPr>
        <p:spPr>
          <a:xfrm>
            <a:off x="395536" y="5554135"/>
            <a:ext cx="3266161" cy="553357"/>
          </a:xfrm>
          <a:prstGeom prst="rect">
            <a:avLst/>
          </a:prstGeom>
          <a:noFill/>
        </p:spPr>
        <p:txBody>
          <a:bodyPr wrap="square" rtlCol="1">
            <a:spAutoFit/>
          </a:bodyPr>
          <a:lstStyle>
            <a:defPPr>
              <a:defRPr lang="en-US"/>
            </a:defPPr>
            <a:lvl1pPr marR="0">
              <a:lnSpc>
                <a:spcPct val="107000"/>
              </a:lnSpc>
              <a:spcBef>
                <a:spcPts val="0"/>
              </a:spcBef>
              <a:spcAft>
                <a:spcPts val="0"/>
              </a:spcAft>
              <a:defRPr sz="2800" b="1" i="1">
                <a:solidFill>
                  <a:srgbClr val="0070C0"/>
                </a:solidFill>
                <a:effectLst/>
                <a:latin typeface="AdvTTd027cc2c"/>
                <a:ea typeface="Calibri" panose="020F0502020204030204" pitchFamily="34" charset="0"/>
                <a:cs typeface="AdvTTd027cc2c"/>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Allowable CV</a:t>
            </a:r>
            <a:endParaRPr lang="fa-IR" dirty="0"/>
          </a:p>
        </p:txBody>
      </p:sp>
    </p:spTree>
    <p:extLst>
      <p:ext uri="{BB962C8B-B14F-4D97-AF65-F5344CB8AC3E}">
        <p14:creationId xmlns:p14="http://schemas.microsoft.com/office/powerpoint/2010/main" val="3226462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848872" cy="4680520"/>
          </a:xfrm>
        </p:spPr>
        <p:txBody>
          <a:bodyPr>
            <a:normAutofit/>
          </a:bodyPr>
          <a:lstStyle/>
          <a:p>
            <a:pPr marL="0" indent="0" algn="r" rtl="1">
              <a:spcAft>
                <a:spcPts val="2400"/>
              </a:spcAft>
              <a:buNone/>
            </a:pPr>
            <a:r>
              <a:rPr lang="fa-IR" b="1" dirty="0"/>
              <a:t>گزارش کنفرانس </a:t>
            </a:r>
            <a:r>
              <a:rPr lang="en-US" b="1" dirty="0"/>
              <a:t>AACC</a:t>
            </a:r>
            <a:r>
              <a:rPr lang="fa-IR" b="1" dirty="0"/>
              <a:t> در سال 1976</a:t>
            </a:r>
            <a:endParaRPr lang="en-US" b="1" dirty="0"/>
          </a:p>
          <a:p>
            <a:pPr marL="0" indent="0" algn="r" rtl="1">
              <a:spcAft>
                <a:spcPts val="2400"/>
              </a:spcAft>
              <a:buNone/>
            </a:pPr>
            <a:r>
              <a:rPr lang="fa-IR" i="1" u="sng" dirty="0"/>
              <a:t>سه رویکرد عمده در 30 سال گذشته:</a:t>
            </a:r>
            <a:endParaRPr lang="en-US" i="1" u="sng" dirty="0"/>
          </a:p>
          <a:p>
            <a:pPr lvl="1" algn="r" rtl="1">
              <a:spcAft>
                <a:spcPts val="4800"/>
              </a:spcAft>
            </a:pPr>
            <a:r>
              <a:rPr lang="fa-IR" sz="2800" i="1" dirty="0">
                <a:solidFill>
                  <a:srgbClr val="7030A0"/>
                </a:solidFill>
              </a:rPr>
              <a:t>اهمیت بالینی</a:t>
            </a:r>
          </a:p>
          <a:p>
            <a:pPr lvl="1" algn="r" rtl="1">
              <a:spcAft>
                <a:spcPts val="4800"/>
              </a:spcAft>
            </a:pPr>
            <a:r>
              <a:rPr lang="fa-IR" sz="2800" i="1" dirty="0">
                <a:solidFill>
                  <a:srgbClr val="7030A0"/>
                </a:solidFill>
              </a:rPr>
              <a:t>ارتباط با بازه مرجع یا نوسان زیستی</a:t>
            </a:r>
            <a:endParaRPr lang="en-US" sz="2800" i="1" dirty="0">
              <a:solidFill>
                <a:srgbClr val="7030A0"/>
              </a:solidFill>
            </a:endParaRPr>
          </a:p>
          <a:p>
            <a:pPr lvl="1" algn="r" rtl="1">
              <a:spcAft>
                <a:spcPts val="1800"/>
              </a:spcAft>
            </a:pPr>
            <a:r>
              <a:rPr lang="fa-IR" sz="2800" i="1" dirty="0">
                <a:solidFill>
                  <a:srgbClr val="7030A0"/>
                </a:solidFill>
              </a:rPr>
              <a:t>معیار مقایسه بین آزمایشگاهی </a:t>
            </a:r>
            <a:endParaRPr lang="en-US" sz="2800" i="1" dirty="0">
              <a:solidFill>
                <a:srgbClr val="7030A0"/>
              </a:solidFill>
            </a:endParaRPr>
          </a:p>
        </p:txBody>
      </p:sp>
    </p:spTree>
    <p:extLst>
      <p:ext uri="{BB962C8B-B14F-4D97-AF65-F5344CB8AC3E}">
        <p14:creationId xmlns:p14="http://schemas.microsoft.com/office/powerpoint/2010/main" val="3388369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57200" y="2425392"/>
            <a:ext cx="8229600" cy="2007215"/>
          </a:xfrm>
          <a:prstGeom prst="rect">
            <a:avLst/>
          </a:prstGeom>
          <a:ln w="28575">
            <a:solidFill>
              <a:srgbClr val="FFFF00"/>
            </a:solidFill>
          </a:ln>
          <a:effectLst>
            <a:glow rad="228600">
              <a:schemeClr val="accent5">
                <a:satMod val="175000"/>
                <a:alpha val="40000"/>
              </a:schemeClr>
            </a:glow>
          </a:effectLst>
        </p:spPr>
      </p:pic>
      <p:sp>
        <p:nvSpPr>
          <p:cNvPr id="6" name="Rectangle: Rounded Corners 5">
            <a:extLst>
              <a:ext uri="{FF2B5EF4-FFF2-40B4-BE49-F238E27FC236}">
                <a16:creationId xmlns:a16="http://schemas.microsoft.com/office/drawing/2014/main" id="{7A9BA35C-2F45-430F-A60C-23B3A046A618}"/>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spTree>
    <p:extLst>
      <p:ext uri="{BB962C8B-B14F-4D97-AF65-F5344CB8AC3E}">
        <p14:creationId xmlns:p14="http://schemas.microsoft.com/office/powerpoint/2010/main" val="21343785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87" y="-123009"/>
            <a:ext cx="7886700" cy="886810"/>
          </a:xfrm>
        </p:spPr>
        <p:txBody>
          <a:bodyPr>
            <a:normAutofit/>
          </a:bodyPr>
          <a:lstStyle/>
          <a:p>
            <a:r>
              <a:rPr lang="en-US" sz="4000" dirty="0"/>
              <a:t>Stockholm 1999 Hierarchy </a:t>
            </a:r>
          </a:p>
        </p:txBody>
      </p:sp>
      <p:sp>
        <p:nvSpPr>
          <p:cNvPr id="3" name="Content Placeholder 2"/>
          <p:cNvSpPr>
            <a:spLocks noGrp="1"/>
          </p:cNvSpPr>
          <p:nvPr>
            <p:ph idx="1"/>
          </p:nvPr>
        </p:nvSpPr>
        <p:spPr>
          <a:xfrm>
            <a:off x="345566" y="1196752"/>
            <a:ext cx="8602358" cy="5616625"/>
          </a:xfrm>
          <a:ln>
            <a:noFill/>
          </a:ln>
        </p:spPr>
        <p:txBody>
          <a:bodyPr>
            <a:normAutofit fontScale="85000" lnSpcReduction="20000"/>
          </a:bodyPr>
          <a:lstStyle/>
          <a:p>
            <a:pPr marL="0" indent="0">
              <a:spcAft>
                <a:spcPts val="1200"/>
              </a:spcAft>
              <a:buNone/>
            </a:pPr>
            <a:r>
              <a:rPr lang="en-US" b="1" dirty="0">
                <a:solidFill>
                  <a:srgbClr val="0070C0"/>
                </a:solidFill>
              </a:rPr>
              <a:t>1. Clinical outcome for specific clinical setting</a:t>
            </a:r>
          </a:p>
          <a:p>
            <a:pPr marL="0" indent="0">
              <a:buNone/>
            </a:pPr>
            <a:r>
              <a:rPr lang="en-US" b="1" dirty="0">
                <a:solidFill>
                  <a:schemeClr val="accent5">
                    <a:lumMod val="75000"/>
                  </a:schemeClr>
                </a:solidFill>
              </a:rPr>
              <a:t>2. Clinical decisions in general:</a:t>
            </a:r>
          </a:p>
          <a:p>
            <a:pPr marL="0" indent="0">
              <a:buNone/>
            </a:pPr>
            <a:r>
              <a:rPr lang="en-US" dirty="0"/>
              <a:t>	- Biological variation</a:t>
            </a:r>
          </a:p>
          <a:p>
            <a:pPr marL="0" indent="0">
              <a:spcAft>
                <a:spcPts val="1200"/>
              </a:spcAft>
              <a:buNone/>
            </a:pPr>
            <a:r>
              <a:rPr lang="en-US" dirty="0"/>
              <a:t>	- Clinicians’ opinion</a:t>
            </a:r>
          </a:p>
          <a:p>
            <a:pPr marL="0" indent="0">
              <a:buNone/>
            </a:pPr>
            <a:r>
              <a:rPr lang="en-US" b="1" dirty="0">
                <a:solidFill>
                  <a:srgbClr val="0070C0"/>
                </a:solidFill>
              </a:rPr>
              <a:t>3. Professional recommendations</a:t>
            </a:r>
            <a:r>
              <a:rPr lang="en-US" dirty="0">
                <a:solidFill>
                  <a:srgbClr val="0070C0"/>
                </a:solidFill>
              </a:rPr>
              <a:t>:</a:t>
            </a:r>
          </a:p>
          <a:p>
            <a:pPr marL="0" indent="0">
              <a:buNone/>
            </a:pPr>
            <a:r>
              <a:rPr lang="en-US" dirty="0"/>
              <a:t>	- National/International</a:t>
            </a:r>
          </a:p>
          <a:p>
            <a:pPr marL="0" indent="0">
              <a:spcAft>
                <a:spcPts val="1200"/>
              </a:spcAft>
              <a:buNone/>
            </a:pPr>
            <a:r>
              <a:rPr lang="en-US" dirty="0"/>
              <a:t>	- Local groups/individuals</a:t>
            </a:r>
          </a:p>
          <a:p>
            <a:pPr marL="0" indent="0">
              <a:buNone/>
            </a:pPr>
            <a:r>
              <a:rPr lang="en-US" b="1" dirty="0">
                <a:solidFill>
                  <a:schemeClr val="accent5">
                    <a:lumMod val="75000"/>
                  </a:schemeClr>
                </a:solidFill>
              </a:rPr>
              <a:t>4. Performance goals:</a:t>
            </a:r>
          </a:p>
          <a:p>
            <a:pPr marL="0" indent="0">
              <a:buNone/>
            </a:pPr>
            <a:r>
              <a:rPr lang="en-US" dirty="0"/>
              <a:t>	- Regulatory bodies</a:t>
            </a:r>
          </a:p>
          <a:p>
            <a:pPr marL="0" indent="0">
              <a:spcAft>
                <a:spcPts val="1200"/>
              </a:spcAft>
              <a:buNone/>
            </a:pPr>
            <a:r>
              <a:rPr lang="en-US" dirty="0"/>
              <a:t>	- EQA</a:t>
            </a:r>
          </a:p>
          <a:p>
            <a:pPr marL="0" indent="0">
              <a:buNone/>
            </a:pPr>
            <a:r>
              <a:rPr lang="en-US" b="1" dirty="0">
                <a:solidFill>
                  <a:srgbClr val="0070C0"/>
                </a:solidFill>
              </a:rPr>
              <a:t>5. State of the art:</a:t>
            </a:r>
          </a:p>
          <a:p>
            <a:pPr marL="0" indent="0">
              <a:buNone/>
            </a:pPr>
            <a:r>
              <a:rPr lang="en-US" dirty="0"/>
              <a:t>	- EQA/PT</a:t>
            </a:r>
          </a:p>
          <a:p>
            <a:pPr marL="0" indent="0">
              <a:buNone/>
            </a:pPr>
            <a:r>
              <a:rPr lang="en-US" dirty="0"/>
              <a:t>	- Evaluation studies</a:t>
            </a:r>
          </a:p>
          <a:p>
            <a:pPr marL="0" indent="0">
              <a:buNone/>
            </a:pPr>
            <a:endParaRPr lang="en-US" dirty="0"/>
          </a:p>
        </p:txBody>
      </p:sp>
      <p:sp>
        <p:nvSpPr>
          <p:cNvPr id="4" name="TextBox 3"/>
          <p:cNvSpPr txBox="1"/>
          <p:nvPr/>
        </p:nvSpPr>
        <p:spPr>
          <a:xfrm>
            <a:off x="179512" y="539388"/>
            <a:ext cx="7543750" cy="369332"/>
          </a:xfrm>
          <a:prstGeom prst="rect">
            <a:avLst/>
          </a:prstGeom>
          <a:noFill/>
        </p:spPr>
        <p:txBody>
          <a:bodyPr wrap="square" rtlCol="0">
            <a:spAutoFit/>
          </a:bodyPr>
          <a:lstStyle/>
          <a:p>
            <a:r>
              <a:rPr lang="en-US" b="1" dirty="0">
                <a:solidFill>
                  <a:srgbClr val="002060"/>
                </a:solidFill>
              </a:rPr>
              <a:t>IUPAC, the IFCC, WHO. Stockholm, Sweden. 25-56 April 1999</a:t>
            </a:r>
          </a:p>
        </p:txBody>
      </p:sp>
      <p:sp>
        <p:nvSpPr>
          <p:cNvPr id="6" name="Rectangle 5"/>
          <p:cNvSpPr/>
          <p:nvPr/>
        </p:nvSpPr>
        <p:spPr>
          <a:xfrm>
            <a:off x="5513824" y="2047016"/>
            <a:ext cx="3301139" cy="400110"/>
          </a:xfrm>
          <a:prstGeom prst="rect">
            <a:avLst/>
          </a:prstGeom>
        </p:spPr>
        <p:txBody>
          <a:bodyPr wrap="square">
            <a:spAutoFit/>
          </a:bodyPr>
          <a:lstStyle/>
          <a:p>
            <a:pPr algn="r" rtl="1"/>
            <a:r>
              <a:rPr lang="fa-IR" sz="2000" b="1" dirty="0">
                <a:latin typeface="DGMetaSerifScience"/>
                <a:ea typeface="Calibri" panose="020F0502020204030204" pitchFamily="34" charset="0"/>
              </a:rPr>
              <a:t>وابستگی به کیفیت موجود (سطح 5)</a:t>
            </a:r>
            <a:endParaRPr lang="en-US" sz="2000" b="1" dirty="0"/>
          </a:p>
        </p:txBody>
      </p:sp>
      <p:cxnSp>
        <p:nvCxnSpPr>
          <p:cNvPr id="8" name="Straight Arrow Connector 7"/>
          <p:cNvCxnSpPr>
            <a:cxnSpLocks/>
          </p:cNvCxnSpPr>
          <p:nvPr/>
        </p:nvCxnSpPr>
        <p:spPr>
          <a:xfrm>
            <a:off x="4427984" y="1570273"/>
            <a:ext cx="1224136" cy="55064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3991959" y="2298896"/>
            <a:ext cx="1660161"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4572000" y="3717032"/>
            <a:ext cx="941824"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245861" y="3512988"/>
            <a:ext cx="3727852" cy="400110"/>
          </a:xfrm>
          <a:prstGeom prst="rect">
            <a:avLst/>
          </a:prstGeom>
        </p:spPr>
        <p:txBody>
          <a:bodyPr wrap="square">
            <a:spAutoFit/>
          </a:bodyPr>
          <a:lstStyle/>
          <a:p>
            <a:pPr algn="r" rtl="1"/>
            <a:r>
              <a:rPr lang="fa-IR" sz="2000" b="1" dirty="0">
                <a:latin typeface="DGMetaSerifScience"/>
                <a:ea typeface="Calibri" panose="020F0502020204030204" pitchFamily="34" charset="0"/>
              </a:rPr>
              <a:t>تحت تاثیر سطح کنونی کیفیت (سطح 5)</a:t>
            </a:r>
            <a:endParaRPr lang="en-US" sz="2000" b="1" dirty="0">
              <a:latin typeface="DGMetaSerifScience"/>
              <a:ea typeface="Calibri" panose="020F0502020204030204" pitchFamily="34" charset="0"/>
            </a:endParaRPr>
          </a:p>
        </p:txBody>
      </p:sp>
      <p:cxnSp>
        <p:nvCxnSpPr>
          <p:cNvPr id="18" name="Straight Arrow Connector 17"/>
          <p:cNvCxnSpPr>
            <a:cxnSpLocks/>
          </p:cNvCxnSpPr>
          <p:nvPr/>
        </p:nvCxnSpPr>
        <p:spPr>
          <a:xfrm>
            <a:off x="4580282" y="4029133"/>
            <a:ext cx="1215854" cy="56551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3991959" y="4679374"/>
            <a:ext cx="1804177" cy="31007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91959" y="4430142"/>
            <a:ext cx="4981754" cy="1231106"/>
          </a:xfrm>
          <a:prstGeom prst="rect">
            <a:avLst/>
          </a:prstGeom>
        </p:spPr>
        <p:txBody>
          <a:bodyPr wrap="square">
            <a:spAutoFit/>
          </a:bodyPr>
          <a:lstStyle/>
          <a:p>
            <a:pPr algn="r" rtl="1"/>
            <a:r>
              <a:rPr lang="fa-IR" sz="2000" b="1" dirty="0">
                <a:latin typeface="DGMetaSerifScience"/>
                <a:ea typeface="Calibri" panose="020F0502020204030204" pitchFamily="34" charset="0"/>
              </a:rPr>
              <a:t>میتواند مبتنی بر سطح 1 یا 2 باشد</a:t>
            </a:r>
            <a:endParaRPr lang="en-US" sz="2000" b="1" dirty="0">
              <a:latin typeface="DGMetaSerifScience"/>
              <a:ea typeface="Calibri" panose="020F0502020204030204" pitchFamily="34" charset="0"/>
            </a:endParaRPr>
          </a:p>
          <a:p>
            <a:pPr algn="r" rtl="1"/>
            <a:r>
              <a:rPr lang="fa-IR" b="1" dirty="0">
                <a:latin typeface="DGMetaSerifScience"/>
                <a:ea typeface="Calibri" panose="020F0502020204030204" pitchFamily="34" charset="0"/>
              </a:rPr>
              <a:t>مثال:</a:t>
            </a:r>
            <a:endParaRPr lang="en-US" b="1" dirty="0">
              <a:latin typeface="DGMetaSerifScience"/>
              <a:ea typeface="Calibri" panose="020F0502020204030204" pitchFamily="34" charset="0"/>
            </a:endParaRPr>
          </a:p>
          <a:p>
            <a:pPr marL="285750" indent="-285750" algn="r" rtl="1">
              <a:buFontTx/>
              <a:buChar char="-"/>
            </a:pPr>
            <a:r>
              <a:rPr lang="fa-IR" b="1" dirty="0">
                <a:latin typeface="DGMetaSerifScience"/>
                <a:ea typeface="Calibri" panose="020F0502020204030204" pitchFamily="34" charset="0"/>
              </a:rPr>
              <a:t>معیار </a:t>
            </a:r>
            <a:r>
              <a:rPr lang="en-US" b="1" dirty="0">
                <a:latin typeface="DGMetaSerifScience"/>
                <a:ea typeface="Calibri" panose="020F0502020204030204" pitchFamily="34" charset="0"/>
              </a:rPr>
              <a:t>CAP</a:t>
            </a:r>
            <a:r>
              <a:rPr lang="fa-IR" b="1" dirty="0">
                <a:latin typeface="DGMetaSerifScience"/>
                <a:ea typeface="Calibri" panose="020F0502020204030204" pitchFamily="34" charset="0"/>
              </a:rPr>
              <a:t> برای </a:t>
            </a:r>
            <a:r>
              <a:rPr lang="en-US" b="1" dirty="0">
                <a:latin typeface="DGMetaSerifScience"/>
                <a:ea typeface="Calibri" panose="020F0502020204030204" pitchFamily="34" charset="0"/>
              </a:rPr>
              <a:t>A1C</a:t>
            </a:r>
            <a:r>
              <a:rPr lang="fa-IR" b="1" dirty="0">
                <a:latin typeface="DGMetaSerifScience"/>
                <a:ea typeface="Calibri" panose="020F0502020204030204" pitchFamily="34" charset="0"/>
              </a:rPr>
              <a:t> بر اساس پیامد بالینی است</a:t>
            </a:r>
          </a:p>
          <a:p>
            <a:pPr marL="285750" indent="-285750" algn="r" rtl="1">
              <a:buFontTx/>
              <a:buChar char="-"/>
            </a:pPr>
            <a:r>
              <a:rPr lang="en-US" b="1" dirty="0">
                <a:latin typeface="DGMetaSerifScience"/>
                <a:ea typeface="Calibri" panose="020F0502020204030204" pitchFamily="34" charset="0"/>
              </a:rPr>
              <a:t>SKML</a:t>
            </a:r>
            <a:r>
              <a:rPr lang="fa-IR" b="1" dirty="0">
                <a:latin typeface="DGMetaSerifScience"/>
                <a:ea typeface="Calibri" panose="020F0502020204030204" pitchFamily="34" charset="0"/>
              </a:rPr>
              <a:t> هلند از نوسان زیستی استفاده میکند </a:t>
            </a:r>
            <a:endParaRPr lang="en-US" b="1" dirty="0">
              <a:latin typeface="DGMetaSerifScience"/>
              <a:ea typeface="Calibri" panose="020F0502020204030204" pitchFamily="34" charset="0"/>
            </a:endParaRPr>
          </a:p>
        </p:txBody>
      </p:sp>
    </p:spTree>
    <p:extLst>
      <p:ext uri="{BB962C8B-B14F-4D97-AF65-F5344CB8AC3E}">
        <p14:creationId xmlns:p14="http://schemas.microsoft.com/office/powerpoint/2010/main" val="33496385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par>
                                <p:cTn id="83" presetID="22" presetClass="entr" presetSubtype="8"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par>
                                <p:cTn id="102" presetID="22" presetClass="entr" presetSubtype="8"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CDCEE-A6EC-4CF2-98F4-EE96DDAD8D36}"/>
              </a:ext>
            </a:extLst>
          </p:cNvPr>
          <p:cNvPicPr>
            <a:picLocks noChangeAspect="1"/>
          </p:cNvPicPr>
          <p:nvPr/>
        </p:nvPicPr>
        <p:blipFill rotWithShape="1">
          <a:blip r:embed="rId2"/>
          <a:srcRect l="9838" t="12182" r="7476" b="6580"/>
          <a:stretch/>
        </p:blipFill>
        <p:spPr>
          <a:xfrm>
            <a:off x="18851" y="908720"/>
            <a:ext cx="9125149" cy="5040560"/>
          </a:xfrm>
          <a:prstGeom prst="rect">
            <a:avLst/>
          </a:prstGeom>
        </p:spPr>
      </p:pic>
    </p:spTree>
    <p:extLst>
      <p:ext uri="{BB962C8B-B14F-4D97-AF65-F5344CB8AC3E}">
        <p14:creationId xmlns:p14="http://schemas.microsoft.com/office/powerpoint/2010/main" val="4745810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22" y="21911"/>
            <a:ext cx="7886700" cy="886810"/>
          </a:xfrm>
        </p:spPr>
        <p:txBody>
          <a:bodyPr>
            <a:normAutofit/>
          </a:bodyPr>
          <a:lstStyle/>
          <a:p>
            <a:r>
              <a:rPr lang="en-US" sz="4000" b="1" dirty="0">
                <a:solidFill>
                  <a:srgbClr val="0070C0"/>
                </a:solidFill>
              </a:rPr>
              <a:t>Milan 2014 Models</a:t>
            </a:r>
          </a:p>
        </p:txBody>
      </p:sp>
      <p:sp>
        <p:nvSpPr>
          <p:cNvPr id="3" name="Content Placeholder 2"/>
          <p:cNvSpPr>
            <a:spLocks noGrp="1"/>
          </p:cNvSpPr>
          <p:nvPr>
            <p:ph idx="1"/>
          </p:nvPr>
        </p:nvSpPr>
        <p:spPr>
          <a:xfrm>
            <a:off x="176041" y="1772816"/>
            <a:ext cx="8407846" cy="4647160"/>
          </a:xfrm>
        </p:spPr>
        <p:txBody>
          <a:bodyPr>
            <a:normAutofit/>
          </a:bodyPr>
          <a:lstStyle/>
          <a:p>
            <a:pPr marL="0" indent="0" algn="r" rtl="1">
              <a:spcAft>
                <a:spcPts val="1800"/>
              </a:spcAft>
              <a:buNone/>
            </a:pPr>
            <a:r>
              <a:rPr lang="fa-IR" sz="2400" b="1" dirty="0">
                <a:solidFill>
                  <a:srgbClr val="0070C0"/>
                </a:solidFill>
              </a:rPr>
              <a:t>مدل 1) </a:t>
            </a:r>
            <a:r>
              <a:rPr lang="fa-IR" sz="2400" b="1" dirty="0"/>
              <a:t>بر اساس تاثیر عملکرد سنجشی بر </a:t>
            </a:r>
            <a:r>
              <a:rPr lang="fa-IR" sz="2400" b="1" dirty="0">
                <a:solidFill>
                  <a:srgbClr val="FF0000"/>
                </a:solidFill>
              </a:rPr>
              <a:t>پیامدهای بالینی</a:t>
            </a:r>
            <a:endParaRPr lang="en-US" sz="2400" dirty="0">
              <a:solidFill>
                <a:srgbClr val="FF0000"/>
              </a:solidFill>
            </a:endParaRPr>
          </a:p>
          <a:p>
            <a:pPr marL="1250950" indent="0" algn="r" rtl="1">
              <a:spcBef>
                <a:spcPts val="1200"/>
              </a:spcBef>
              <a:buNone/>
            </a:pPr>
            <a:r>
              <a:rPr lang="fa-IR" dirty="0"/>
              <a:t>1-الف: مطالعات مستقیم</a:t>
            </a:r>
          </a:p>
          <a:p>
            <a:pPr marL="1250950" indent="0" algn="r" rtl="1">
              <a:spcBef>
                <a:spcPts val="1200"/>
              </a:spcBef>
              <a:buNone/>
            </a:pPr>
            <a:r>
              <a:rPr lang="fa-IR" dirty="0"/>
              <a:t>1-ب: مطالعات غیرمستقیم</a:t>
            </a:r>
            <a:endParaRPr lang="en-US" dirty="0"/>
          </a:p>
          <a:p>
            <a:pPr marL="0" indent="0" algn="r" rtl="1">
              <a:spcBef>
                <a:spcPts val="3000"/>
              </a:spcBef>
              <a:spcAft>
                <a:spcPts val="600"/>
              </a:spcAft>
              <a:buNone/>
            </a:pPr>
            <a:r>
              <a:rPr lang="fa-IR" b="1" dirty="0">
                <a:solidFill>
                  <a:srgbClr val="0070C0"/>
                </a:solidFill>
              </a:rPr>
              <a:t>مدل 2) </a:t>
            </a:r>
            <a:r>
              <a:rPr lang="fa-IR" b="1" dirty="0"/>
              <a:t>بر اساس اجزای </a:t>
            </a:r>
            <a:r>
              <a:rPr lang="fa-IR" b="1" dirty="0">
                <a:solidFill>
                  <a:srgbClr val="FF0000"/>
                </a:solidFill>
              </a:rPr>
              <a:t>نوسان زیستی</a:t>
            </a:r>
            <a:endParaRPr lang="en-US" dirty="0">
              <a:solidFill>
                <a:srgbClr val="FF0000"/>
              </a:solidFill>
            </a:endParaRPr>
          </a:p>
          <a:p>
            <a:pPr marL="0" indent="0" algn="r" rtl="1">
              <a:spcBef>
                <a:spcPts val="3000"/>
              </a:spcBef>
              <a:spcAft>
                <a:spcPts val="600"/>
              </a:spcAft>
              <a:buNone/>
            </a:pPr>
            <a:r>
              <a:rPr lang="fa-IR" b="1" dirty="0">
                <a:solidFill>
                  <a:srgbClr val="0070C0"/>
                </a:solidFill>
              </a:rPr>
              <a:t>مدل 1) </a:t>
            </a:r>
            <a:r>
              <a:rPr lang="fa-IR" b="1" dirty="0"/>
              <a:t>بر اساس </a:t>
            </a:r>
            <a:r>
              <a:rPr lang="fa-IR" b="1" dirty="0">
                <a:solidFill>
                  <a:srgbClr val="FF0000"/>
                </a:solidFill>
              </a:rPr>
              <a:t>بالاترین سطح قابل دسترسی </a:t>
            </a:r>
            <a:r>
              <a:rPr lang="fa-IR" b="1" dirty="0"/>
              <a:t>عملکرد سنجشی</a:t>
            </a:r>
            <a:endParaRPr lang="en-US" sz="2400" b="1" dirty="0">
              <a:solidFill>
                <a:srgbClr val="FF0000"/>
              </a:solidFill>
            </a:endParaRPr>
          </a:p>
        </p:txBody>
      </p:sp>
      <p:sp>
        <p:nvSpPr>
          <p:cNvPr id="4" name="TextBox 3"/>
          <p:cNvSpPr txBox="1"/>
          <p:nvPr/>
        </p:nvSpPr>
        <p:spPr>
          <a:xfrm>
            <a:off x="615222" y="727087"/>
            <a:ext cx="8528778" cy="646331"/>
          </a:xfrm>
          <a:prstGeom prst="rect">
            <a:avLst/>
          </a:prstGeom>
          <a:noFill/>
        </p:spPr>
        <p:txBody>
          <a:bodyPr wrap="square" rtlCol="0">
            <a:spAutoFit/>
          </a:bodyPr>
          <a:lstStyle/>
          <a:p>
            <a:r>
              <a:rPr lang="en-US" dirty="0"/>
              <a:t>1</a:t>
            </a:r>
            <a:r>
              <a:rPr lang="en-US" baseline="30000" dirty="0"/>
              <a:t>st</a:t>
            </a:r>
            <a:r>
              <a:rPr lang="en-US" dirty="0"/>
              <a:t> EFLM Strategic Conference. Milan, Italy. 24–25 November 2014</a:t>
            </a:r>
          </a:p>
          <a:p>
            <a:r>
              <a:rPr lang="en-US" dirty="0"/>
              <a:t>Defining Analytical Performance Goals – 15 years after the Stockholm Conference</a:t>
            </a:r>
          </a:p>
        </p:txBody>
      </p:sp>
      <p:sp>
        <p:nvSpPr>
          <p:cNvPr id="7" name="Rectangle 6">
            <a:extLst>
              <a:ext uri="{FF2B5EF4-FFF2-40B4-BE49-F238E27FC236}">
                <a16:creationId xmlns:a16="http://schemas.microsoft.com/office/drawing/2014/main" id="{355BA443-F44C-44DE-98FB-6EF2CD055B38}"/>
              </a:ext>
            </a:extLst>
          </p:cNvPr>
          <p:cNvSpPr/>
          <p:nvPr/>
        </p:nvSpPr>
        <p:spPr>
          <a:xfrm>
            <a:off x="-104145" y="5580455"/>
            <a:ext cx="9248145" cy="550458"/>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rtl="1"/>
            <a:r>
              <a:rPr lang="fa-IR" sz="3600" i="1" dirty="0">
                <a:solidFill>
                  <a:srgbClr val="7030A0"/>
                </a:solidFill>
              </a:rPr>
              <a:t>ممکن است کاملا با کاربرد بالینی مورد نظر مرتبط نباشد </a:t>
            </a:r>
          </a:p>
        </p:txBody>
      </p:sp>
      <p:sp>
        <p:nvSpPr>
          <p:cNvPr id="9" name="Speech Bubble: Rectangle 8">
            <a:extLst>
              <a:ext uri="{FF2B5EF4-FFF2-40B4-BE49-F238E27FC236}">
                <a16:creationId xmlns:a16="http://schemas.microsoft.com/office/drawing/2014/main" id="{0113A9D8-62E2-44DA-8D2A-F413085E902F}"/>
              </a:ext>
            </a:extLst>
          </p:cNvPr>
          <p:cNvSpPr/>
          <p:nvPr/>
        </p:nvSpPr>
        <p:spPr>
          <a:xfrm flipH="1" flipV="1">
            <a:off x="827583" y="3515394"/>
            <a:ext cx="7848871" cy="1857822"/>
          </a:xfrm>
          <a:prstGeom prst="wedgeRectCallout">
            <a:avLst>
              <a:gd name="adj1" fmla="val -21065"/>
              <a:gd name="adj2" fmla="val -6420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907215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3986EB-33D5-4F59-B908-B8C3D3EB7D48}"/>
              </a:ext>
            </a:extLst>
          </p:cNvPr>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706245" y="1192212"/>
            <a:ext cx="5731510" cy="4473575"/>
          </a:xfrm>
          <a:prstGeom prst="rect">
            <a:avLst/>
          </a:prstGeom>
          <a:noFill/>
          <a:ln>
            <a:noFill/>
          </a:ln>
        </p:spPr>
      </p:pic>
    </p:spTree>
    <p:extLst>
      <p:ext uri="{BB962C8B-B14F-4D97-AF65-F5344CB8AC3E}">
        <p14:creationId xmlns:p14="http://schemas.microsoft.com/office/powerpoint/2010/main" val="1055330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88558" y="548680"/>
            <a:ext cx="3874780" cy="584775"/>
          </a:xfrm>
          <a:prstGeom prst="rect">
            <a:avLst/>
          </a:prstGeom>
        </p:spPr>
        <p:txBody>
          <a:bodyPr wrap="none">
            <a:spAutoFit/>
          </a:bodyPr>
          <a:lstStyle/>
          <a:p>
            <a:pPr algn="r" rtl="1"/>
            <a:r>
              <a:rPr lang="fa-IR" sz="3200" b="1" dirty="0">
                <a:solidFill>
                  <a:srgbClr val="0070C0"/>
                </a:solidFill>
              </a:rPr>
              <a:t>مدل 1. مطالعات پیامد-بنیان</a:t>
            </a:r>
            <a:endParaRPr lang="en-US" sz="3200" b="1" dirty="0">
              <a:solidFill>
                <a:srgbClr val="0070C0"/>
              </a:solidFill>
            </a:endParaRPr>
          </a:p>
        </p:txBody>
      </p:sp>
      <p:sp>
        <p:nvSpPr>
          <p:cNvPr id="8" name="Content Placeholder 2">
            <a:extLst>
              <a:ext uri="{FF2B5EF4-FFF2-40B4-BE49-F238E27FC236}">
                <a16:creationId xmlns:a16="http://schemas.microsoft.com/office/drawing/2014/main" id="{A93BDD78-B296-4251-BD10-1E2B614CBA73}"/>
              </a:ext>
            </a:extLst>
          </p:cNvPr>
          <p:cNvSpPr>
            <a:spLocks noGrp="1"/>
          </p:cNvSpPr>
          <p:nvPr>
            <p:ph idx="1"/>
          </p:nvPr>
        </p:nvSpPr>
        <p:spPr>
          <a:xfrm>
            <a:off x="755576" y="1448780"/>
            <a:ext cx="7886700" cy="3960440"/>
          </a:xfrm>
        </p:spPr>
        <p:txBody>
          <a:bodyPr>
            <a:normAutofit/>
          </a:bodyPr>
          <a:lstStyle/>
          <a:p>
            <a:pPr marL="0" indent="0" algn="r" rtl="1">
              <a:buNone/>
            </a:pPr>
            <a:endParaRPr lang="en-US" b="1" dirty="0">
              <a:solidFill>
                <a:srgbClr val="002060"/>
              </a:solidFill>
            </a:endParaRPr>
          </a:p>
          <a:p>
            <a:pPr marL="854075" indent="-223838" algn="r" rtl="1">
              <a:spcBef>
                <a:spcPts val="3600"/>
              </a:spcBef>
              <a:spcAft>
                <a:spcPts val="1200"/>
              </a:spcAft>
            </a:pPr>
            <a:r>
              <a:rPr lang="fa-IR" b="1" dirty="0">
                <a:solidFill>
                  <a:srgbClr val="002060"/>
                </a:solidFill>
              </a:rPr>
              <a:t>بازتاب دهنده نیازهای بالینی</a:t>
            </a:r>
            <a:endParaRPr lang="en-US" b="1" dirty="0">
              <a:solidFill>
                <a:srgbClr val="002060"/>
              </a:solidFill>
            </a:endParaRPr>
          </a:p>
          <a:p>
            <a:pPr marL="854075" indent="-223838" algn="r" rtl="1">
              <a:spcBef>
                <a:spcPts val="1800"/>
              </a:spcBef>
              <a:spcAft>
                <a:spcPts val="1200"/>
              </a:spcAft>
            </a:pPr>
            <a:r>
              <a:rPr lang="fa-IR" b="1" dirty="0">
                <a:solidFill>
                  <a:srgbClr val="002060"/>
                </a:solidFill>
              </a:rPr>
              <a:t>بر اساس مقصود، نقش و اهمیت بالینی </a:t>
            </a:r>
            <a:r>
              <a:rPr lang="fa-IR" b="1" dirty="0" err="1">
                <a:solidFill>
                  <a:srgbClr val="002060"/>
                </a:solidFill>
              </a:rPr>
              <a:t>سنجامد</a:t>
            </a:r>
            <a:r>
              <a:rPr lang="fa-IR" b="1" dirty="0">
                <a:solidFill>
                  <a:srgbClr val="002060"/>
                </a:solidFill>
              </a:rPr>
              <a:t> در یک </a:t>
            </a:r>
            <a:r>
              <a:rPr lang="fa-IR" b="1" dirty="0" err="1">
                <a:solidFill>
                  <a:srgbClr val="002060"/>
                </a:solidFill>
              </a:rPr>
              <a:t>دستورکار</a:t>
            </a:r>
            <a:r>
              <a:rPr lang="fa-IR" b="1" dirty="0">
                <a:solidFill>
                  <a:srgbClr val="002060"/>
                </a:solidFill>
              </a:rPr>
              <a:t> بالینی </a:t>
            </a:r>
            <a:endParaRPr lang="en-US" b="1" dirty="0">
              <a:solidFill>
                <a:srgbClr val="002060"/>
              </a:solidFill>
            </a:endParaRPr>
          </a:p>
          <a:p>
            <a:pPr marL="854075" indent="-223838" algn="r" rtl="1">
              <a:spcBef>
                <a:spcPts val="1800"/>
              </a:spcBef>
              <a:spcAft>
                <a:spcPts val="1200"/>
              </a:spcAft>
            </a:pPr>
            <a:r>
              <a:rPr lang="fa-IR" b="1" dirty="0">
                <a:solidFill>
                  <a:srgbClr val="002060"/>
                </a:solidFill>
              </a:rPr>
              <a:t>سود بالینی خالص با توجه به هزینه معقول</a:t>
            </a:r>
            <a:endParaRPr lang="en-US" b="1" dirty="0">
              <a:solidFill>
                <a:srgbClr val="002060"/>
              </a:solidFill>
            </a:endParaRPr>
          </a:p>
        </p:txBody>
      </p:sp>
    </p:spTree>
    <p:extLst>
      <p:ext uri="{BB962C8B-B14F-4D97-AF65-F5344CB8AC3E}">
        <p14:creationId xmlns:p14="http://schemas.microsoft.com/office/powerpoint/2010/main" val="39400135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EBDD4CD-4B10-472B-ADED-ACF835228E15}"/>
              </a:ext>
            </a:extLst>
          </p:cNvPr>
          <p:cNvSpPr>
            <a:spLocks noGrp="1"/>
          </p:cNvSpPr>
          <p:nvPr>
            <p:ph idx="1"/>
          </p:nvPr>
        </p:nvSpPr>
        <p:spPr>
          <a:xfrm>
            <a:off x="628650" y="46933"/>
            <a:ext cx="7886700" cy="5904657"/>
          </a:xfrm>
        </p:spPr>
        <p:txBody>
          <a:bodyPr>
            <a:normAutofit/>
          </a:bodyPr>
          <a:lstStyle/>
          <a:p>
            <a:pPr marL="0" indent="0">
              <a:buNone/>
            </a:pPr>
            <a:endParaRPr lang="en-US" b="1" dirty="0"/>
          </a:p>
          <a:p>
            <a:pPr marL="0" indent="0" algn="r" rtl="1">
              <a:spcBef>
                <a:spcPts val="0"/>
              </a:spcBef>
              <a:spcAft>
                <a:spcPts val="2400"/>
              </a:spcAft>
              <a:buNone/>
            </a:pPr>
            <a:r>
              <a:rPr lang="fa-IR" b="1" dirty="0" err="1">
                <a:solidFill>
                  <a:srgbClr val="FF0000"/>
                </a:solidFill>
              </a:rPr>
              <a:t>چالش‌ها</a:t>
            </a:r>
            <a:endParaRPr lang="en-US" b="1" dirty="0">
              <a:solidFill>
                <a:srgbClr val="FF0000"/>
              </a:solidFill>
            </a:endParaRPr>
          </a:p>
          <a:p>
            <a:pPr marL="854075" indent="-223838" algn="r" rtl="1">
              <a:spcBef>
                <a:spcPts val="0"/>
              </a:spcBef>
              <a:spcAft>
                <a:spcPts val="2400"/>
              </a:spcAft>
            </a:pPr>
            <a:r>
              <a:rPr lang="fa-IR" b="1" dirty="0"/>
              <a:t>تعداد اندک مطالعات پیامد-بنیان</a:t>
            </a:r>
            <a:endParaRPr lang="en-US" b="1" dirty="0"/>
          </a:p>
          <a:p>
            <a:pPr marL="854075" indent="-223838" algn="r" rtl="1">
              <a:spcBef>
                <a:spcPts val="0"/>
              </a:spcBef>
              <a:spcAft>
                <a:spcPts val="2400"/>
              </a:spcAft>
            </a:pPr>
            <a:r>
              <a:rPr lang="fa-IR" b="1" dirty="0"/>
              <a:t>رابطه غیرمستقیم بین عملکرد سنجشی و پیامد بالینی</a:t>
            </a:r>
            <a:endParaRPr lang="en-US" b="1" dirty="0"/>
          </a:p>
        </p:txBody>
      </p:sp>
      <p:pic>
        <p:nvPicPr>
          <p:cNvPr id="5" name="Picture 4">
            <a:extLst>
              <a:ext uri="{FF2B5EF4-FFF2-40B4-BE49-F238E27FC236}">
                <a16:creationId xmlns:a16="http://schemas.microsoft.com/office/drawing/2014/main" id="{FF1BAB6F-4BE3-40AD-84C6-763DF31ED54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l="25649" t="29329" r="26756" b="30313"/>
          <a:stretch/>
        </p:blipFill>
        <p:spPr>
          <a:xfrm>
            <a:off x="1268177" y="2348880"/>
            <a:ext cx="6607646" cy="3150157"/>
          </a:xfrm>
          <a:prstGeom prst="rect">
            <a:avLst/>
          </a:prstGeom>
          <a:ln>
            <a:solidFill>
              <a:schemeClr val="tx1"/>
            </a:solidFill>
          </a:ln>
        </p:spPr>
      </p:pic>
      <p:sp>
        <p:nvSpPr>
          <p:cNvPr id="8" name="TextBox 7">
            <a:extLst>
              <a:ext uri="{FF2B5EF4-FFF2-40B4-BE49-F238E27FC236}">
                <a16:creationId xmlns:a16="http://schemas.microsoft.com/office/drawing/2014/main" id="{6542BEB4-38F7-471D-BA17-C9278A0F595B}"/>
              </a:ext>
            </a:extLst>
          </p:cNvPr>
          <p:cNvSpPr txBox="1"/>
          <p:nvPr/>
        </p:nvSpPr>
        <p:spPr>
          <a:xfrm>
            <a:off x="378446" y="5582292"/>
            <a:ext cx="8136904" cy="400110"/>
          </a:xfrm>
          <a:prstGeom prst="rect">
            <a:avLst/>
          </a:prstGeom>
          <a:solidFill>
            <a:schemeClr val="bg1"/>
          </a:solidFill>
        </p:spPr>
        <p:txBody>
          <a:bodyPr wrap="square" rtlCol="0">
            <a:spAutoFit/>
          </a:bodyPr>
          <a:lstStyle/>
          <a:p>
            <a:pPr algn="ctr" rtl="1"/>
            <a:r>
              <a:rPr lang="fa-IR" sz="2000" b="1" i="1" dirty="0">
                <a:solidFill>
                  <a:srgbClr val="FF0000"/>
                </a:solidFill>
              </a:rPr>
              <a:t>"... بهبود عملکرد تشخیصی به سادگی نمیتواند پیامدها را اصلاح کند." </a:t>
            </a:r>
            <a:endParaRPr lang="en-US" sz="2000" b="1" i="1" dirty="0">
              <a:solidFill>
                <a:srgbClr val="FF0000"/>
              </a:solidFill>
            </a:endParaRPr>
          </a:p>
        </p:txBody>
      </p:sp>
    </p:spTree>
    <p:extLst>
      <p:ext uri="{BB962C8B-B14F-4D97-AF65-F5344CB8AC3E}">
        <p14:creationId xmlns:p14="http://schemas.microsoft.com/office/powerpoint/2010/main" val="2405764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1000"/>
                                        <p:tgtEl>
                                          <p:spTgt spid="10">
                                            <p:txEl>
                                              <p:pRg st="3" end="3"/>
                                            </p:txEl>
                                          </p:spTgt>
                                        </p:tgtEl>
                                      </p:cBhvr>
                                    </p:animEffect>
                                    <p:anim calcmode="lin" valueType="num">
                                      <p:cBhvr>
                                        <p:cTn id="1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EBDD4CD-4B10-472B-ADED-ACF835228E15}"/>
              </a:ext>
            </a:extLst>
          </p:cNvPr>
          <p:cNvSpPr>
            <a:spLocks noGrp="1"/>
          </p:cNvSpPr>
          <p:nvPr>
            <p:ph idx="1"/>
          </p:nvPr>
        </p:nvSpPr>
        <p:spPr>
          <a:xfrm>
            <a:off x="628650" y="46933"/>
            <a:ext cx="7886700" cy="5904657"/>
          </a:xfrm>
        </p:spPr>
        <p:txBody>
          <a:bodyPr>
            <a:normAutofit/>
          </a:bodyPr>
          <a:lstStyle/>
          <a:p>
            <a:pPr marL="0" indent="0">
              <a:buNone/>
            </a:pPr>
            <a:endParaRPr lang="en-US" b="1" dirty="0"/>
          </a:p>
          <a:p>
            <a:pPr marL="0" indent="0" algn="r" rtl="1">
              <a:spcBef>
                <a:spcPts val="0"/>
              </a:spcBef>
              <a:spcAft>
                <a:spcPts val="2400"/>
              </a:spcAft>
              <a:buNone/>
            </a:pPr>
            <a:r>
              <a:rPr lang="fa-IR" b="1" dirty="0" err="1">
                <a:solidFill>
                  <a:srgbClr val="FF0000"/>
                </a:solidFill>
              </a:rPr>
              <a:t>چالش‌ها</a:t>
            </a:r>
            <a:endParaRPr lang="en-US" b="1" dirty="0">
              <a:solidFill>
                <a:srgbClr val="FF0000"/>
              </a:solidFill>
            </a:endParaRPr>
          </a:p>
          <a:p>
            <a:pPr marL="854075" indent="-223838" algn="r" rtl="1">
              <a:spcBef>
                <a:spcPts val="0"/>
              </a:spcBef>
              <a:spcAft>
                <a:spcPts val="2400"/>
              </a:spcAft>
            </a:pPr>
            <a:r>
              <a:rPr lang="fa-IR" b="1" dirty="0"/>
              <a:t>تعداد اندک مطالعات پیامد-بنیان</a:t>
            </a:r>
            <a:endParaRPr lang="en-US" b="1" dirty="0"/>
          </a:p>
          <a:p>
            <a:pPr marL="854075" indent="-223838" algn="r" rtl="1">
              <a:spcBef>
                <a:spcPts val="0"/>
              </a:spcBef>
              <a:spcAft>
                <a:spcPts val="2400"/>
              </a:spcAft>
            </a:pPr>
            <a:r>
              <a:rPr lang="fa-IR" b="1" dirty="0"/>
              <a:t>رابطه غیرمستقیم بین عملکرد سنجشی و پیامد بالینی</a:t>
            </a:r>
          </a:p>
          <a:p>
            <a:pPr marL="854075" indent="-223838" algn="r" rtl="1">
              <a:spcBef>
                <a:spcPts val="0"/>
              </a:spcBef>
              <a:spcAft>
                <a:spcPts val="2400"/>
              </a:spcAft>
            </a:pPr>
            <a:r>
              <a:rPr lang="fa-IR" b="1" dirty="0"/>
              <a:t>نبودن روش مطالعه و ابزار ساده</a:t>
            </a:r>
            <a:endParaRPr lang="en-US" b="1" dirty="0"/>
          </a:p>
        </p:txBody>
      </p:sp>
      <p:pic>
        <p:nvPicPr>
          <p:cNvPr id="5" name="Picture 4">
            <a:extLst>
              <a:ext uri="{FF2B5EF4-FFF2-40B4-BE49-F238E27FC236}">
                <a16:creationId xmlns:a16="http://schemas.microsoft.com/office/drawing/2014/main" id="{FF1BAB6F-4BE3-40AD-84C6-763DF31ED54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l="25649" t="29329" r="26756" b="30313"/>
          <a:stretch/>
        </p:blipFill>
        <p:spPr>
          <a:xfrm rot="7650788">
            <a:off x="8490273" y="6630792"/>
            <a:ext cx="3888905" cy="1854013"/>
          </a:xfrm>
          <a:prstGeom prst="rect">
            <a:avLst/>
          </a:prstGeom>
          <a:ln>
            <a:solidFill>
              <a:schemeClr val="tx1"/>
            </a:solidFill>
          </a:ln>
        </p:spPr>
      </p:pic>
      <p:sp>
        <p:nvSpPr>
          <p:cNvPr id="8" name="TextBox 7">
            <a:extLst>
              <a:ext uri="{FF2B5EF4-FFF2-40B4-BE49-F238E27FC236}">
                <a16:creationId xmlns:a16="http://schemas.microsoft.com/office/drawing/2014/main" id="{6542BEB4-38F7-471D-BA17-C9278A0F595B}"/>
              </a:ext>
            </a:extLst>
          </p:cNvPr>
          <p:cNvSpPr txBox="1"/>
          <p:nvPr/>
        </p:nvSpPr>
        <p:spPr>
          <a:xfrm rot="2563874">
            <a:off x="-3222187" y="7638359"/>
            <a:ext cx="5336127" cy="338554"/>
          </a:xfrm>
          <a:prstGeom prst="rect">
            <a:avLst/>
          </a:prstGeom>
          <a:solidFill>
            <a:schemeClr val="bg1"/>
          </a:solidFill>
        </p:spPr>
        <p:txBody>
          <a:bodyPr wrap="square" rtlCol="0">
            <a:spAutoFit/>
          </a:bodyPr>
          <a:lstStyle/>
          <a:p>
            <a:pPr algn="ctr" rtl="1"/>
            <a:r>
              <a:rPr lang="fa-IR" sz="1600" b="1" i="1" dirty="0">
                <a:solidFill>
                  <a:srgbClr val="FF0000"/>
                </a:solidFill>
              </a:rPr>
              <a:t>"... بهبود عملکرد تشخیصی به سادگی نمیتواند پیامدها را اصلاح کند." </a:t>
            </a:r>
            <a:endParaRPr lang="en-US" sz="1600" b="1" i="1" dirty="0">
              <a:solidFill>
                <a:srgbClr val="FF0000"/>
              </a:solidFill>
            </a:endParaRPr>
          </a:p>
        </p:txBody>
      </p:sp>
    </p:spTree>
    <p:extLst>
      <p:ext uri="{BB962C8B-B14F-4D97-AF65-F5344CB8AC3E}">
        <p14:creationId xmlns:p14="http://schemas.microsoft.com/office/powerpoint/2010/main" val="3892738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633"/>
            <a:ext cx="7886700" cy="6624736"/>
          </a:xfrm>
        </p:spPr>
        <p:txBody>
          <a:bodyPr>
            <a:normAutofit/>
          </a:bodyPr>
          <a:lstStyle/>
          <a:p>
            <a:pPr marL="0" indent="0" algn="r" rtl="1">
              <a:buNone/>
            </a:pPr>
            <a:endParaRPr lang="en-US" b="1" dirty="0"/>
          </a:p>
          <a:p>
            <a:pPr marL="0" indent="0" algn="r" rtl="1">
              <a:buNone/>
            </a:pPr>
            <a:r>
              <a:rPr lang="fa-IR" b="1" dirty="0">
                <a:solidFill>
                  <a:srgbClr val="FF0000"/>
                </a:solidFill>
              </a:rPr>
              <a:t>مدل </a:t>
            </a:r>
            <a:r>
              <a:rPr lang="en-US" b="1" dirty="0">
                <a:solidFill>
                  <a:srgbClr val="FF0000"/>
                </a:solidFill>
              </a:rPr>
              <a:t>1a</a:t>
            </a:r>
            <a:r>
              <a:rPr lang="fa-IR" b="1" dirty="0">
                <a:solidFill>
                  <a:srgbClr val="FF0000"/>
                </a:solidFill>
              </a:rPr>
              <a:t>  - </a:t>
            </a:r>
            <a:r>
              <a:rPr lang="fa-IR" b="1" dirty="0">
                <a:solidFill>
                  <a:srgbClr val="002060"/>
                </a:solidFill>
              </a:rPr>
              <a:t>رویکرد مستقیم (مطالعات تجربی)</a:t>
            </a:r>
            <a:endParaRPr lang="en-US" b="1" dirty="0">
              <a:solidFill>
                <a:srgbClr val="0070C0"/>
              </a:solidFill>
            </a:endParaRPr>
          </a:p>
          <a:p>
            <a:pPr lvl="1" algn="r" rtl="1">
              <a:spcBef>
                <a:spcPts val="2400"/>
              </a:spcBef>
              <a:spcAft>
                <a:spcPts val="1200"/>
              </a:spcAft>
            </a:pPr>
            <a:r>
              <a:rPr lang="fa-IR" sz="2800" dirty="0" err="1"/>
              <a:t>کارآزمائی</a:t>
            </a:r>
            <a:r>
              <a:rPr lang="fa-IR" sz="2800" dirty="0"/>
              <a:t> تصادفی کنترل شده </a:t>
            </a:r>
            <a:r>
              <a:rPr lang="en-US" sz="2800" dirty="0"/>
              <a:t>RCT</a:t>
            </a:r>
          </a:p>
          <a:p>
            <a:pPr marL="630237" indent="0" algn="r" rtl="1">
              <a:buNone/>
            </a:pPr>
            <a:r>
              <a:rPr lang="en-US" dirty="0"/>
              <a:t>	</a:t>
            </a:r>
            <a:r>
              <a:rPr lang="fa-IR" dirty="0"/>
              <a:t>     </a:t>
            </a:r>
            <a:r>
              <a:rPr lang="fa-IR" b="1" dirty="0">
                <a:solidFill>
                  <a:srgbClr val="FF0000"/>
                </a:solidFill>
              </a:rPr>
              <a:t>تعداد نمونه بسیار بیشتر از مطالعات درمانی</a:t>
            </a:r>
            <a:endParaRPr lang="en-US" b="1" dirty="0">
              <a:solidFill>
                <a:srgbClr val="FF0000"/>
              </a:solidFill>
            </a:endParaRPr>
          </a:p>
          <a:p>
            <a:pPr lvl="1" algn="r" rtl="1">
              <a:spcBef>
                <a:spcPts val="2400"/>
              </a:spcBef>
              <a:spcAft>
                <a:spcPts val="1200"/>
              </a:spcAft>
            </a:pPr>
            <a:r>
              <a:rPr lang="fa-IR" sz="2800" dirty="0"/>
              <a:t>مناسب برای </a:t>
            </a:r>
            <a:r>
              <a:rPr lang="fa-IR" sz="2800" dirty="0" err="1"/>
              <a:t>مواردی</a:t>
            </a:r>
            <a:r>
              <a:rPr lang="fa-IR" sz="2800" dirty="0"/>
              <a:t> که:</a:t>
            </a:r>
            <a:endParaRPr lang="en-US" sz="2800" dirty="0"/>
          </a:p>
          <a:p>
            <a:pPr marL="1079500" lvl="1" indent="-525463" algn="r" rtl="1">
              <a:spcAft>
                <a:spcPts val="1200"/>
              </a:spcAft>
              <a:buNone/>
              <a:tabLst>
                <a:tab pos="914400" algn="l"/>
              </a:tabLst>
            </a:pPr>
            <a:r>
              <a:rPr lang="en-US" sz="2800" dirty="0"/>
              <a:t>	</a:t>
            </a:r>
            <a:r>
              <a:rPr lang="fa-IR" sz="2800" dirty="0"/>
              <a:t>- </a:t>
            </a:r>
            <a:r>
              <a:rPr lang="fa-IR" sz="2800" dirty="0" err="1"/>
              <a:t>تصمیگیری</a:t>
            </a:r>
            <a:r>
              <a:rPr lang="fa-IR" sz="2800" dirty="0"/>
              <a:t> بالینی به خوبی تعریف و یکسان سازی شده </a:t>
            </a:r>
          </a:p>
          <a:p>
            <a:pPr marL="1079500" lvl="1" indent="-525463" algn="r" rtl="1">
              <a:spcAft>
                <a:spcPts val="1200"/>
              </a:spcAft>
              <a:buNone/>
              <a:tabLst>
                <a:tab pos="914400" algn="l"/>
              </a:tabLst>
            </a:pPr>
            <a:r>
              <a:rPr lang="fa-IR" sz="2800" dirty="0"/>
              <a:t>- دارای پیامد بالینی کوتاه مدت</a:t>
            </a:r>
            <a:endParaRPr lang="en-US" sz="2800" dirty="0"/>
          </a:p>
        </p:txBody>
      </p:sp>
    </p:spTree>
    <p:extLst>
      <p:ext uri="{BB962C8B-B14F-4D97-AF65-F5344CB8AC3E}">
        <p14:creationId xmlns:p14="http://schemas.microsoft.com/office/powerpoint/2010/main" val="2048771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633"/>
            <a:ext cx="7886700" cy="6624736"/>
          </a:xfrm>
        </p:spPr>
        <p:txBody>
          <a:bodyPr>
            <a:normAutofit/>
          </a:bodyPr>
          <a:lstStyle/>
          <a:p>
            <a:pPr marL="0" indent="0" algn="r" rtl="1">
              <a:buNone/>
            </a:pPr>
            <a:endParaRPr lang="en-US" b="1" dirty="0"/>
          </a:p>
          <a:p>
            <a:pPr marL="0" indent="0" algn="r" rtl="1">
              <a:buNone/>
            </a:pPr>
            <a:r>
              <a:rPr lang="fa-IR" b="1" dirty="0">
                <a:solidFill>
                  <a:srgbClr val="FF0000"/>
                </a:solidFill>
              </a:rPr>
              <a:t>مدل </a:t>
            </a:r>
            <a:r>
              <a:rPr lang="en-US" b="1" dirty="0">
                <a:solidFill>
                  <a:srgbClr val="FF0000"/>
                </a:solidFill>
              </a:rPr>
              <a:t>1b</a:t>
            </a:r>
            <a:r>
              <a:rPr lang="fa-IR" b="1" dirty="0">
                <a:solidFill>
                  <a:srgbClr val="FF0000"/>
                </a:solidFill>
              </a:rPr>
              <a:t>  - </a:t>
            </a:r>
            <a:r>
              <a:rPr lang="fa-IR" b="1" dirty="0">
                <a:solidFill>
                  <a:srgbClr val="002060"/>
                </a:solidFill>
              </a:rPr>
              <a:t>رویکرد غیرمستقیم (مطالعات </a:t>
            </a:r>
            <a:r>
              <a:rPr lang="fa-IR" b="1" dirty="0" err="1">
                <a:solidFill>
                  <a:srgbClr val="002060"/>
                </a:solidFill>
              </a:rPr>
              <a:t>غیرتجربی</a:t>
            </a:r>
            <a:r>
              <a:rPr lang="fa-IR" b="1" dirty="0">
                <a:solidFill>
                  <a:srgbClr val="002060"/>
                </a:solidFill>
              </a:rPr>
              <a:t>)</a:t>
            </a:r>
            <a:endParaRPr lang="en-US" b="1" dirty="0">
              <a:solidFill>
                <a:srgbClr val="0070C0"/>
              </a:solidFill>
            </a:endParaRPr>
          </a:p>
          <a:p>
            <a:pPr marL="854075" indent="-223838" algn="justLow" rtl="1">
              <a:spcBef>
                <a:spcPts val="3600"/>
              </a:spcBef>
            </a:pPr>
            <a:r>
              <a:rPr lang="fa-IR" dirty="0"/>
              <a:t>وقتی که </a:t>
            </a:r>
            <a:r>
              <a:rPr lang="en-US" dirty="0"/>
              <a:t>RCT</a:t>
            </a:r>
            <a:r>
              <a:rPr lang="fa-IR" dirty="0"/>
              <a:t>های بالینی قبلا ارزشمندی بالینی را نشان داده</a:t>
            </a:r>
          </a:p>
          <a:p>
            <a:pPr marL="854075" indent="-223838" algn="justLow" rtl="1">
              <a:spcBef>
                <a:spcPts val="3600"/>
              </a:spcBef>
            </a:pPr>
            <a:r>
              <a:rPr lang="fa-IR" sz="2800" dirty="0"/>
              <a:t>شبیه سازی کامپیوتری؛ نرخ اشتباه در دسته بندی بیماران پیرامون مرزهای تصمیمگیری</a:t>
            </a:r>
          </a:p>
          <a:p>
            <a:pPr marL="854075" indent="-223838" algn="justLow" rtl="1">
              <a:spcBef>
                <a:spcPts val="3600"/>
              </a:spcBef>
            </a:pPr>
            <a:r>
              <a:rPr lang="fa-IR" sz="2800" dirty="0"/>
              <a:t>غالبا برای مقایسه یک روش جدید با قبلی</a:t>
            </a:r>
          </a:p>
          <a:p>
            <a:pPr marL="630237" indent="0" algn="r" rtl="1">
              <a:spcBef>
                <a:spcPts val="3600"/>
              </a:spcBef>
              <a:buNone/>
            </a:pPr>
            <a:endParaRPr lang="fa-IR" sz="2800" dirty="0"/>
          </a:p>
          <a:p>
            <a:pPr lvl="1" algn="r" rtl="1">
              <a:spcBef>
                <a:spcPts val="2400"/>
              </a:spcBef>
            </a:pPr>
            <a:endParaRPr lang="fa-IR" sz="2800" dirty="0"/>
          </a:p>
          <a:p>
            <a:pPr lvl="1" algn="r" rtl="1">
              <a:spcBef>
                <a:spcPts val="2400"/>
              </a:spcBef>
            </a:pPr>
            <a:endParaRPr lang="en-US" sz="2800" dirty="0"/>
          </a:p>
        </p:txBody>
      </p:sp>
      <p:sp>
        <p:nvSpPr>
          <p:cNvPr id="7" name="Arrow: Pentagon 6">
            <a:extLst>
              <a:ext uri="{FF2B5EF4-FFF2-40B4-BE49-F238E27FC236}">
                <a16:creationId xmlns:a16="http://schemas.microsoft.com/office/drawing/2014/main" id="{269F32C1-E2A7-4AC4-A26A-C0D336F7111A}"/>
              </a:ext>
            </a:extLst>
          </p:cNvPr>
          <p:cNvSpPr/>
          <p:nvPr/>
        </p:nvSpPr>
        <p:spPr>
          <a:xfrm flipH="1">
            <a:off x="3978846" y="4077071"/>
            <a:ext cx="4536504" cy="2160240"/>
          </a:xfrm>
          <a:prstGeom prst="homePlate">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تفاوت در:</a:t>
            </a:r>
          </a:p>
          <a:p>
            <a:pPr marL="342900" indent="-342900" algn="r" rtl="1">
              <a:buFont typeface="Courier New" panose="02070309020205020404" pitchFamily="49" charset="0"/>
              <a:buChar char="o"/>
            </a:pPr>
            <a:r>
              <a:rPr lang="fa-IR" sz="2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نرخ‌های</a:t>
            </a:r>
            <a:r>
              <a:rPr lang="fa-I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اشتباه قابل قبول</a:t>
            </a:r>
          </a:p>
          <a:p>
            <a:pPr marL="342900" indent="-342900" algn="r" rtl="1">
              <a:buFont typeface="Courier New" panose="02070309020205020404" pitchFamily="49" charset="0"/>
              <a:buChar char="o"/>
            </a:pPr>
            <a:r>
              <a:rPr lang="fa-I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مرزهای بالینی </a:t>
            </a:r>
            <a:r>
              <a:rPr lang="fa-IR" sz="2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تصمیگیری</a:t>
            </a:r>
            <a:endParaRPr lang="fa-I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Courier New" panose="02070309020205020404" pitchFamily="49" charset="0"/>
              <a:buChar char="o"/>
            </a:pPr>
            <a:r>
              <a:rPr lang="fa-I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خصوصیات جمعیتی </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ED6A53C-6D4E-4356-969D-6C7EFE505B26}"/>
              </a:ext>
            </a:extLst>
          </p:cNvPr>
          <p:cNvSpPr txBox="1"/>
          <p:nvPr/>
        </p:nvSpPr>
        <p:spPr>
          <a:xfrm>
            <a:off x="628650" y="4680137"/>
            <a:ext cx="3329458" cy="954107"/>
          </a:xfrm>
          <a:prstGeom prst="rect">
            <a:avLst/>
          </a:prstGeom>
          <a:solidFill>
            <a:srgbClr val="FFFF00"/>
          </a:solidFill>
        </p:spPr>
        <p:txBody>
          <a:bodyPr wrap="square" rtlCol="1">
            <a:spAutoFit/>
          </a:bodyPr>
          <a:lstStyle/>
          <a:p>
            <a:pPr algn="r" rtl="1"/>
            <a:r>
              <a:rPr lang="fa-IR" sz="2800" b="1" dirty="0"/>
              <a:t>گاهی خطاهای مجاز تعیین شده، قابل تعمیم نباشند</a:t>
            </a:r>
          </a:p>
        </p:txBody>
      </p:sp>
    </p:spTree>
    <p:extLst>
      <p:ext uri="{BB962C8B-B14F-4D97-AF65-F5344CB8AC3E}">
        <p14:creationId xmlns:p14="http://schemas.microsoft.com/office/powerpoint/2010/main" val="16987128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par>
                          <p:cTn id="29" fill="hold">
                            <p:stCondLst>
                              <p:cond delay="500"/>
                            </p:stCondLst>
                            <p:childTnLst>
                              <p:par>
                                <p:cTn id="30" presetID="14" presetClass="entr" presetSubtype="10" fill="hold" grpId="0" nodeType="after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E076F-27C6-432A-BD34-BBC26C5BE2DA}"/>
              </a:ext>
            </a:extLst>
          </p:cNvPr>
          <p:cNvPicPr>
            <a:picLocks noChangeAspect="1"/>
          </p:cNvPicPr>
          <p:nvPr/>
        </p:nvPicPr>
        <p:blipFill>
          <a:blip r:embed="rId2"/>
          <a:stretch>
            <a:fillRect/>
          </a:stretch>
        </p:blipFill>
        <p:spPr>
          <a:xfrm>
            <a:off x="0" y="116632"/>
            <a:ext cx="9144000" cy="3414251"/>
          </a:xfrm>
          <a:prstGeom prst="rect">
            <a:avLst/>
          </a:prstGeom>
        </p:spPr>
      </p:pic>
      <p:sp>
        <p:nvSpPr>
          <p:cNvPr id="4" name="TextBox 3">
            <a:extLst>
              <a:ext uri="{FF2B5EF4-FFF2-40B4-BE49-F238E27FC236}">
                <a16:creationId xmlns:a16="http://schemas.microsoft.com/office/drawing/2014/main" id="{7E87A387-2294-476E-85F4-43B4CE8E4572}"/>
              </a:ext>
            </a:extLst>
          </p:cNvPr>
          <p:cNvSpPr txBox="1"/>
          <p:nvPr/>
        </p:nvSpPr>
        <p:spPr>
          <a:xfrm>
            <a:off x="899592" y="3717032"/>
            <a:ext cx="4156483" cy="646331"/>
          </a:xfrm>
          <a:prstGeom prst="rect">
            <a:avLst/>
          </a:prstGeom>
          <a:noFill/>
        </p:spPr>
        <p:txBody>
          <a:bodyPr wrap="square">
            <a:spAutoFit/>
          </a:bodyPr>
          <a:lstStyle/>
          <a:p>
            <a:pPr algn="l"/>
            <a:r>
              <a:rPr lang="en-US" sz="1200" b="0" i="0" u="none" strike="noStrike" baseline="0" dirty="0">
                <a:latin typeface="AdvTT052d8736"/>
              </a:rPr>
              <a:t>https://doi.org/10.1515/cclm-2024-0125</a:t>
            </a:r>
          </a:p>
          <a:p>
            <a:pPr algn="l"/>
            <a:r>
              <a:rPr lang="en-US" sz="1200" b="0" i="0" u="none" strike="noStrike" baseline="0" dirty="0">
                <a:latin typeface="AdvTT052d8736"/>
              </a:rPr>
              <a:t>Received January 25, 2024; accepted May 18, 2024;</a:t>
            </a:r>
          </a:p>
          <a:p>
            <a:pPr algn="l"/>
            <a:r>
              <a:rPr lang="en-US" sz="1200" b="0" i="0" u="none" strike="noStrike" baseline="0" dirty="0">
                <a:latin typeface="AdvTT052d8736"/>
              </a:rPr>
              <a:t>published online June 6, 2024</a:t>
            </a:r>
            <a:endParaRPr lang="fa-IR" sz="2400" dirty="0"/>
          </a:p>
        </p:txBody>
      </p:sp>
    </p:spTree>
    <p:extLst>
      <p:ext uri="{BB962C8B-B14F-4D97-AF65-F5344CB8AC3E}">
        <p14:creationId xmlns:p14="http://schemas.microsoft.com/office/powerpoint/2010/main" val="2595213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7" name="Rectangle: Rounded Corners 6">
            <a:extLst>
              <a:ext uri="{FF2B5EF4-FFF2-40B4-BE49-F238E27FC236}">
                <a16:creationId xmlns:a16="http://schemas.microsoft.com/office/drawing/2014/main" id="{340B153A-B604-4DCE-9681-39EF93A104D4}"/>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8" name="Picture 7">
            <a:extLst>
              <a:ext uri="{FF2B5EF4-FFF2-40B4-BE49-F238E27FC236}">
                <a16:creationId xmlns:a16="http://schemas.microsoft.com/office/drawing/2014/main" id="{CC732273-BACF-4A08-99D6-3226F28CBE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6" name="Picture 5">
            <a:extLst>
              <a:ext uri="{FF2B5EF4-FFF2-40B4-BE49-F238E27FC236}">
                <a16:creationId xmlns:a16="http://schemas.microsoft.com/office/drawing/2014/main" id="{A241A6BE-7674-4211-B4C2-0780EAB72254}"/>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57200" y="2425391"/>
            <a:ext cx="8229600" cy="2007218"/>
          </a:xfrm>
          <a:prstGeom prst="rect">
            <a:avLst/>
          </a:prstGeom>
          <a:ln w="28575">
            <a:solidFill>
              <a:srgbClr val="FFFF00"/>
            </a:solidFill>
          </a:ln>
          <a:effectLst>
            <a:glow rad="228600">
              <a:schemeClr val="accent5">
                <a:satMod val="175000"/>
                <a:alpha val="40000"/>
              </a:schemeClr>
            </a:glow>
          </a:effectLst>
        </p:spPr>
      </p:pic>
    </p:spTree>
    <p:extLst>
      <p:ext uri="{BB962C8B-B14F-4D97-AF65-F5344CB8AC3E}">
        <p14:creationId xmlns:p14="http://schemas.microsoft.com/office/powerpoint/2010/main" val="20591841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92415" y="1340768"/>
            <a:ext cx="6759170" cy="5257132"/>
          </a:xfrm>
          <a:prstGeom prst="rect">
            <a:avLst/>
          </a:prstGeom>
          <a:ln>
            <a:solidFill>
              <a:srgbClr val="002060"/>
            </a:solidFill>
          </a:ln>
        </p:spPr>
      </p:pic>
      <p:sp>
        <p:nvSpPr>
          <p:cNvPr id="17" name="Rectangle 16">
            <a:extLst>
              <a:ext uri="{FF2B5EF4-FFF2-40B4-BE49-F238E27FC236}">
                <a16:creationId xmlns:a16="http://schemas.microsoft.com/office/drawing/2014/main" id="{BD20C099-BF49-46C0-A0FE-10AAC8A513A1}"/>
              </a:ext>
            </a:extLst>
          </p:cNvPr>
          <p:cNvSpPr/>
          <p:nvPr/>
        </p:nvSpPr>
        <p:spPr>
          <a:xfrm>
            <a:off x="1259633" y="548680"/>
            <a:ext cx="7403706" cy="584775"/>
          </a:xfrm>
          <a:prstGeom prst="rect">
            <a:avLst/>
          </a:prstGeom>
        </p:spPr>
        <p:txBody>
          <a:bodyPr wrap="square">
            <a:spAutoFit/>
          </a:bodyPr>
          <a:lstStyle/>
          <a:p>
            <a:pPr algn="r" rtl="1"/>
            <a:r>
              <a:rPr lang="fa-IR" sz="3200" b="1" dirty="0">
                <a:solidFill>
                  <a:srgbClr val="0070C0"/>
                </a:solidFill>
              </a:rPr>
              <a:t>مدل 2. نوسان زیستی	</a:t>
            </a:r>
            <a:r>
              <a:rPr lang="en-US" sz="3200" b="1" dirty="0">
                <a:solidFill>
                  <a:srgbClr val="0070C0"/>
                </a:solidFill>
              </a:rPr>
              <a:t>Biologic Variation</a:t>
            </a:r>
          </a:p>
        </p:txBody>
      </p:sp>
    </p:spTree>
    <p:extLst>
      <p:ext uri="{BB962C8B-B14F-4D97-AF65-F5344CB8AC3E}">
        <p14:creationId xmlns:p14="http://schemas.microsoft.com/office/powerpoint/2010/main" val="1531901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329135" y="1458656"/>
            <a:ext cx="12473135" cy="9701327"/>
          </a:xfrm>
          <a:prstGeom prst="rect">
            <a:avLst/>
          </a:prstGeom>
          <a:ln>
            <a:solidFill>
              <a:srgbClr val="002060"/>
            </a:solidFill>
          </a:ln>
        </p:spPr>
      </p:pic>
      <p:sp>
        <p:nvSpPr>
          <p:cNvPr id="17" name="Rectangle 16">
            <a:extLst>
              <a:ext uri="{FF2B5EF4-FFF2-40B4-BE49-F238E27FC236}">
                <a16:creationId xmlns:a16="http://schemas.microsoft.com/office/drawing/2014/main" id="{BD20C099-BF49-46C0-A0FE-10AAC8A513A1}"/>
              </a:ext>
            </a:extLst>
          </p:cNvPr>
          <p:cNvSpPr/>
          <p:nvPr/>
        </p:nvSpPr>
        <p:spPr>
          <a:xfrm>
            <a:off x="1259633" y="548680"/>
            <a:ext cx="7403706" cy="584775"/>
          </a:xfrm>
          <a:prstGeom prst="rect">
            <a:avLst/>
          </a:prstGeom>
        </p:spPr>
        <p:txBody>
          <a:bodyPr wrap="square">
            <a:spAutoFit/>
          </a:bodyPr>
          <a:lstStyle/>
          <a:p>
            <a:pPr algn="r" rtl="1"/>
            <a:r>
              <a:rPr lang="fa-IR" sz="3200" b="1" dirty="0">
                <a:solidFill>
                  <a:srgbClr val="0070C0"/>
                </a:solidFill>
              </a:rPr>
              <a:t>مدل 2. نوسان زیستی	</a:t>
            </a:r>
            <a:r>
              <a:rPr lang="en-US" sz="3200" b="1" dirty="0">
                <a:solidFill>
                  <a:srgbClr val="0070C0"/>
                </a:solidFill>
              </a:rPr>
              <a:t>Biologic Variation</a:t>
            </a:r>
          </a:p>
        </p:txBody>
      </p:sp>
      <p:cxnSp>
        <p:nvCxnSpPr>
          <p:cNvPr id="18" name="Straight Arrow Connector 17">
            <a:extLst>
              <a:ext uri="{FF2B5EF4-FFF2-40B4-BE49-F238E27FC236}">
                <a16:creationId xmlns:a16="http://schemas.microsoft.com/office/drawing/2014/main" id="{E318827F-A3EF-4F28-A5C5-735C69D69D8A}"/>
              </a:ext>
            </a:extLst>
          </p:cNvPr>
          <p:cNvCxnSpPr>
            <a:cxnSpLocks/>
          </p:cNvCxnSpPr>
          <p:nvPr/>
        </p:nvCxnSpPr>
        <p:spPr>
          <a:xfrm>
            <a:off x="5856504" y="3861048"/>
            <a:ext cx="0" cy="49621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7067AA-CC86-40EE-A73C-988D2C79C302}"/>
              </a:ext>
            </a:extLst>
          </p:cNvPr>
          <p:cNvCxnSpPr>
            <a:cxnSpLocks/>
          </p:cNvCxnSpPr>
          <p:nvPr/>
        </p:nvCxnSpPr>
        <p:spPr>
          <a:xfrm>
            <a:off x="4860032" y="4797152"/>
            <a:ext cx="2232248" cy="0"/>
          </a:xfrm>
          <a:prstGeom prst="straightConnector1">
            <a:avLst/>
          </a:prstGeom>
          <a:ln w="571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F411DE-A1C3-4ACD-96E6-43BBC9ADF39C}"/>
              </a:ext>
            </a:extLst>
          </p:cNvPr>
          <p:cNvSpPr txBox="1"/>
          <p:nvPr/>
        </p:nvSpPr>
        <p:spPr>
          <a:xfrm>
            <a:off x="4975350" y="3429000"/>
            <a:ext cx="1656184" cy="523220"/>
          </a:xfrm>
          <a:prstGeom prst="rect">
            <a:avLst/>
          </a:prstGeom>
          <a:noFill/>
        </p:spPr>
        <p:txBody>
          <a:bodyPr wrap="square" rtlCol="1">
            <a:spAutoFit/>
          </a:bodyPr>
          <a:lstStyle/>
          <a:p>
            <a:pPr algn="ctr" rtl="1"/>
            <a:r>
              <a:rPr lang="fa-IR" sz="2800" b="1" dirty="0">
                <a:solidFill>
                  <a:srgbClr val="FF0000"/>
                </a:solidFill>
              </a:rPr>
              <a:t>نقطه تنظیم</a:t>
            </a:r>
          </a:p>
        </p:txBody>
      </p:sp>
      <p:sp>
        <p:nvSpPr>
          <p:cNvPr id="16" name="TextBox 15">
            <a:extLst>
              <a:ext uri="{FF2B5EF4-FFF2-40B4-BE49-F238E27FC236}">
                <a16:creationId xmlns:a16="http://schemas.microsoft.com/office/drawing/2014/main" id="{0F660C66-969C-44D3-A51F-400282601F90}"/>
              </a:ext>
            </a:extLst>
          </p:cNvPr>
          <p:cNvSpPr txBox="1"/>
          <p:nvPr/>
        </p:nvSpPr>
        <p:spPr>
          <a:xfrm>
            <a:off x="5148064" y="4940583"/>
            <a:ext cx="1656184" cy="523220"/>
          </a:xfrm>
          <a:prstGeom prst="rect">
            <a:avLst/>
          </a:prstGeom>
          <a:noFill/>
        </p:spPr>
        <p:txBody>
          <a:bodyPr wrap="square" rtlCol="1">
            <a:spAutoFit/>
          </a:bodyPr>
          <a:lstStyle/>
          <a:p>
            <a:pPr algn="ctr" rtl="1"/>
            <a:r>
              <a:rPr lang="fa-IR" sz="2800" b="1" dirty="0">
                <a:solidFill>
                  <a:srgbClr val="FF0000"/>
                </a:solidFill>
              </a:rPr>
              <a:t>پراکندگی</a:t>
            </a:r>
          </a:p>
        </p:txBody>
      </p:sp>
      <p:grpSp>
        <p:nvGrpSpPr>
          <p:cNvPr id="13" name="Group 12"/>
          <p:cNvGrpSpPr/>
          <p:nvPr/>
        </p:nvGrpSpPr>
        <p:grpSpPr>
          <a:xfrm>
            <a:off x="-3348880" y="1458656"/>
            <a:ext cx="12492880" cy="9799463"/>
            <a:chOff x="-3329135" y="1360520"/>
            <a:chExt cx="12492880" cy="9799463"/>
          </a:xfrm>
        </p:grpSpPr>
        <p:sp>
          <p:nvSpPr>
            <p:cNvPr id="14" name="Freeform: Shape 10">
              <a:extLst>
                <a:ext uri="{FF2B5EF4-FFF2-40B4-BE49-F238E27FC236}">
                  <a16:creationId xmlns:a16="http://schemas.microsoft.com/office/drawing/2014/main" id="{D601D31B-0982-461E-AEE0-4FB4CA373C78}"/>
                </a:ext>
              </a:extLst>
            </p:cNvPr>
            <p:cNvSpPr/>
            <p:nvPr/>
          </p:nvSpPr>
          <p:spPr>
            <a:xfrm>
              <a:off x="-3329135" y="1360520"/>
              <a:ext cx="12492880" cy="9799463"/>
            </a:xfrm>
            <a:custGeom>
              <a:avLst/>
              <a:gdLst>
                <a:gd name="connsiteX0" fmla="*/ 9185337 w 12473135"/>
                <a:gd name="connsiteY0" fmla="*/ 1588455 h 9701327"/>
                <a:gd name="connsiteX1" fmla="*/ 9042064 w 12473135"/>
                <a:gd name="connsiteY1" fmla="*/ 1610304 h 9701327"/>
                <a:gd name="connsiteX2" fmla="*/ 8465206 w 12473135"/>
                <a:gd name="connsiteY2" fmla="*/ 1610304 h 9701327"/>
                <a:gd name="connsiteX3" fmla="*/ 8045151 w 12473135"/>
                <a:gd name="connsiteY3" fmla="*/ 2030359 h 9701327"/>
                <a:gd name="connsiteX4" fmla="*/ 8045151 w 12473135"/>
                <a:gd name="connsiteY4" fmla="*/ 2600658 h 9701327"/>
                <a:gd name="connsiteX5" fmla="*/ 8045151 w 12473135"/>
                <a:gd name="connsiteY5" fmla="*/ 3107590 h 9701327"/>
                <a:gd name="connsiteX6" fmla="*/ 8045151 w 12473135"/>
                <a:gd name="connsiteY6" fmla="*/ 3677889 h 9701327"/>
                <a:gd name="connsiteX7" fmla="*/ 8045151 w 12473135"/>
                <a:gd name="connsiteY7" fmla="*/ 4142577 h 9701327"/>
                <a:gd name="connsiteX8" fmla="*/ 8465206 w 12473135"/>
                <a:gd name="connsiteY8" fmla="*/ 4562632 h 9701327"/>
                <a:gd name="connsiteX9" fmla="*/ 9092469 w 12473135"/>
                <a:gd name="connsiteY9" fmla="*/ 4562632 h 9701327"/>
                <a:gd name="connsiteX10" fmla="*/ 9602121 w 12473135"/>
                <a:gd name="connsiteY10" fmla="*/ 4562632 h 9701327"/>
                <a:gd name="connsiteX11" fmla="*/ 10145376 w 12473135"/>
                <a:gd name="connsiteY11" fmla="*/ 4562632 h 9701327"/>
                <a:gd name="connsiteX12" fmla="*/ 10565431 w 12473135"/>
                <a:gd name="connsiteY12" fmla="*/ 4142577 h 9701327"/>
                <a:gd name="connsiteX13" fmla="*/ 10565431 w 12473135"/>
                <a:gd name="connsiteY13" fmla="*/ 3551156 h 9701327"/>
                <a:gd name="connsiteX14" fmla="*/ 10565431 w 12473135"/>
                <a:gd name="connsiteY14" fmla="*/ 3065346 h 9701327"/>
                <a:gd name="connsiteX15" fmla="*/ 10565431 w 12473135"/>
                <a:gd name="connsiteY15" fmla="*/ 2600658 h 9701327"/>
                <a:gd name="connsiteX16" fmla="*/ 10565431 w 12473135"/>
                <a:gd name="connsiteY16" fmla="*/ 2030359 h 9701327"/>
                <a:gd name="connsiteX17" fmla="*/ 10145376 w 12473135"/>
                <a:gd name="connsiteY17" fmla="*/ 1610304 h 9701327"/>
                <a:gd name="connsiteX18" fmla="*/ 9602121 w 12473135"/>
                <a:gd name="connsiteY18" fmla="*/ 1610304 h 9701327"/>
                <a:gd name="connsiteX19" fmla="*/ 9185337 w 12473135"/>
                <a:gd name="connsiteY19" fmla="*/ 1588455 h 9701327"/>
                <a:gd name="connsiteX20" fmla="*/ 0 w 12473135"/>
                <a:gd name="connsiteY20" fmla="*/ 0 h 9701327"/>
                <a:gd name="connsiteX21" fmla="*/ 12473135 w 12473135"/>
                <a:gd name="connsiteY21" fmla="*/ 0 h 9701327"/>
                <a:gd name="connsiteX22" fmla="*/ 12473135 w 12473135"/>
                <a:gd name="connsiteY22" fmla="*/ 9701327 h 9701327"/>
                <a:gd name="connsiteX23" fmla="*/ 0 w 12473135"/>
                <a:gd name="connsiteY23" fmla="*/ 9701327 h 97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3135" h="9701327">
                  <a:moveTo>
                    <a:pt x="9185337" y="1588455"/>
                  </a:moveTo>
                  <a:cubicBezTo>
                    <a:pt x="9135149" y="1588535"/>
                    <a:pt x="9086460" y="1594227"/>
                    <a:pt x="9042064" y="1610304"/>
                  </a:cubicBezTo>
                  <a:cubicBezTo>
                    <a:pt x="8864479" y="1674614"/>
                    <a:pt x="8642852" y="1549315"/>
                    <a:pt x="8465206" y="1610304"/>
                  </a:cubicBezTo>
                  <a:cubicBezTo>
                    <a:pt x="8205558" y="1562938"/>
                    <a:pt x="7992699" y="1805040"/>
                    <a:pt x="8045151" y="2030359"/>
                  </a:cubicBezTo>
                  <a:cubicBezTo>
                    <a:pt x="8094616" y="2232242"/>
                    <a:pt x="8034591" y="2434797"/>
                    <a:pt x="8045151" y="2600658"/>
                  </a:cubicBezTo>
                  <a:cubicBezTo>
                    <a:pt x="8055711" y="2766519"/>
                    <a:pt x="8004825" y="2986477"/>
                    <a:pt x="8045151" y="3107590"/>
                  </a:cubicBezTo>
                  <a:cubicBezTo>
                    <a:pt x="8085477" y="3228703"/>
                    <a:pt x="7995960" y="3584408"/>
                    <a:pt x="8045151" y="3677889"/>
                  </a:cubicBezTo>
                  <a:cubicBezTo>
                    <a:pt x="8094342" y="3771370"/>
                    <a:pt x="7993193" y="3956631"/>
                    <a:pt x="8045151" y="4142577"/>
                  </a:cubicBezTo>
                  <a:cubicBezTo>
                    <a:pt x="8013307" y="4336573"/>
                    <a:pt x="8190280" y="4515080"/>
                    <a:pt x="8465206" y="4562632"/>
                  </a:cubicBezTo>
                  <a:cubicBezTo>
                    <a:pt x="8705783" y="4536003"/>
                    <a:pt x="8939066" y="4580640"/>
                    <a:pt x="9092469" y="4562632"/>
                  </a:cubicBezTo>
                  <a:cubicBezTo>
                    <a:pt x="9245872" y="4544624"/>
                    <a:pt x="9402905" y="4598093"/>
                    <a:pt x="9602121" y="4562632"/>
                  </a:cubicBezTo>
                  <a:cubicBezTo>
                    <a:pt x="9801338" y="4527171"/>
                    <a:pt x="9983362" y="4606829"/>
                    <a:pt x="10145376" y="4562632"/>
                  </a:cubicBezTo>
                  <a:cubicBezTo>
                    <a:pt x="10348203" y="4583512"/>
                    <a:pt x="10580878" y="4392151"/>
                    <a:pt x="10565431" y="4142577"/>
                  </a:cubicBezTo>
                  <a:cubicBezTo>
                    <a:pt x="10547710" y="3976073"/>
                    <a:pt x="10616023" y="3769600"/>
                    <a:pt x="10565431" y="3551156"/>
                  </a:cubicBezTo>
                  <a:cubicBezTo>
                    <a:pt x="10514839" y="3332712"/>
                    <a:pt x="10588619" y="3198430"/>
                    <a:pt x="10565431" y="3065346"/>
                  </a:cubicBezTo>
                  <a:cubicBezTo>
                    <a:pt x="10542243" y="2932262"/>
                    <a:pt x="10584272" y="2752621"/>
                    <a:pt x="10565431" y="2600658"/>
                  </a:cubicBezTo>
                  <a:cubicBezTo>
                    <a:pt x="10546590" y="2448695"/>
                    <a:pt x="10580924" y="2236470"/>
                    <a:pt x="10565431" y="2030359"/>
                  </a:cubicBezTo>
                  <a:cubicBezTo>
                    <a:pt x="10527497" y="1743676"/>
                    <a:pt x="10364416" y="1607425"/>
                    <a:pt x="10145376" y="1610304"/>
                  </a:cubicBezTo>
                  <a:cubicBezTo>
                    <a:pt x="9999824" y="1661984"/>
                    <a:pt x="9738336" y="1572750"/>
                    <a:pt x="9602121" y="1610304"/>
                  </a:cubicBezTo>
                  <a:cubicBezTo>
                    <a:pt x="9499960" y="1638470"/>
                    <a:pt x="9335900" y="1588213"/>
                    <a:pt x="9185337" y="1588455"/>
                  </a:cubicBezTo>
                  <a:close/>
                  <a:moveTo>
                    <a:pt x="0" y="0"/>
                  </a:moveTo>
                  <a:lnTo>
                    <a:pt x="12473135" y="0"/>
                  </a:lnTo>
                  <a:lnTo>
                    <a:pt x="12473135" y="9701327"/>
                  </a:lnTo>
                  <a:lnTo>
                    <a:pt x="0" y="9701327"/>
                  </a:lnTo>
                  <a:close/>
                </a:path>
              </a:pathLst>
            </a:custGeom>
            <a:solidFill>
              <a:schemeClr val="bg1">
                <a:lumMod val="65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a:p>
          </p:txBody>
        </p:sp>
        <p:sp>
          <p:nvSpPr>
            <p:cNvPr id="15" name="Rectangle: Rounded Corners 11">
              <a:extLst>
                <a:ext uri="{FF2B5EF4-FFF2-40B4-BE49-F238E27FC236}">
                  <a16:creationId xmlns:a16="http://schemas.microsoft.com/office/drawing/2014/main" id="{FEF8AE6E-AB7D-4B9E-8EAA-D9B9D345C319}"/>
                </a:ext>
              </a:extLst>
            </p:cNvPr>
            <p:cNvSpPr/>
            <p:nvPr/>
          </p:nvSpPr>
          <p:spPr>
            <a:xfrm>
              <a:off x="4716016" y="2970824"/>
              <a:ext cx="2524270" cy="2982193"/>
            </a:xfrm>
            <a:custGeom>
              <a:avLst/>
              <a:gdLst>
                <a:gd name="connsiteX0" fmla="*/ 0 w 2524270"/>
                <a:gd name="connsiteY0" fmla="*/ 420720 h 2982193"/>
                <a:gd name="connsiteX1" fmla="*/ 420720 w 2524270"/>
                <a:gd name="connsiteY1" fmla="*/ 0 h 2982193"/>
                <a:gd name="connsiteX2" fmla="*/ 998492 w 2524270"/>
                <a:gd name="connsiteY2" fmla="*/ 0 h 2982193"/>
                <a:gd name="connsiteX3" fmla="*/ 1559435 w 2524270"/>
                <a:gd name="connsiteY3" fmla="*/ 0 h 2982193"/>
                <a:gd name="connsiteX4" fmla="*/ 2103550 w 2524270"/>
                <a:gd name="connsiteY4" fmla="*/ 0 h 2982193"/>
                <a:gd name="connsiteX5" fmla="*/ 2524270 w 2524270"/>
                <a:gd name="connsiteY5" fmla="*/ 420720 h 2982193"/>
                <a:gd name="connsiteX6" fmla="*/ 2524270 w 2524270"/>
                <a:gd name="connsiteY6" fmla="*/ 998723 h 2982193"/>
                <a:gd name="connsiteX7" fmla="*/ 2524270 w 2524270"/>
                <a:gd name="connsiteY7" fmla="*/ 1469689 h 2982193"/>
                <a:gd name="connsiteX8" fmla="*/ 2524270 w 2524270"/>
                <a:gd name="connsiteY8" fmla="*/ 1962062 h 2982193"/>
                <a:gd name="connsiteX9" fmla="*/ 2524270 w 2524270"/>
                <a:gd name="connsiteY9" fmla="*/ 2561473 h 2982193"/>
                <a:gd name="connsiteX10" fmla="*/ 2103550 w 2524270"/>
                <a:gd name="connsiteY10" fmla="*/ 2982193 h 2982193"/>
                <a:gd name="connsiteX11" fmla="*/ 1559435 w 2524270"/>
                <a:gd name="connsiteY11" fmla="*/ 2982193 h 2982193"/>
                <a:gd name="connsiteX12" fmla="*/ 1048977 w 2524270"/>
                <a:gd name="connsiteY12" fmla="*/ 2982193 h 2982193"/>
                <a:gd name="connsiteX13" fmla="*/ 420720 w 2524270"/>
                <a:gd name="connsiteY13" fmla="*/ 2982193 h 2982193"/>
                <a:gd name="connsiteX14" fmla="*/ 0 w 2524270"/>
                <a:gd name="connsiteY14" fmla="*/ 2561473 h 2982193"/>
                <a:gd name="connsiteX15" fmla="*/ 0 w 2524270"/>
                <a:gd name="connsiteY15" fmla="*/ 2090507 h 2982193"/>
                <a:gd name="connsiteX16" fmla="*/ 0 w 2524270"/>
                <a:gd name="connsiteY16" fmla="*/ 1512504 h 2982193"/>
                <a:gd name="connsiteX17" fmla="*/ 0 w 2524270"/>
                <a:gd name="connsiteY17" fmla="*/ 998723 h 2982193"/>
                <a:gd name="connsiteX18" fmla="*/ 0 w 2524270"/>
                <a:gd name="connsiteY18" fmla="*/ 420720 h 298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4270" h="2982193" extrusionOk="0">
                  <a:moveTo>
                    <a:pt x="0" y="420720"/>
                  </a:moveTo>
                  <a:cubicBezTo>
                    <a:pt x="-21465" y="191093"/>
                    <a:pt x="159685" y="-49115"/>
                    <a:pt x="420720" y="0"/>
                  </a:cubicBezTo>
                  <a:cubicBezTo>
                    <a:pt x="675426" y="-37171"/>
                    <a:pt x="816062" y="41116"/>
                    <a:pt x="998492" y="0"/>
                  </a:cubicBezTo>
                  <a:cubicBezTo>
                    <a:pt x="1180922" y="-41116"/>
                    <a:pt x="1401088" y="62294"/>
                    <a:pt x="1559435" y="0"/>
                  </a:cubicBezTo>
                  <a:cubicBezTo>
                    <a:pt x="1717782" y="-62294"/>
                    <a:pt x="1861032" y="50401"/>
                    <a:pt x="2103550" y="0"/>
                  </a:cubicBezTo>
                  <a:cubicBezTo>
                    <a:pt x="2285423" y="-11223"/>
                    <a:pt x="2505444" y="161220"/>
                    <a:pt x="2524270" y="420720"/>
                  </a:cubicBezTo>
                  <a:cubicBezTo>
                    <a:pt x="2556328" y="676245"/>
                    <a:pt x="2521768" y="732774"/>
                    <a:pt x="2524270" y="998723"/>
                  </a:cubicBezTo>
                  <a:cubicBezTo>
                    <a:pt x="2526772" y="1264672"/>
                    <a:pt x="2474484" y="1285120"/>
                    <a:pt x="2524270" y="1469689"/>
                  </a:cubicBezTo>
                  <a:cubicBezTo>
                    <a:pt x="2574056" y="1654258"/>
                    <a:pt x="2479080" y="1785777"/>
                    <a:pt x="2524270" y="1962062"/>
                  </a:cubicBezTo>
                  <a:cubicBezTo>
                    <a:pt x="2569460" y="2138347"/>
                    <a:pt x="2512187" y="2400451"/>
                    <a:pt x="2524270" y="2561473"/>
                  </a:cubicBezTo>
                  <a:cubicBezTo>
                    <a:pt x="2537360" y="2808731"/>
                    <a:pt x="2296086" y="3010703"/>
                    <a:pt x="2103550" y="2982193"/>
                  </a:cubicBezTo>
                  <a:cubicBezTo>
                    <a:pt x="1983036" y="3035171"/>
                    <a:pt x="1814697" y="2980760"/>
                    <a:pt x="1559435" y="2982193"/>
                  </a:cubicBezTo>
                  <a:cubicBezTo>
                    <a:pt x="1304174" y="2983626"/>
                    <a:pt x="1264620" y="2959443"/>
                    <a:pt x="1048977" y="2982193"/>
                  </a:cubicBezTo>
                  <a:cubicBezTo>
                    <a:pt x="833334" y="3004943"/>
                    <a:pt x="655140" y="2922779"/>
                    <a:pt x="420720" y="2982193"/>
                  </a:cubicBezTo>
                  <a:cubicBezTo>
                    <a:pt x="182912" y="2976155"/>
                    <a:pt x="-13355" y="2777895"/>
                    <a:pt x="0" y="2561473"/>
                  </a:cubicBezTo>
                  <a:cubicBezTo>
                    <a:pt x="-43757" y="2388837"/>
                    <a:pt x="29743" y="2243966"/>
                    <a:pt x="0" y="2090507"/>
                  </a:cubicBezTo>
                  <a:cubicBezTo>
                    <a:pt x="-29743" y="1937048"/>
                    <a:pt x="17192" y="1738254"/>
                    <a:pt x="0" y="1512504"/>
                  </a:cubicBezTo>
                  <a:cubicBezTo>
                    <a:pt x="-17192" y="1286754"/>
                    <a:pt x="8459" y="1244716"/>
                    <a:pt x="0" y="998723"/>
                  </a:cubicBezTo>
                  <a:cubicBezTo>
                    <a:pt x="-8459" y="752730"/>
                    <a:pt x="55302" y="547028"/>
                    <a:pt x="0" y="420720"/>
                  </a:cubicBezTo>
                  <a:close/>
                </a:path>
              </a:pathLst>
            </a:custGeom>
            <a:noFill/>
            <a:ln w="57150">
              <a:solidFill>
                <a:srgbClr val="00B0F0"/>
              </a:solidFill>
              <a:extLst>
                <a:ext uri="{C807C97D-BFC1-408E-A445-0C87EB9F89A2}">
                  <ask:lineSketchStyleProps xmlns:ask="http://schemas.microsoft.com/office/drawing/2018/sketchyshapes" xmlns="" sd="272719505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1610467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outVertical)">
                                      <p:cBhvr>
                                        <p:cTn id="20" dur="500"/>
                                        <p:tgtEl>
                                          <p:spTgt spid="2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D20C099-BF49-46C0-A0FE-10AAC8A513A1}"/>
              </a:ext>
            </a:extLst>
          </p:cNvPr>
          <p:cNvSpPr/>
          <p:nvPr/>
        </p:nvSpPr>
        <p:spPr>
          <a:xfrm>
            <a:off x="1259633" y="548680"/>
            <a:ext cx="7403706" cy="584775"/>
          </a:xfrm>
          <a:prstGeom prst="rect">
            <a:avLst/>
          </a:prstGeom>
        </p:spPr>
        <p:txBody>
          <a:bodyPr wrap="square">
            <a:spAutoFit/>
          </a:bodyPr>
          <a:lstStyle/>
          <a:p>
            <a:pPr algn="r" rtl="1"/>
            <a:r>
              <a:rPr lang="fa-IR" sz="3200" b="1" dirty="0">
                <a:solidFill>
                  <a:srgbClr val="0070C0"/>
                </a:solidFill>
              </a:rPr>
              <a:t>مدل 2. نوسان زیستی	</a:t>
            </a:r>
            <a:r>
              <a:rPr lang="en-US" sz="3200" b="1" dirty="0">
                <a:solidFill>
                  <a:srgbClr val="0070C0"/>
                </a:solidFill>
              </a:rPr>
              <a:t>Biologic Variation</a:t>
            </a:r>
          </a:p>
        </p:txBody>
      </p:sp>
      <p:graphicFrame>
        <p:nvGraphicFramePr>
          <p:cNvPr id="2" name="Table 2">
            <a:extLst>
              <a:ext uri="{FF2B5EF4-FFF2-40B4-BE49-F238E27FC236}">
                <a16:creationId xmlns:a16="http://schemas.microsoft.com/office/drawing/2014/main" id="{810CA3CE-F60A-48BE-8826-1EDEF4DFA88F}"/>
              </a:ext>
            </a:extLst>
          </p:cNvPr>
          <p:cNvGraphicFramePr>
            <a:graphicFrameLocks noGrp="1"/>
          </p:cNvGraphicFramePr>
          <p:nvPr>
            <p:extLst>
              <p:ext uri="{D42A27DB-BD31-4B8C-83A1-F6EECF244321}">
                <p14:modId xmlns:p14="http://schemas.microsoft.com/office/powerpoint/2010/main" val="1335852757"/>
              </p:ext>
            </p:extLst>
          </p:nvPr>
        </p:nvGraphicFramePr>
        <p:xfrm>
          <a:off x="5911952" y="1196752"/>
          <a:ext cx="2548479" cy="2595880"/>
        </p:xfrm>
        <a:graphic>
          <a:graphicData uri="http://schemas.openxmlformats.org/drawingml/2006/table">
            <a:tbl>
              <a:tblPr rtl="1" firstRow="1" bandRow="1">
                <a:tableStyleId>{616DA210-FB5B-4158-B5E0-FEB733F419BA}</a:tableStyleId>
              </a:tblPr>
              <a:tblGrid>
                <a:gridCol w="849493">
                  <a:extLst>
                    <a:ext uri="{9D8B030D-6E8A-4147-A177-3AD203B41FA5}">
                      <a16:colId xmlns:a16="http://schemas.microsoft.com/office/drawing/2014/main" val="3304786810"/>
                    </a:ext>
                  </a:extLst>
                </a:gridCol>
                <a:gridCol w="849493">
                  <a:extLst>
                    <a:ext uri="{9D8B030D-6E8A-4147-A177-3AD203B41FA5}">
                      <a16:colId xmlns:a16="http://schemas.microsoft.com/office/drawing/2014/main" val="1480301303"/>
                    </a:ext>
                  </a:extLst>
                </a:gridCol>
                <a:gridCol w="849493">
                  <a:extLst>
                    <a:ext uri="{9D8B030D-6E8A-4147-A177-3AD203B41FA5}">
                      <a16:colId xmlns:a16="http://schemas.microsoft.com/office/drawing/2014/main" val="1099561832"/>
                    </a:ext>
                  </a:extLst>
                </a:gridCol>
              </a:tblGrid>
              <a:tr h="370840">
                <a:tc>
                  <a:txBody>
                    <a:bodyPr/>
                    <a:lstStyle/>
                    <a:p>
                      <a:pPr algn="ctr" rtl="1"/>
                      <a:r>
                        <a:rPr lang="en-US" dirty="0"/>
                        <a:t>Mean</a:t>
                      </a:r>
                      <a:endParaRPr lang="fa-IR" dirty="0"/>
                    </a:p>
                  </a:txBody>
                  <a:tcPr/>
                </a:tc>
                <a:tc>
                  <a:txBody>
                    <a:bodyPr/>
                    <a:lstStyle/>
                    <a:p>
                      <a:pPr algn="ctr" rtl="1"/>
                      <a:r>
                        <a:rPr lang="en-US" dirty="0"/>
                        <a:t>CV</a:t>
                      </a:r>
                      <a:endParaRPr lang="fa-IR" dirty="0"/>
                    </a:p>
                  </a:txBody>
                  <a:tcPr/>
                </a:tc>
                <a:tc>
                  <a:txBody>
                    <a:bodyPr/>
                    <a:lstStyle/>
                    <a:p>
                      <a:pPr algn="ctr" rtl="1"/>
                      <a:r>
                        <a:rPr lang="fa-IR" dirty="0"/>
                        <a:t>شماره</a:t>
                      </a:r>
                    </a:p>
                  </a:txBody>
                  <a:tcPr/>
                </a:tc>
                <a:extLst>
                  <a:ext uri="{0D108BD9-81ED-4DB2-BD59-A6C34878D82A}">
                    <a16:rowId xmlns:a16="http://schemas.microsoft.com/office/drawing/2014/main" val="2676650348"/>
                  </a:ext>
                </a:extLst>
              </a:tr>
              <a:tr h="370840">
                <a:tc>
                  <a:txBody>
                    <a:bodyPr/>
                    <a:lstStyle/>
                    <a:p>
                      <a:pPr algn="ctr" rtl="1"/>
                      <a:r>
                        <a:rPr lang="en-US" dirty="0"/>
                        <a:t>M1</a:t>
                      </a:r>
                      <a:endParaRPr lang="fa-IR" dirty="0"/>
                    </a:p>
                  </a:txBody>
                  <a:tcPr/>
                </a:tc>
                <a:tc>
                  <a:txBody>
                    <a:bodyPr/>
                    <a:lstStyle/>
                    <a:p>
                      <a:pPr algn="ctr" rtl="1"/>
                      <a:r>
                        <a:rPr lang="en-US" dirty="0"/>
                        <a:t>CV1</a:t>
                      </a:r>
                      <a:endParaRPr lang="fa-IR" dirty="0"/>
                    </a:p>
                  </a:txBody>
                  <a:tcPr/>
                </a:tc>
                <a:tc>
                  <a:txBody>
                    <a:bodyPr/>
                    <a:lstStyle/>
                    <a:p>
                      <a:pPr algn="ctr" rtl="1"/>
                      <a:r>
                        <a:rPr lang="en-US" dirty="0"/>
                        <a:t>1</a:t>
                      </a:r>
                      <a:endParaRPr lang="fa-IR" dirty="0"/>
                    </a:p>
                  </a:txBody>
                  <a:tcPr/>
                </a:tc>
                <a:extLst>
                  <a:ext uri="{0D108BD9-81ED-4DB2-BD59-A6C34878D82A}">
                    <a16:rowId xmlns:a16="http://schemas.microsoft.com/office/drawing/2014/main" val="536916440"/>
                  </a:ext>
                </a:extLst>
              </a:tr>
              <a:tr h="370840">
                <a:tc>
                  <a:txBody>
                    <a:bodyPr/>
                    <a:lstStyle/>
                    <a:p>
                      <a:pPr algn="ctr" rtl="1"/>
                      <a:r>
                        <a:rPr lang="en-US" dirty="0"/>
                        <a:t>M2</a:t>
                      </a:r>
                      <a:endParaRPr lang="fa-IR" dirty="0"/>
                    </a:p>
                  </a:txBody>
                  <a:tcPr/>
                </a:tc>
                <a:tc>
                  <a:txBody>
                    <a:bodyPr/>
                    <a:lstStyle/>
                    <a:p>
                      <a:pPr algn="ctr" rtl="1"/>
                      <a:r>
                        <a:rPr lang="en-US" dirty="0"/>
                        <a:t>CV2</a:t>
                      </a:r>
                      <a:endParaRPr lang="fa-IR" dirty="0"/>
                    </a:p>
                  </a:txBody>
                  <a:tcPr/>
                </a:tc>
                <a:tc>
                  <a:txBody>
                    <a:bodyPr/>
                    <a:lstStyle/>
                    <a:p>
                      <a:pPr algn="ctr" rtl="1"/>
                      <a:r>
                        <a:rPr lang="en-US" dirty="0"/>
                        <a:t>2</a:t>
                      </a:r>
                      <a:endParaRPr lang="fa-IR" dirty="0"/>
                    </a:p>
                  </a:txBody>
                  <a:tcPr/>
                </a:tc>
                <a:extLst>
                  <a:ext uri="{0D108BD9-81ED-4DB2-BD59-A6C34878D82A}">
                    <a16:rowId xmlns:a16="http://schemas.microsoft.com/office/drawing/2014/main" val="2902511391"/>
                  </a:ext>
                </a:extLst>
              </a:tr>
              <a:tr h="370840">
                <a:tc>
                  <a:txBody>
                    <a:bodyPr/>
                    <a:lstStyle/>
                    <a:p>
                      <a:pPr algn="ctr" rtl="1"/>
                      <a:r>
                        <a:rPr lang="en-US" dirty="0"/>
                        <a:t>M3</a:t>
                      </a:r>
                      <a:endParaRPr lang="fa-IR" dirty="0"/>
                    </a:p>
                  </a:txBody>
                  <a:tcPr/>
                </a:tc>
                <a:tc>
                  <a:txBody>
                    <a:bodyPr/>
                    <a:lstStyle/>
                    <a:p>
                      <a:pPr algn="ctr" rtl="1"/>
                      <a:r>
                        <a:rPr lang="en-US" dirty="0"/>
                        <a:t>CV3</a:t>
                      </a:r>
                      <a:endParaRPr lang="fa-IR" dirty="0"/>
                    </a:p>
                  </a:txBody>
                  <a:tcPr/>
                </a:tc>
                <a:tc>
                  <a:txBody>
                    <a:bodyPr/>
                    <a:lstStyle/>
                    <a:p>
                      <a:pPr algn="ctr" rtl="1"/>
                      <a:r>
                        <a:rPr lang="en-US" dirty="0"/>
                        <a:t>3</a:t>
                      </a:r>
                      <a:endParaRPr lang="fa-IR" dirty="0"/>
                    </a:p>
                  </a:txBody>
                  <a:tcPr/>
                </a:tc>
                <a:extLst>
                  <a:ext uri="{0D108BD9-81ED-4DB2-BD59-A6C34878D82A}">
                    <a16:rowId xmlns:a16="http://schemas.microsoft.com/office/drawing/2014/main" val="3226959633"/>
                  </a:ext>
                </a:extLst>
              </a:tr>
              <a:tr h="370840">
                <a:tc>
                  <a:txBody>
                    <a:bodyPr/>
                    <a:lstStyle/>
                    <a:p>
                      <a:pPr algn="ctr" rtl="1"/>
                      <a:r>
                        <a:rPr lang="en-US" dirty="0"/>
                        <a:t>…</a:t>
                      </a:r>
                      <a:endParaRPr lang="fa-IR" dirty="0"/>
                    </a:p>
                  </a:txBody>
                  <a:tcPr/>
                </a:tc>
                <a:tc>
                  <a:txBody>
                    <a:bodyPr/>
                    <a:lstStyle/>
                    <a:p>
                      <a:pPr algn="ctr" rtl="1"/>
                      <a:r>
                        <a:rPr lang="en-US" dirty="0"/>
                        <a:t>…</a:t>
                      </a:r>
                      <a:endParaRPr lang="fa-IR" dirty="0"/>
                    </a:p>
                  </a:txBody>
                  <a:tcPr/>
                </a:tc>
                <a:tc>
                  <a:txBody>
                    <a:bodyPr/>
                    <a:lstStyle/>
                    <a:p>
                      <a:pPr algn="ctr" rtl="1"/>
                      <a:r>
                        <a:rPr lang="en-US" dirty="0"/>
                        <a:t>…</a:t>
                      </a:r>
                      <a:endParaRPr lang="fa-IR" dirty="0"/>
                    </a:p>
                  </a:txBody>
                  <a:tcPr/>
                </a:tc>
                <a:extLst>
                  <a:ext uri="{0D108BD9-81ED-4DB2-BD59-A6C34878D82A}">
                    <a16:rowId xmlns:a16="http://schemas.microsoft.com/office/drawing/2014/main" val="404854370"/>
                  </a:ext>
                </a:extLst>
              </a:tr>
              <a:tr h="370840">
                <a:tc>
                  <a:txBody>
                    <a:bodyPr/>
                    <a:lstStyle/>
                    <a:p>
                      <a:pPr algn="ctr" rtl="1"/>
                      <a:r>
                        <a:rPr lang="en-US" dirty="0"/>
                        <a:t>…</a:t>
                      </a:r>
                      <a:endParaRPr lang="fa-IR" dirty="0"/>
                    </a:p>
                  </a:txBody>
                  <a:tcPr/>
                </a:tc>
                <a:tc>
                  <a:txBody>
                    <a:bodyPr/>
                    <a:lstStyle/>
                    <a:p>
                      <a:pPr algn="ctr" rtl="1"/>
                      <a:r>
                        <a:rPr lang="en-US" dirty="0"/>
                        <a:t>…</a:t>
                      </a:r>
                      <a:endParaRPr lang="fa-IR" dirty="0"/>
                    </a:p>
                  </a:txBody>
                  <a:tcPr/>
                </a:tc>
                <a:tc>
                  <a:txBody>
                    <a:bodyPr/>
                    <a:lstStyle/>
                    <a:p>
                      <a:pPr algn="ctr" rtl="1"/>
                      <a:r>
                        <a:rPr lang="en-US" dirty="0"/>
                        <a:t>…</a:t>
                      </a:r>
                      <a:endParaRPr lang="fa-IR" dirty="0"/>
                    </a:p>
                  </a:txBody>
                  <a:tcPr/>
                </a:tc>
                <a:extLst>
                  <a:ext uri="{0D108BD9-81ED-4DB2-BD59-A6C34878D82A}">
                    <a16:rowId xmlns:a16="http://schemas.microsoft.com/office/drawing/2014/main" val="3442291659"/>
                  </a:ext>
                </a:extLst>
              </a:tr>
              <a:tr h="370840">
                <a:tc>
                  <a:txBody>
                    <a:bodyPr/>
                    <a:lstStyle/>
                    <a:p>
                      <a:pPr algn="ctr" rtl="1"/>
                      <a:r>
                        <a:rPr lang="en-US" dirty="0"/>
                        <a:t>Mn</a:t>
                      </a:r>
                      <a:endParaRPr lang="fa-IR" dirty="0"/>
                    </a:p>
                  </a:txBody>
                  <a:tcPr/>
                </a:tc>
                <a:tc>
                  <a:txBody>
                    <a:bodyPr/>
                    <a:lstStyle/>
                    <a:p>
                      <a:pPr algn="ctr" rtl="1"/>
                      <a:r>
                        <a:rPr lang="en-US" dirty="0" err="1"/>
                        <a:t>CVn</a:t>
                      </a:r>
                      <a:endParaRPr lang="fa-IR" dirty="0"/>
                    </a:p>
                  </a:txBody>
                  <a:tcPr/>
                </a:tc>
                <a:tc>
                  <a:txBody>
                    <a:bodyPr/>
                    <a:lstStyle/>
                    <a:p>
                      <a:pPr algn="ctr" rtl="1"/>
                      <a:r>
                        <a:rPr lang="en-US" dirty="0"/>
                        <a:t>n</a:t>
                      </a:r>
                      <a:endParaRPr lang="fa-IR" dirty="0"/>
                    </a:p>
                  </a:txBody>
                  <a:tcPr/>
                </a:tc>
                <a:extLst>
                  <a:ext uri="{0D108BD9-81ED-4DB2-BD59-A6C34878D82A}">
                    <a16:rowId xmlns:a16="http://schemas.microsoft.com/office/drawing/2014/main" val="4158332124"/>
                  </a:ext>
                </a:extLst>
              </a:tr>
            </a:tbl>
          </a:graphicData>
        </a:graphic>
      </p:graphicFrame>
      <p:sp>
        <p:nvSpPr>
          <p:cNvPr id="3" name="Arrow: Pentagon 2">
            <a:extLst>
              <a:ext uri="{FF2B5EF4-FFF2-40B4-BE49-F238E27FC236}">
                <a16:creationId xmlns:a16="http://schemas.microsoft.com/office/drawing/2014/main" id="{FDECEC82-3584-40F1-A12A-C6947E7DDD6B}"/>
              </a:ext>
            </a:extLst>
          </p:cNvPr>
          <p:cNvSpPr/>
          <p:nvPr/>
        </p:nvSpPr>
        <p:spPr>
          <a:xfrm rot="5400000">
            <a:off x="5739975" y="2732672"/>
            <a:ext cx="2889940" cy="473358"/>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4" name="TextBox 3">
            <a:extLst>
              <a:ext uri="{FF2B5EF4-FFF2-40B4-BE49-F238E27FC236}">
                <a16:creationId xmlns:a16="http://schemas.microsoft.com/office/drawing/2014/main" id="{F12CD1F5-3A67-4C16-B3D8-895C07C0CF59}"/>
              </a:ext>
            </a:extLst>
          </p:cNvPr>
          <p:cNvSpPr txBox="1"/>
          <p:nvPr/>
        </p:nvSpPr>
        <p:spPr>
          <a:xfrm>
            <a:off x="5076056" y="4389402"/>
            <a:ext cx="2972982" cy="400110"/>
          </a:xfrm>
          <a:prstGeom prst="rect">
            <a:avLst/>
          </a:prstGeom>
          <a:noFill/>
        </p:spPr>
        <p:txBody>
          <a:bodyPr wrap="square" rtlCol="1">
            <a:spAutoFit/>
          </a:bodyPr>
          <a:lstStyle/>
          <a:p>
            <a:pPr algn="ctr" rtl="1"/>
            <a:r>
              <a:rPr lang="fa-IR" sz="2000" b="1" dirty="0">
                <a:highlight>
                  <a:srgbClr val="FFFF00"/>
                </a:highlight>
              </a:rPr>
              <a:t>پراکندگی متوسط درون فردی</a:t>
            </a:r>
          </a:p>
        </p:txBody>
      </p:sp>
      <p:sp>
        <p:nvSpPr>
          <p:cNvPr id="7" name="Arrow: Pentagon 6">
            <a:extLst>
              <a:ext uri="{FF2B5EF4-FFF2-40B4-BE49-F238E27FC236}">
                <a16:creationId xmlns:a16="http://schemas.microsoft.com/office/drawing/2014/main" id="{A7C906DD-F757-4693-B328-F73DFDB6C0CF}"/>
              </a:ext>
            </a:extLst>
          </p:cNvPr>
          <p:cNvSpPr/>
          <p:nvPr/>
        </p:nvSpPr>
        <p:spPr>
          <a:xfrm rot="5400000">
            <a:off x="6348412" y="2988328"/>
            <a:ext cx="3401253" cy="473359"/>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TextBox 7">
            <a:extLst>
              <a:ext uri="{FF2B5EF4-FFF2-40B4-BE49-F238E27FC236}">
                <a16:creationId xmlns:a16="http://schemas.microsoft.com/office/drawing/2014/main" id="{08D0D9C2-CD7F-4B88-A0AE-F8B09477029E}"/>
              </a:ext>
            </a:extLst>
          </p:cNvPr>
          <p:cNvSpPr txBox="1"/>
          <p:nvPr/>
        </p:nvSpPr>
        <p:spPr>
          <a:xfrm>
            <a:off x="6300192" y="4925634"/>
            <a:ext cx="2548478" cy="400110"/>
          </a:xfrm>
          <a:prstGeom prst="rect">
            <a:avLst/>
          </a:prstGeom>
          <a:noFill/>
        </p:spPr>
        <p:txBody>
          <a:bodyPr wrap="square" rtlCol="1">
            <a:spAutoFit/>
          </a:bodyPr>
          <a:lstStyle/>
          <a:p>
            <a:pPr algn="r" rtl="1"/>
            <a:r>
              <a:rPr lang="fa-IR" sz="2000" b="1" dirty="0">
                <a:highlight>
                  <a:srgbClr val="FFFF00"/>
                </a:highlight>
              </a:rPr>
              <a:t>پراکندگی میانگین ها</a:t>
            </a:r>
          </a:p>
        </p:txBody>
      </p:sp>
      <p:cxnSp>
        <p:nvCxnSpPr>
          <p:cNvPr id="9" name="Straight Arrow Connector 8">
            <a:extLst>
              <a:ext uri="{FF2B5EF4-FFF2-40B4-BE49-F238E27FC236}">
                <a16:creationId xmlns:a16="http://schemas.microsoft.com/office/drawing/2014/main" id="{27B3589D-C9B8-478B-8062-45CBF38CB817}"/>
              </a:ext>
            </a:extLst>
          </p:cNvPr>
          <p:cNvCxnSpPr>
            <a:cxnSpLocks/>
          </p:cNvCxnSpPr>
          <p:nvPr/>
        </p:nvCxnSpPr>
        <p:spPr>
          <a:xfrm flipH="1">
            <a:off x="11092875" y="1355891"/>
            <a:ext cx="157449" cy="1979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FEA10C-93F5-4F0A-80EC-765FD15DD490}"/>
              </a:ext>
            </a:extLst>
          </p:cNvPr>
          <p:cNvCxnSpPr>
            <a:cxnSpLocks/>
          </p:cNvCxnSpPr>
          <p:nvPr/>
        </p:nvCxnSpPr>
        <p:spPr>
          <a:xfrm>
            <a:off x="11391817" y="2067386"/>
            <a:ext cx="848602" cy="67513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8E7E20-A3F0-4F07-8F88-7E5DC528D181}"/>
              </a:ext>
            </a:extLst>
          </p:cNvPr>
          <p:cNvSpPr txBox="1"/>
          <p:nvPr/>
        </p:nvSpPr>
        <p:spPr>
          <a:xfrm rot="2310308">
            <a:off x="11045357" y="829532"/>
            <a:ext cx="804557" cy="954107"/>
          </a:xfrm>
          <a:prstGeom prst="rect">
            <a:avLst/>
          </a:prstGeom>
          <a:noFill/>
        </p:spPr>
        <p:txBody>
          <a:bodyPr wrap="square" rtlCol="1">
            <a:spAutoFit/>
          </a:bodyPr>
          <a:lstStyle/>
          <a:p>
            <a:pPr algn="ctr" rtl="1"/>
            <a:r>
              <a:rPr lang="fa-IR" sz="2800" b="1" dirty="0">
                <a:solidFill>
                  <a:srgbClr val="FF0000"/>
                </a:solidFill>
              </a:rPr>
              <a:t>نقطه تنظیم</a:t>
            </a:r>
          </a:p>
        </p:txBody>
      </p:sp>
      <p:sp>
        <p:nvSpPr>
          <p:cNvPr id="13" name="Rectangle: Rounded Corners 12">
            <a:extLst>
              <a:ext uri="{FF2B5EF4-FFF2-40B4-BE49-F238E27FC236}">
                <a16:creationId xmlns:a16="http://schemas.microsoft.com/office/drawing/2014/main" id="{C2BE70EF-2AFD-4172-84E8-E135B46CCBA9}"/>
              </a:ext>
            </a:extLst>
          </p:cNvPr>
          <p:cNvSpPr/>
          <p:nvPr/>
        </p:nvSpPr>
        <p:spPr>
          <a:xfrm rot="2310308">
            <a:off x="10811258" y="2013139"/>
            <a:ext cx="1224326" cy="1504658"/>
          </a:xfrm>
          <a:custGeom>
            <a:avLst/>
            <a:gdLst>
              <a:gd name="connsiteX0" fmla="*/ 0 w 1224326"/>
              <a:gd name="connsiteY0" fmla="*/ 204058 h 1504658"/>
              <a:gd name="connsiteX1" fmla="*/ 204058 w 1224326"/>
              <a:gd name="connsiteY1" fmla="*/ 0 h 1504658"/>
              <a:gd name="connsiteX2" fmla="*/ 620325 w 1224326"/>
              <a:gd name="connsiteY2" fmla="*/ 0 h 1504658"/>
              <a:gd name="connsiteX3" fmla="*/ 1020268 w 1224326"/>
              <a:gd name="connsiteY3" fmla="*/ 0 h 1504658"/>
              <a:gd name="connsiteX4" fmla="*/ 1224326 w 1224326"/>
              <a:gd name="connsiteY4" fmla="*/ 204058 h 1504658"/>
              <a:gd name="connsiteX5" fmla="*/ 1224326 w 1224326"/>
              <a:gd name="connsiteY5" fmla="*/ 763294 h 1504658"/>
              <a:gd name="connsiteX6" fmla="*/ 1224326 w 1224326"/>
              <a:gd name="connsiteY6" fmla="*/ 1300600 h 1504658"/>
              <a:gd name="connsiteX7" fmla="*/ 1020268 w 1224326"/>
              <a:gd name="connsiteY7" fmla="*/ 1504658 h 1504658"/>
              <a:gd name="connsiteX8" fmla="*/ 628487 w 1224326"/>
              <a:gd name="connsiteY8" fmla="*/ 1504658 h 1504658"/>
              <a:gd name="connsiteX9" fmla="*/ 204058 w 1224326"/>
              <a:gd name="connsiteY9" fmla="*/ 1504658 h 1504658"/>
              <a:gd name="connsiteX10" fmla="*/ 0 w 1224326"/>
              <a:gd name="connsiteY10" fmla="*/ 1300600 h 1504658"/>
              <a:gd name="connsiteX11" fmla="*/ 0 w 1224326"/>
              <a:gd name="connsiteY11" fmla="*/ 785225 h 1504658"/>
              <a:gd name="connsiteX12" fmla="*/ 0 w 1224326"/>
              <a:gd name="connsiteY12" fmla="*/ 204058 h 15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326" h="1504658" extrusionOk="0">
                <a:moveTo>
                  <a:pt x="0" y="204058"/>
                </a:moveTo>
                <a:cubicBezTo>
                  <a:pt x="-22660" y="94242"/>
                  <a:pt x="80316" y="-18913"/>
                  <a:pt x="204058" y="0"/>
                </a:cubicBezTo>
                <a:cubicBezTo>
                  <a:pt x="303326" y="-27312"/>
                  <a:pt x="419704" y="25362"/>
                  <a:pt x="620325" y="0"/>
                </a:cubicBezTo>
                <a:cubicBezTo>
                  <a:pt x="820946" y="-25362"/>
                  <a:pt x="885845" y="43081"/>
                  <a:pt x="1020268" y="0"/>
                </a:cubicBezTo>
                <a:cubicBezTo>
                  <a:pt x="1142370" y="4761"/>
                  <a:pt x="1234195" y="82613"/>
                  <a:pt x="1224326" y="204058"/>
                </a:cubicBezTo>
                <a:cubicBezTo>
                  <a:pt x="1241101" y="418534"/>
                  <a:pt x="1184446" y="649383"/>
                  <a:pt x="1224326" y="763294"/>
                </a:cubicBezTo>
                <a:cubicBezTo>
                  <a:pt x="1264206" y="877205"/>
                  <a:pt x="1213036" y="1128677"/>
                  <a:pt x="1224326" y="1300600"/>
                </a:cubicBezTo>
                <a:cubicBezTo>
                  <a:pt x="1228405" y="1425041"/>
                  <a:pt x="1122775" y="1477802"/>
                  <a:pt x="1020268" y="1504658"/>
                </a:cubicBezTo>
                <a:cubicBezTo>
                  <a:pt x="831725" y="1548290"/>
                  <a:pt x="737594" y="1466514"/>
                  <a:pt x="628487" y="1504658"/>
                </a:cubicBezTo>
                <a:cubicBezTo>
                  <a:pt x="519380" y="1542802"/>
                  <a:pt x="341743" y="1487552"/>
                  <a:pt x="204058" y="1504658"/>
                </a:cubicBezTo>
                <a:cubicBezTo>
                  <a:pt x="81140" y="1523131"/>
                  <a:pt x="1178" y="1411200"/>
                  <a:pt x="0" y="1300600"/>
                </a:cubicBezTo>
                <a:cubicBezTo>
                  <a:pt x="-51711" y="1165886"/>
                  <a:pt x="54911" y="967359"/>
                  <a:pt x="0" y="785225"/>
                </a:cubicBezTo>
                <a:cubicBezTo>
                  <a:pt x="-54911" y="603092"/>
                  <a:pt x="15697" y="417990"/>
                  <a:pt x="0" y="204058"/>
                </a:cubicBezTo>
                <a:close/>
              </a:path>
            </a:pathLst>
          </a:custGeom>
          <a:noFill/>
          <a:ln w="38100">
            <a:solidFill>
              <a:srgbClr val="7030A0"/>
            </a:solidFill>
            <a:extLst>
              <a:ext uri="{C807C97D-BFC1-408E-A445-0C87EB9F89A2}">
                <ask:lineSketchStyleProps xmlns:ask="http://schemas.microsoft.com/office/drawing/2018/sketchyshapes" xmlns="" sd="272719505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23" name="Straight Arrow Connector 22">
            <a:extLst>
              <a:ext uri="{FF2B5EF4-FFF2-40B4-BE49-F238E27FC236}">
                <a16:creationId xmlns:a16="http://schemas.microsoft.com/office/drawing/2014/main" id="{F30A13D5-FEBA-4C08-9692-36D3467A98B5}"/>
              </a:ext>
            </a:extLst>
          </p:cNvPr>
          <p:cNvCxnSpPr>
            <a:cxnSpLocks/>
          </p:cNvCxnSpPr>
          <p:nvPr/>
        </p:nvCxnSpPr>
        <p:spPr>
          <a:xfrm>
            <a:off x="6588222" y="4789512"/>
            <a:ext cx="360044" cy="9081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C61DBC-7693-427E-91A5-08354D3896C0}"/>
              </a:ext>
            </a:extLst>
          </p:cNvPr>
          <p:cNvCxnSpPr>
            <a:cxnSpLocks/>
          </p:cNvCxnSpPr>
          <p:nvPr/>
        </p:nvCxnSpPr>
        <p:spPr>
          <a:xfrm flipH="1">
            <a:off x="7188707" y="5226053"/>
            <a:ext cx="601739" cy="4716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C5C9FA2-D04E-469D-B8D1-B38841DF6B37}"/>
              </a:ext>
            </a:extLst>
          </p:cNvPr>
          <p:cNvSpPr txBox="1"/>
          <p:nvPr/>
        </p:nvSpPr>
        <p:spPr>
          <a:xfrm>
            <a:off x="5571790" y="5833801"/>
            <a:ext cx="2972982" cy="461665"/>
          </a:xfrm>
          <a:prstGeom prst="rect">
            <a:avLst/>
          </a:prstGeom>
          <a:noFill/>
        </p:spPr>
        <p:txBody>
          <a:bodyPr wrap="square" rtlCol="1">
            <a:spAutoFit/>
          </a:bodyPr>
          <a:lstStyle/>
          <a:p>
            <a:pPr algn="ctr" rtl="1"/>
            <a:r>
              <a:rPr lang="fa-IR" sz="2400" b="1" dirty="0">
                <a:highlight>
                  <a:srgbClr val="FFFF00"/>
                </a:highlight>
              </a:rPr>
              <a:t>پراکندگی بیولوژیک کل</a:t>
            </a:r>
          </a:p>
        </p:txBody>
      </p:sp>
      <p:pic>
        <p:nvPicPr>
          <p:cNvPr id="31" name="Picture 30">
            <a:extLst>
              <a:ext uri="{FF2B5EF4-FFF2-40B4-BE49-F238E27FC236}">
                <a16:creationId xmlns:a16="http://schemas.microsoft.com/office/drawing/2014/main" id="{085E64F6-6975-40B0-90B6-7B5B374310F3}"/>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2067581"/>
            <a:ext cx="5012362" cy="3898503"/>
          </a:xfrm>
          <a:prstGeom prst="rect">
            <a:avLst/>
          </a:prstGeom>
          <a:ln>
            <a:solidFill>
              <a:srgbClr val="002060"/>
            </a:solidFill>
          </a:ln>
        </p:spPr>
      </p:pic>
      <p:cxnSp>
        <p:nvCxnSpPr>
          <p:cNvPr id="16" name="Straight Arrow Connector 15">
            <a:extLst>
              <a:ext uri="{FF2B5EF4-FFF2-40B4-BE49-F238E27FC236}">
                <a16:creationId xmlns:a16="http://schemas.microsoft.com/office/drawing/2014/main" id="{14DF3119-E486-4553-8D5C-48F8930C590E}"/>
              </a:ext>
            </a:extLst>
          </p:cNvPr>
          <p:cNvCxnSpPr>
            <a:cxnSpLocks/>
          </p:cNvCxnSpPr>
          <p:nvPr/>
        </p:nvCxnSpPr>
        <p:spPr>
          <a:xfrm flipV="1">
            <a:off x="10835825" y="7605464"/>
            <a:ext cx="1872405" cy="903806"/>
          </a:xfrm>
          <a:prstGeom prst="straightConnector1">
            <a:avLst/>
          </a:prstGeom>
          <a:ln w="571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5B68086-E144-4B5E-8B29-06318CFB2B1F}"/>
              </a:ext>
            </a:extLst>
          </p:cNvPr>
          <p:cNvSpPr txBox="1"/>
          <p:nvPr/>
        </p:nvSpPr>
        <p:spPr>
          <a:xfrm rot="20414491">
            <a:off x="11542768" y="9279635"/>
            <a:ext cx="1656184" cy="523220"/>
          </a:xfrm>
          <a:prstGeom prst="rect">
            <a:avLst/>
          </a:prstGeom>
          <a:noFill/>
        </p:spPr>
        <p:txBody>
          <a:bodyPr wrap="square" rtlCol="1">
            <a:spAutoFit/>
          </a:bodyPr>
          <a:lstStyle/>
          <a:p>
            <a:pPr algn="ctr" rtl="1"/>
            <a:r>
              <a:rPr lang="fa-IR" sz="2800" b="1" dirty="0">
                <a:solidFill>
                  <a:srgbClr val="FF0000"/>
                </a:solidFill>
              </a:rPr>
              <a:t>پراکندگی</a:t>
            </a:r>
          </a:p>
        </p:txBody>
      </p:sp>
    </p:spTree>
    <p:extLst>
      <p:ext uri="{BB962C8B-B14F-4D97-AF65-F5344CB8AC3E}">
        <p14:creationId xmlns:p14="http://schemas.microsoft.com/office/powerpoint/2010/main" val="9584291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par>
                                <p:cTn id="31" presetID="22" presetClass="entr" presetSubtype="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D20C099-BF49-46C0-A0FE-10AAC8A513A1}"/>
              </a:ext>
            </a:extLst>
          </p:cNvPr>
          <p:cNvSpPr/>
          <p:nvPr/>
        </p:nvSpPr>
        <p:spPr>
          <a:xfrm>
            <a:off x="1259633" y="548680"/>
            <a:ext cx="7403706" cy="584775"/>
          </a:xfrm>
          <a:prstGeom prst="rect">
            <a:avLst/>
          </a:prstGeom>
        </p:spPr>
        <p:txBody>
          <a:bodyPr wrap="square">
            <a:spAutoFit/>
          </a:bodyPr>
          <a:lstStyle/>
          <a:p>
            <a:pPr algn="r" rtl="1"/>
            <a:r>
              <a:rPr lang="fa-IR" sz="3200" b="1" dirty="0">
                <a:solidFill>
                  <a:srgbClr val="0070C0"/>
                </a:solidFill>
              </a:rPr>
              <a:t>مدل 2. نوسان زیستی	</a:t>
            </a:r>
            <a:r>
              <a:rPr lang="en-US" sz="3200" b="1" dirty="0">
                <a:solidFill>
                  <a:srgbClr val="0070C0"/>
                </a:solidFill>
              </a:rPr>
              <a:t>Biologic Variation</a:t>
            </a:r>
          </a:p>
        </p:txBody>
      </p:sp>
      <p:graphicFrame>
        <p:nvGraphicFramePr>
          <p:cNvPr id="2" name="Table 2">
            <a:extLst>
              <a:ext uri="{FF2B5EF4-FFF2-40B4-BE49-F238E27FC236}">
                <a16:creationId xmlns:a16="http://schemas.microsoft.com/office/drawing/2014/main" id="{810CA3CE-F60A-48BE-8826-1EDEF4DFA88F}"/>
              </a:ext>
            </a:extLst>
          </p:cNvPr>
          <p:cNvGraphicFramePr>
            <a:graphicFrameLocks noGrp="1"/>
          </p:cNvGraphicFramePr>
          <p:nvPr>
            <p:extLst>
              <p:ext uri="{D42A27DB-BD31-4B8C-83A1-F6EECF244321}">
                <p14:modId xmlns:p14="http://schemas.microsoft.com/office/powerpoint/2010/main" val="3941419402"/>
              </p:ext>
            </p:extLst>
          </p:nvPr>
        </p:nvGraphicFramePr>
        <p:xfrm>
          <a:off x="13717016" y="-2907704"/>
          <a:ext cx="2439303" cy="2633435"/>
        </p:xfrm>
        <a:graphic>
          <a:graphicData uri="http://schemas.openxmlformats.org/drawingml/2006/table">
            <a:tbl>
              <a:tblPr rtl="1" firstRow="1" bandRow="1">
                <a:tableStyleId>{616DA210-FB5B-4158-B5E0-FEB733F419BA}</a:tableStyleId>
              </a:tblPr>
              <a:tblGrid>
                <a:gridCol w="813101">
                  <a:extLst>
                    <a:ext uri="{9D8B030D-6E8A-4147-A177-3AD203B41FA5}">
                      <a16:colId xmlns:a16="http://schemas.microsoft.com/office/drawing/2014/main" val="3304786810"/>
                    </a:ext>
                  </a:extLst>
                </a:gridCol>
                <a:gridCol w="813101">
                  <a:extLst>
                    <a:ext uri="{9D8B030D-6E8A-4147-A177-3AD203B41FA5}">
                      <a16:colId xmlns:a16="http://schemas.microsoft.com/office/drawing/2014/main" val="1480301303"/>
                    </a:ext>
                  </a:extLst>
                </a:gridCol>
                <a:gridCol w="813101">
                  <a:extLst>
                    <a:ext uri="{9D8B030D-6E8A-4147-A177-3AD203B41FA5}">
                      <a16:colId xmlns:a16="http://schemas.microsoft.com/office/drawing/2014/main" val="1099561832"/>
                    </a:ext>
                  </a:extLst>
                </a:gridCol>
              </a:tblGrid>
              <a:tr h="376205">
                <a:tc>
                  <a:txBody>
                    <a:bodyPr/>
                    <a:lstStyle/>
                    <a:p>
                      <a:pPr algn="ctr" rtl="1"/>
                      <a:r>
                        <a:rPr lang="en-US" dirty="0"/>
                        <a:t>Mean</a:t>
                      </a:r>
                      <a:endParaRPr lang="fa-IR" dirty="0"/>
                    </a:p>
                  </a:txBody>
                  <a:tcPr/>
                </a:tc>
                <a:tc>
                  <a:txBody>
                    <a:bodyPr/>
                    <a:lstStyle/>
                    <a:p>
                      <a:pPr algn="ctr" rtl="1"/>
                      <a:r>
                        <a:rPr lang="en-US" dirty="0"/>
                        <a:t>CV</a:t>
                      </a:r>
                      <a:endParaRPr lang="fa-IR" dirty="0"/>
                    </a:p>
                  </a:txBody>
                  <a:tcPr/>
                </a:tc>
                <a:tc>
                  <a:txBody>
                    <a:bodyPr/>
                    <a:lstStyle/>
                    <a:p>
                      <a:pPr algn="ctr" rtl="1"/>
                      <a:r>
                        <a:rPr lang="fa-IR" dirty="0"/>
                        <a:t>شماره</a:t>
                      </a:r>
                    </a:p>
                  </a:txBody>
                  <a:tcPr/>
                </a:tc>
                <a:extLst>
                  <a:ext uri="{0D108BD9-81ED-4DB2-BD59-A6C34878D82A}">
                    <a16:rowId xmlns:a16="http://schemas.microsoft.com/office/drawing/2014/main" val="2676650348"/>
                  </a:ext>
                </a:extLst>
              </a:tr>
              <a:tr h="376205">
                <a:tc>
                  <a:txBody>
                    <a:bodyPr/>
                    <a:lstStyle/>
                    <a:p>
                      <a:pPr algn="ctr" rtl="1"/>
                      <a:r>
                        <a:rPr lang="en-US" dirty="0"/>
                        <a:t>M1</a:t>
                      </a:r>
                      <a:endParaRPr lang="fa-IR" dirty="0"/>
                    </a:p>
                  </a:txBody>
                  <a:tcPr/>
                </a:tc>
                <a:tc>
                  <a:txBody>
                    <a:bodyPr/>
                    <a:lstStyle/>
                    <a:p>
                      <a:pPr algn="ctr" rtl="1"/>
                      <a:r>
                        <a:rPr lang="en-US" dirty="0"/>
                        <a:t>CV1</a:t>
                      </a:r>
                      <a:endParaRPr lang="fa-IR" dirty="0"/>
                    </a:p>
                  </a:txBody>
                  <a:tcPr/>
                </a:tc>
                <a:tc>
                  <a:txBody>
                    <a:bodyPr/>
                    <a:lstStyle/>
                    <a:p>
                      <a:pPr algn="ctr" rtl="1"/>
                      <a:r>
                        <a:rPr lang="en-US" dirty="0"/>
                        <a:t>1</a:t>
                      </a:r>
                      <a:endParaRPr lang="fa-IR" dirty="0"/>
                    </a:p>
                  </a:txBody>
                  <a:tcPr/>
                </a:tc>
                <a:extLst>
                  <a:ext uri="{0D108BD9-81ED-4DB2-BD59-A6C34878D82A}">
                    <a16:rowId xmlns:a16="http://schemas.microsoft.com/office/drawing/2014/main" val="536916440"/>
                  </a:ext>
                </a:extLst>
              </a:tr>
              <a:tr h="376205">
                <a:tc>
                  <a:txBody>
                    <a:bodyPr/>
                    <a:lstStyle/>
                    <a:p>
                      <a:pPr algn="ctr" rtl="1"/>
                      <a:r>
                        <a:rPr lang="en-US" dirty="0"/>
                        <a:t>M2</a:t>
                      </a:r>
                      <a:endParaRPr lang="fa-IR" dirty="0"/>
                    </a:p>
                  </a:txBody>
                  <a:tcPr/>
                </a:tc>
                <a:tc>
                  <a:txBody>
                    <a:bodyPr/>
                    <a:lstStyle/>
                    <a:p>
                      <a:pPr algn="ctr" rtl="1"/>
                      <a:r>
                        <a:rPr lang="en-US" dirty="0"/>
                        <a:t>CV2</a:t>
                      </a:r>
                      <a:endParaRPr lang="fa-IR" dirty="0"/>
                    </a:p>
                  </a:txBody>
                  <a:tcPr/>
                </a:tc>
                <a:tc>
                  <a:txBody>
                    <a:bodyPr/>
                    <a:lstStyle/>
                    <a:p>
                      <a:pPr algn="ctr" rtl="1"/>
                      <a:r>
                        <a:rPr lang="en-US" dirty="0"/>
                        <a:t>2</a:t>
                      </a:r>
                      <a:endParaRPr lang="fa-IR" dirty="0"/>
                    </a:p>
                  </a:txBody>
                  <a:tcPr/>
                </a:tc>
                <a:extLst>
                  <a:ext uri="{0D108BD9-81ED-4DB2-BD59-A6C34878D82A}">
                    <a16:rowId xmlns:a16="http://schemas.microsoft.com/office/drawing/2014/main" val="2902511391"/>
                  </a:ext>
                </a:extLst>
              </a:tr>
              <a:tr h="376205">
                <a:tc>
                  <a:txBody>
                    <a:bodyPr/>
                    <a:lstStyle/>
                    <a:p>
                      <a:pPr algn="ctr" rtl="1"/>
                      <a:r>
                        <a:rPr lang="en-US" dirty="0"/>
                        <a:t>M3</a:t>
                      </a:r>
                      <a:endParaRPr lang="fa-IR" dirty="0"/>
                    </a:p>
                  </a:txBody>
                  <a:tcPr/>
                </a:tc>
                <a:tc>
                  <a:txBody>
                    <a:bodyPr/>
                    <a:lstStyle/>
                    <a:p>
                      <a:pPr algn="ctr" rtl="1"/>
                      <a:r>
                        <a:rPr lang="en-US" dirty="0"/>
                        <a:t>CV3</a:t>
                      </a:r>
                      <a:endParaRPr lang="fa-IR" dirty="0"/>
                    </a:p>
                  </a:txBody>
                  <a:tcPr/>
                </a:tc>
                <a:tc>
                  <a:txBody>
                    <a:bodyPr/>
                    <a:lstStyle/>
                    <a:p>
                      <a:pPr algn="ctr" rtl="1"/>
                      <a:r>
                        <a:rPr lang="en-US" dirty="0"/>
                        <a:t>3</a:t>
                      </a:r>
                      <a:endParaRPr lang="fa-IR" dirty="0"/>
                    </a:p>
                  </a:txBody>
                  <a:tcPr/>
                </a:tc>
                <a:extLst>
                  <a:ext uri="{0D108BD9-81ED-4DB2-BD59-A6C34878D82A}">
                    <a16:rowId xmlns:a16="http://schemas.microsoft.com/office/drawing/2014/main" val="3226959633"/>
                  </a:ext>
                </a:extLst>
              </a:tr>
              <a:tr h="376205">
                <a:tc>
                  <a:txBody>
                    <a:bodyPr/>
                    <a:lstStyle/>
                    <a:p>
                      <a:pPr algn="ctr" rtl="1"/>
                      <a:r>
                        <a:rPr lang="en-US" dirty="0"/>
                        <a:t>…</a:t>
                      </a:r>
                      <a:endParaRPr lang="fa-IR" dirty="0"/>
                    </a:p>
                  </a:txBody>
                  <a:tcPr/>
                </a:tc>
                <a:tc>
                  <a:txBody>
                    <a:bodyPr/>
                    <a:lstStyle/>
                    <a:p>
                      <a:pPr algn="ctr" rtl="1"/>
                      <a:r>
                        <a:rPr lang="en-US" dirty="0"/>
                        <a:t>…</a:t>
                      </a:r>
                      <a:endParaRPr lang="fa-IR" dirty="0"/>
                    </a:p>
                  </a:txBody>
                  <a:tcPr/>
                </a:tc>
                <a:tc>
                  <a:txBody>
                    <a:bodyPr/>
                    <a:lstStyle/>
                    <a:p>
                      <a:pPr algn="ctr" rtl="1"/>
                      <a:r>
                        <a:rPr lang="en-US" dirty="0"/>
                        <a:t>…</a:t>
                      </a:r>
                      <a:endParaRPr lang="fa-IR" dirty="0"/>
                    </a:p>
                  </a:txBody>
                  <a:tcPr/>
                </a:tc>
                <a:extLst>
                  <a:ext uri="{0D108BD9-81ED-4DB2-BD59-A6C34878D82A}">
                    <a16:rowId xmlns:a16="http://schemas.microsoft.com/office/drawing/2014/main" val="404854370"/>
                  </a:ext>
                </a:extLst>
              </a:tr>
              <a:tr h="376205">
                <a:tc>
                  <a:txBody>
                    <a:bodyPr/>
                    <a:lstStyle/>
                    <a:p>
                      <a:pPr algn="ctr" rtl="1"/>
                      <a:r>
                        <a:rPr lang="en-US" dirty="0"/>
                        <a:t>…</a:t>
                      </a:r>
                      <a:endParaRPr lang="fa-IR" dirty="0"/>
                    </a:p>
                  </a:txBody>
                  <a:tcPr/>
                </a:tc>
                <a:tc>
                  <a:txBody>
                    <a:bodyPr/>
                    <a:lstStyle/>
                    <a:p>
                      <a:pPr algn="ctr" rtl="1"/>
                      <a:r>
                        <a:rPr lang="en-US" dirty="0"/>
                        <a:t>…</a:t>
                      </a:r>
                      <a:endParaRPr lang="fa-IR" dirty="0"/>
                    </a:p>
                  </a:txBody>
                  <a:tcPr/>
                </a:tc>
                <a:tc>
                  <a:txBody>
                    <a:bodyPr/>
                    <a:lstStyle/>
                    <a:p>
                      <a:pPr algn="ctr" rtl="1"/>
                      <a:r>
                        <a:rPr lang="en-US" dirty="0"/>
                        <a:t>…</a:t>
                      </a:r>
                      <a:endParaRPr lang="fa-IR" dirty="0"/>
                    </a:p>
                  </a:txBody>
                  <a:tcPr/>
                </a:tc>
                <a:extLst>
                  <a:ext uri="{0D108BD9-81ED-4DB2-BD59-A6C34878D82A}">
                    <a16:rowId xmlns:a16="http://schemas.microsoft.com/office/drawing/2014/main" val="3442291659"/>
                  </a:ext>
                </a:extLst>
              </a:tr>
              <a:tr h="376205">
                <a:tc>
                  <a:txBody>
                    <a:bodyPr/>
                    <a:lstStyle/>
                    <a:p>
                      <a:pPr algn="ctr" rtl="1"/>
                      <a:r>
                        <a:rPr lang="en-US" dirty="0"/>
                        <a:t>Mn</a:t>
                      </a:r>
                      <a:endParaRPr lang="fa-IR" dirty="0"/>
                    </a:p>
                  </a:txBody>
                  <a:tcPr/>
                </a:tc>
                <a:tc>
                  <a:txBody>
                    <a:bodyPr/>
                    <a:lstStyle/>
                    <a:p>
                      <a:pPr algn="ctr" rtl="1"/>
                      <a:r>
                        <a:rPr lang="en-US" dirty="0" err="1"/>
                        <a:t>CVn</a:t>
                      </a:r>
                      <a:endParaRPr lang="fa-IR" dirty="0"/>
                    </a:p>
                  </a:txBody>
                  <a:tcPr/>
                </a:tc>
                <a:tc>
                  <a:txBody>
                    <a:bodyPr/>
                    <a:lstStyle/>
                    <a:p>
                      <a:pPr algn="ctr" rtl="1"/>
                      <a:r>
                        <a:rPr lang="en-US" dirty="0"/>
                        <a:t>n</a:t>
                      </a:r>
                      <a:endParaRPr lang="fa-IR" dirty="0"/>
                    </a:p>
                  </a:txBody>
                  <a:tcPr/>
                </a:tc>
                <a:extLst>
                  <a:ext uri="{0D108BD9-81ED-4DB2-BD59-A6C34878D82A}">
                    <a16:rowId xmlns:a16="http://schemas.microsoft.com/office/drawing/2014/main" val="4158332124"/>
                  </a:ext>
                </a:extLst>
              </a:tr>
            </a:tbl>
          </a:graphicData>
        </a:graphic>
      </p:graphicFrame>
      <p:sp>
        <p:nvSpPr>
          <p:cNvPr id="3" name="Arrow: Pentagon 2">
            <a:extLst>
              <a:ext uri="{FF2B5EF4-FFF2-40B4-BE49-F238E27FC236}">
                <a16:creationId xmlns:a16="http://schemas.microsoft.com/office/drawing/2014/main" id="{FDECEC82-3584-40F1-A12A-C6947E7DDD6B}"/>
              </a:ext>
            </a:extLst>
          </p:cNvPr>
          <p:cNvSpPr/>
          <p:nvPr/>
        </p:nvSpPr>
        <p:spPr>
          <a:xfrm rot="5400000">
            <a:off x="8723001" y="2732672"/>
            <a:ext cx="2889940" cy="473358"/>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4" name="TextBox 3">
            <a:extLst>
              <a:ext uri="{FF2B5EF4-FFF2-40B4-BE49-F238E27FC236}">
                <a16:creationId xmlns:a16="http://schemas.microsoft.com/office/drawing/2014/main" id="{F12CD1F5-3A67-4C16-B3D8-895C07C0CF59}"/>
              </a:ext>
            </a:extLst>
          </p:cNvPr>
          <p:cNvSpPr txBox="1"/>
          <p:nvPr/>
        </p:nvSpPr>
        <p:spPr>
          <a:xfrm rot="2912363">
            <a:off x="9970361" y="7189534"/>
            <a:ext cx="2972982" cy="400110"/>
          </a:xfrm>
          <a:prstGeom prst="rect">
            <a:avLst/>
          </a:prstGeom>
          <a:noFill/>
        </p:spPr>
        <p:txBody>
          <a:bodyPr wrap="square" rtlCol="1">
            <a:spAutoFit/>
          </a:bodyPr>
          <a:lstStyle/>
          <a:p>
            <a:pPr algn="ctr" rtl="1"/>
            <a:r>
              <a:rPr lang="fa-IR" sz="2000" b="1" dirty="0">
                <a:highlight>
                  <a:srgbClr val="FFFF00"/>
                </a:highlight>
              </a:rPr>
              <a:t>پراکندگی متوسط درون فردی</a:t>
            </a:r>
          </a:p>
        </p:txBody>
      </p:sp>
      <p:sp>
        <p:nvSpPr>
          <p:cNvPr id="7" name="Arrow: Pentagon 6">
            <a:extLst>
              <a:ext uri="{FF2B5EF4-FFF2-40B4-BE49-F238E27FC236}">
                <a16:creationId xmlns:a16="http://schemas.microsoft.com/office/drawing/2014/main" id="{A7C906DD-F757-4693-B328-F73DFDB6C0CF}"/>
              </a:ext>
            </a:extLst>
          </p:cNvPr>
          <p:cNvSpPr/>
          <p:nvPr/>
        </p:nvSpPr>
        <p:spPr>
          <a:xfrm rot="5400000">
            <a:off x="9331438" y="2988328"/>
            <a:ext cx="3401253" cy="473359"/>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TextBox 7">
            <a:extLst>
              <a:ext uri="{FF2B5EF4-FFF2-40B4-BE49-F238E27FC236}">
                <a16:creationId xmlns:a16="http://schemas.microsoft.com/office/drawing/2014/main" id="{08D0D9C2-CD7F-4B88-A0AE-F8B09477029E}"/>
              </a:ext>
            </a:extLst>
          </p:cNvPr>
          <p:cNvSpPr txBox="1"/>
          <p:nvPr/>
        </p:nvSpPr>
        <p:spPr>
          <a:xfrm rot="2912363">
            <a:off x="11194497" y="7725766"/>
            <a:ext cx="2548478" cy="400110"/>
          </a:xfrm>
          <a:prstGeom prst="rect">
            <a:avLst/>
          </a:prstGeom>
          <a:noFill/>
        </p:spPr>
        <p:txBody>
          <a:bodyPr wrap="square" rtlCol="1">
            <a:spAutoFit/>
          </a:bodyPr>
          <a:lstStyle/>
          <a:p>
            <a:pPr algn="r" rtl="1"/>
            <a:r>
              <a:rPr lang="fa-IR" sz="2000" b="1" dirty="0">
                <a:highlight>
                  <a:srgbClr val="FFFF00"/>
                </a:highlight>
              </a:rPr>
              <a:t>پراکندگی میانگین ها</a:t>
            </a:r>
          </a:p>
        </p:txBody>
      </p:sp>
      <p:cxnSp>
        <p:nvCxnSpPr>
          <p:cNvPr id="9" name="Straight Arrow Connector 8">
            <a:extLst>
              <a:ext uri="{FF2B5EF4-FFF2-40B4-BE49-F238E27FC236}">
                <a16:creationId xmlns:a16="http://schemas.microsoft.com/office/drawing/2014/main" id="{27B3589D-C9B8-478B-8062-45CBF38CB817}"/>
              </a:ext>
            </a:extLst>
          </p:cNvPr>
          <p:cNvCxnSpPr>
            <a:cxnSpLocks/>
          </p:cNvCxnSpPr>
          <p:nvPr/>
        </p:nvCxnSpPr>
        <p:spPr>
          <a:xfrm flipH="1">
            <a:off x="11092875" y="1355891"/>
            <a:ext cx="157449" cy="1979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FEA10C-93F5-4F0A-80EC-765FD15DD490}"/>
              </a:ext>
            </a:extLst>
          </p:cNvPr>
          <p:cNvCxnSpPr>
            <a:cxnSpLocks/>
          </p:cNvCxnSpPr>
          <p:nvPr/>
        </p:nvCxnSpPr>
        <p:spPr>
          <a:xfrm>
            <a:off x="11391817" y="2067386"/>
            <a:ext cx="848602" cy="67513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8E7E20-A3F0-4F07-8F88-7E5DC528D181}"/>
              </a:ext>
            </a:extLst>
          </p:cNvPr>
          <p:cNvSpPr txBox="1"/>
          <p:nvPr/>
        </p:nvSpPr>
        <p:spPr>
          <a:xfrm rot="2310308">
            <a:off x="11045357" y="829532"/>
            <a:ext cx="804557" cy="954107"/>
          </a:xfrm>
          <a:prstGeom prst="rect">
            <a:avLst/>
          </a:prstGeom>
          <a:noFill/>
        </p:spPr>
        <p:txBody>
          <a:bodyPr wrap="square" rtlCol="1">
            <a:spAutoFit/>
          </a:bodyPr>
          <a:lstStyle/>
          <a:p>
            <a:pPr algn="ctr" rtl="1"/>
            <a:r>
              <a:rPr lang="fa-IR" sz="2800" b="1" dirty="0" err="1">
                <a:solidFill>
                  <a:srgbClr val="FF0000"/>
                </a:solidFill>
              </a:rPr>
              <a:t>نطه</a:t>
            </a:r>
            <a:r>
              <a:rPr lang="fa-IR" sz="2800" b="1" dirty="0">
                <a:solidFill>
                  <a:srgbClr val="FF0000"/>
                </a:solidFill>
              </a:rPr>
              <a:t> تنظیم</a:t>
            </a:r>
          </a:p>
        </p:txBody>
      </p:sp>
      <p:sp>
        <p:nvSpPr>
          <p:cNvPr id="13" name="Rectangle: Rounded Corners 12">
            <a:extLst>
              <a:ext uri="{FF2B5EF4-FFF2-40B4-BE49-F238E27FC236}">
                <a16:creationId xmlns:a16="http://schemas.microsoft.com/office/drawing/2014/main" id="{C2BE70EF-2AFD-4172-84E8-E135B46CCBA9}"/>
              </a:ext>
            </a:extLst>
          </p:cNvPr>
          <p:cNvSpPr/>
          <p:nvPr/>
        </p:nvSpPr>
        <p:spPr>
          <a:xfrm rot="2310308">
            <a:off x="10811258" y="2013139"/>
            <a:ext cx="1224326" cy="1504658"/>
          </a:xfrm>
          <a:custGeom>
            <a:avLst/>
            <a:gdLst>
              <a:gd name="connsiteX0" fmla="*/ 0 w 1224326"/>
              <a:gd name="connsiteY0" fmla="*/ 204058 h 1504658"/>
              <a:gd name="connsiteX1" fmla="*/ 204058 w 1224326"/>
              <a:gd name="connsiteY1" fmla="*/ 0 h 1504658"/>
              <a:gd name="connsiteX2" fmla="*/ 620325 w 1224326"/>
              <a:gd name="connsiteY2" fmla="*/ 0 h 1504658"/>
              <a:gd name="connsiteX3" fmla="*/ 1020268 w 1224326"/>
              <a:gd name="connsiteY3" fmla="*/ 0 h 1504658"/>
              <a:gd name="connsiteX4" fmla="*/ 1224326 w 1224326"/>
              <a:gd name="connsiteY4" fmla="*/ 204058 h 1504658"/>
              <a:gd name="connsiteX5" fmla="*/ 1224326 w 1224326"/>
              <a:gd name="connsiteY5" fmla="*/ 763294 h 1504658"/>
              <a:gd name="connsiteX6" fmla="*/ 1224326 w 1224326"/>
              <a:gd name="connsiteY6" fmla="*/ 1300600 h 1504658"/>
              <a:gd name="connsiteX7" fmla="*/ 1020268 w 1224326"/>
              <a:gd name="connsiteY7" fmla="*/ 1504658 h 1504658"/>
              <a:gd name="connsiteX8" fmla="*/ 628487 w 1224326"/>
              <a:gd name="connsiteY8" fmla="*/ 1504658 h 1504658"/>
              <a:gd name="connsiteX9" fmla="*/ 204058 w 1224326"/>
              <a:gd name="connsiteY9" fmla="*/ 1504658 h 1504658"/>
              <a:gd name="connsiteX10" fmla="*/ 0 w 1224326"/>
              <a:gd name="connsiteY10" fmla="*/ 1300600 h 1504658"/>
              <a:gd name="connsiteX11" fmla="*/ 0 w 1224326"/>
              <a:gd name="connsiteY11" fmla="*/ 785225 h 1504658"/>
              <a:gd name="connsiteX12" fmla="*/ 0 w 1224326"/>
              <a:gd name="connsiteY12" fmla="*/ 204058 h 15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326" h="1504658" extrusionOk="0">
                <a:moveTo>
                  <a:pt x="0" y="204058"/>
                </a:moveTo>
                <a:cubicBezTo>
                  <a:pt x="-22660" y="94242"/>
                  <a:pt x="80316" y="-18913"/>
                  <a:pt x="204058" y="0"/>
                </a:cubicBezTo>
                <a:cubicBezTo>
                  <a:pt x="303326" y="-27312"/>
                  <a:pt x="419704" y="25362"/>
                  <a:pt x="620325" y="0"/>
                </a:cubicBezTo>
                <a:cubicBezTo>
                  <a:pt x="820946" y="-25362"/>
                  <a:pt x="885845" y="43081"/>
                  <a:pt x="1020268" y="0"/>
                </a:cubicBezTo>
                <a:cubicBezTo>
                  <a:pt x="1142370" y="4761"/>
                  <a:pt x="1234195" y="82613"/>
                  <a:pt x="1224326" y="204058"/>
                </a:cubicBezTo>
                <a:cubicBezTo>
                  <a:pt x="1241101" y="418534"/>
                  <a:pt x="1184446" y="649383"/>
                  <a:pt x="1224326" y="763294"/>
                </a:cubicBezTo>
                <a:cubicBezTo>
                  <a:pt x="1264206" y="877205"/>
                  <a:pt x="1213036" y="1128677"/>
                  <a:pt x="1224326" y="1300600"/>
                </a:cubicBezTo>
                <a:cubicBezTo>
                  <a:pt x="1228405" y="1425041"/>
                  <a:pt x="1122775" y="1477802"/>
                  <a:pt x="1020268" y="1504658"/>
                </a:cubicBezTo>
                <a:cubicBezTo>
                  <a:pt x="831725" y="1548290"/>
                  <a:pt x="737594" y="1466514"/>
                  <a:pt x="628487" y="1504658"/>
                </a:cubicBezTo>
                <a:cubicBezTo>
                  <a:pt x="519380" y="1542802"/>
                  <a:pt x="341743" y="1487552"/>
                  <a:pt x="204058" y="1504658"/>
                </a:cubicBezTo>
                <a:cubicBezTo>
                  <a:pt x="81140" y="1523131"/>
                  <a:pt x="1178" y="1411200"/>
                  <a:pt x="0" y="1300600"/>
                </a:cubicBezTo>
                <a:cubicBezTo>
                  <a:pt x="-51711" y="1165886"/>
                  <a:pt x="54911" y="967359"/>
                  <a:pt x="0" y="785225"/>
                </a:cubicBezTo>
                <a:cubicBezTo>
                  <a:pt x="-54911" y="603092"/>
                  <a:pt x="15697" y="417990"/>
                  <a:pt x="0" y="204058"/>
                </a:cubicBezTo>
                <a:close/>
              </a:path>
            </a:pathLst>
          </a:custGeom>
          <a:noFill/>
          <a:ln w="38100">
            <a:solidFill>
              <a:srgbClr val="7030A0"/>
            </a:solidFill>
            <a:extLst>
              <a:ext uri="{C807C97D-BFC1-408E-A445-0C87EB9F89A2}">
                <ask:lineSketchStyleProps xmlns:ask="http://schemas.microsoft.com/office/drawing/2018/sketchyshapes" xmlns="" sd="272719505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23" name="Straight Arrow Connector 22">
            <a:extLst>
              <a:ext uri="{FF2B5EF4-FFF2-40B4-BE49-F238E27FC236}">
                <a16:creationId xmlns:a16="http://schemas.microsoft.com/office/drawing/2014/main" id="{F30A13D5-FEBA-4C08-9692-36D3467A98B5}"/>
              </a:ext>
            </a:extLst>
          </p:cNvPr>
          <p:cNvCxnSpPr>
            <a:cxnSpLocks/>
          </p:cNvCxnSpPr>
          <p:nvPr/>
        </p:nvCxnSpPr>
        <p:spPr>
          <a:xfrm rot="2912363">
            <a:off x="11482527" y="7685897"/>
            <a:ext cx="360044" cy="9081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C61DBC-7693-427E-91A5-08354D3896C0}"/>
              </a:ext>
            </a:extLst>
          </p:cNvPr>
          <p:cNvCxnSpPr>
            <a:cxnSpLocks/>
          </p:cNvCxnSpPr>
          <p:nvPr/>
        </p:nvCxnSpPr>
        <p:spPr>
          <a:xfrm rot="2912363" flipH="1">
            <a:off x="12083012" y="8026185"/>
            <a:ext cx="601739" cy="4716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C5C9FA2-D04E-469D-B8D1-B38841DF6B37}"/>
              </a:ext>
            </a:extLst>
          </p:cNvPr>
          <p:cNvSpPr txBox="1"/>
          <p:nvPr/>
        </p:nvSpPr>
        <p:spPr>
          <a:xfrm rot="2912363">
            <a:off x="10466095" y="8633933"/>
            <a:ext cx="2972982" cy="461665"/>
          </a:xfrm>
          <a:prstGeom prst="rect">
            <a:avLst/>
          </a:prstGeom>
          <a:noFill/>
        </p:spPr>
        <p:txBody>
          <a:bodyPr wrap="square" rtlCol="1">
            <a:spAutoFit/>
          </a:bodyPr>
          <a:lstStyle/>
          <a:p>
            <a:pPr algn="ctr" rtl="1"/>
            <a:r>
              <a:rPr lang="fa-IR" sz="2400" b="1" dirty="0">
                <a:highlight>
                  <a:srgbClr val="FFFF00"/>
                </a:highlight>
              </a:rPr>
              <a:t>پراکندگی بیولوژیک کل</a:t>
            </a:r>
          </a:p>
        </p:txBody>
      </p:sp>
      <p:pic>
        <p:nvPicPr>
          <p:cNvPr id="31" name="Picture 30">
            <a:extLst>
              <a:ext uri="{FF2B5EF4-FFF2-40B4-BE49-F238E27FC236}">
                <a16:creationId xmlns:a16="http://schemas.microsoft.com/office/drawing/2014/main" id="{085E64F6-6975-40B0-90B6-7B5B374310F3}"/>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2067581"/>
            <a:ext cx="5012362" cy="3898503"/>
          </a:xfrm>
          <a:prstGeom prst="rect">
            <a:avLst/>
          </a:prstGeom>
          <a:ln>
            <a:solidFill>
              <a:srgbClr val="002060"/>
            </a:solidFill>
          </a:ln>
        </p:spPr>
      </p:pic>
      <p:sp>
        <p:nvSpPr>
          <p:cNvPr id="18" name="TextBox 17">
            <a:extLst>
              <a:ext uri="{FF2B5EF4-FFF2-40B4-BE49-F238E27FC236}">
                <a16:creationId xmlns:a16="http://schemas.microsoft.com/office/drawing/2014/main" id="{AD759C7C-9F07-43A5-9047-C6B2B04746EB}"/>
              </a:ext>
            </a:extLst>
          </p:cNvPr>
          <p:cNvSpPr txBox="1"/>
          <p:nvPr/>
        </p:nvSpPr>
        <p:spPr>
          <a:xfrm>
            <a:off x="5292080" y="3167390"/>
            <a:ext cx="3960440" cy="523220"/>
          </a:xfrm>
          <a:prstGeom prst="rect">
            <a:avLst/>
          </a:prstGeom>
          <a:noFill/>
        </p:spPr>
        <p:txBody>
          <a:bodyPr wrap="square" rtlCol="0">
            <a:spAutoFit/>
          </a:bodyPr>
          <a:lstStyle/>
          <a:p>
            <a:r>
              <a:rPr lang="en-US" sz="2800" b="1" dirty="0">
                <a:solidFill>
                  <a:srgbClr val="FF0000"/>
                </a:solidFill>
              </a:rPr>
              <a:t>CVG</a:t>
            </a:r>
            <a:r>
              <a:rPr lang="en-US" sz="2000" b="1" dirty="0">
                <a:solidFill>
                  <a:srgbClr val="FF0000"/>
                </a:solidFill>
              </a:rPr>
              <a:t> </a:t>
            </a:r>
            <a:r>
              <a:rPr lang="en-US" sz="2000" b="1" dirty="0"/>
              <a:t>Group Variability</a:t>
            </a:r>
            <a:endParaRPr lang="en-US" sz="2800" b="1" dirty="0">
              <a:solidFill>
                <a:srgbClr val="FF0000"/>
              </a:solidFill>
            </a:endParaRPr>
          </a:p>
        </p:txBody>
      </p:sp>
      <p:sp>
        <p:nvSpPr>
          <p:cNvPr id="19" name="TextBox 18">
            <a:extLst>
              <a:ext uri="{FF2B5EF4-FFF2-40B4-BE49-F238E27FC236}">
                <a16:creationId xmlns:a16="http://schemas.microsoft.com/office/drawing/2014/main" id="{760316E6-C890-4A83-A3CE-E53DA961386C}"/>
              </a:ext>
            </a:extLst>
          </p:cNvPr>
          <p:cNvSpPr txBox="1"/>
          <p:nvPr/>
        </p:nvSpPr>
        <p:spPr>
          <a:xfrm>
            <a:off x="5292080" y="3987405"/>
            <a:ext cx="3960440" cy="523220"/>
          </a:xfrm>
          <a:prstGeom prst="rect">
            <a:avLst/>
          </a:prstGeom>
          <a:noFill/>
        </p:spPr>
        <p:txBody>
          <a:bodyPr wrap="square" rtlCol="0">
            <a:spAutoFit/>
          </a:bodyPr>
          <a:lstStyle/>
          <a:p>
            <a:pPr>
              <a:spcAft>
                <a:spcPts val="600"/>
              </a:spcAft>
            </a:pPr>
            <a:r>
              <a:rPr lang="en-US" sz="2800" b="1" dirty="0">
                <a:solidFill>
                  <a:srgbClr val="FF0000"/>
                </a:solidFill>
              </a:rPr>
              <a:t>CVT </a:t>
            </a:r>
            <a:r>
              <a:rPr lang="en-US" sz="2000" b="1" dirty="0"/>
              <a:t>Total Biologic Variability</a:t>
            </a:r>
            <a:endParaRPr lang="en-US" sz="2800" b="1" dirty="0">
              <a:solidFill>
                <a:srgbClr val="FF0000"/>
              </a:solidFill>
            </a:endParaRPr>
          </a:p>
        </p:txBody>
      </p:sp>
      <p:sp>
        <p:nvSpPr>
          <p:cNvPr id="20" name="TextBox 19">
            <a:extLst>
              <a:ext uri="{FF2B5EF4-FFF2-40B4-BE49-F238E27FC236}">
                <a16:creationId xmlns:a16="http://schemas.microsoft.com/office/drawing/2014/main" id="{4F06A529-0C20-414C-BF66-9D4BC5A2BC01}"/>
              </a:ext>
            </a:extLst>
          </p:cNvPr>
          <p:cNvSpPr txBox="1"/>
          <p:nvPr/>
        </p:nvSpPr>
        <p:spPr>
          <a:xfrm>
            <a:off x="5292080" y="2285820"/>
            <a:ext cx="3672408" cy="584775"/>
          </a:xfrm>
          <a:prstGeom prst="rect">
            <a:avLst/>
          </a:prstGeom>
          <a:noFill/>
        </p:spPr>
        <p:txBody>
          <a:bodyPr wrap="square" rtlCol="0">
            <a:spAutoFit/>
          </a:bodyPr>
          <a:lstStyle/>
          <a:p>
            <a:pPr algn="ctr"/>
            <a:r>
              <a:rPr lang="en-US" sz="3200" b="1" dirty="0">
                <a:solidFill>
                  <a:srgbClr val="FF0000"/>
                </a:solidFill>
              </a:rPr>
              <a:t>CVI</a:t>
            </a:r>
            <a:r>
              <a:rPr lang="en-US" sz="2000" b="1" dirty="0">
                <a:solidFill>
                  <a:srgbClr val="FF0000"/>
                </a:solidFill>
              </a:rPr>
              <a:t> </a:t>
            </a:r>
            <a:r>
              <a:rPr lang="en-US" sz="2000" b="1" dirty="0"/>
              <a:t>Within Subjects Variability</a:t>
            </a:r>
            <a:endParaRPr lang="en-US" sz="2000" b="1" baseline="-25000" dirty="0">
              <a:solidFill>
                <a:srgbClr val="FF0000"/>
              </a:solidFill>
            </a:endParaRPr>
          </a:p>
        </p:txBody>
      </p:sp>
      <p:sp>
        <p:nvSpPr>
          <p:cNvPr id="21" name="TextBox 20">
            <a:extLst>
              <a:ext uri="{FF2B5EF4-FFF2-40B4-BE49-F238E27FC236}">
                <a16:creationId xmlns:a16="http://schemas.microsoft.com/office/drawing/2014/main" id="{532C8899-5232-4500-8D3D-3BE4ED3EFB53}"/>
              </a:ext>
            </a:extLst>
          </p:cNvPr>
          <p:cNvSpPr txBox="1"/>
          <p:nvPr/>
        </p:nvSpPr>
        <p:spPr>
          <a:xfrm>
            <a:off x="6027343" y="4607365"/>
            <a:ext cx="2160240" cy="400110"/>
          </a:xfrm>
          <a:prstGeom prst="rect">
            <a:avLst/>
          </a:prstGeom>
          <a:noFill/>
        </p:spPr>
        <p:txBody>
          <a:bodyPr wrap="square" rtlCol="1">
            <a:spAutoFit/>
          </a:bodyPr>
          <a:lstStyle/>
          <a:p>
            <a:pPr algn="ctr"/>
            <a:r>
              <a:rPr lang="en-US" sz="2000" b="1" dirty="0"/>
              <a:t>(CVI</a:t>
            </a:r>
            <a:r>
              <a:rPr lang="en-US" sz="2000" b="1" baseline="30000" dirty="0"/>
              <a:t>2 </a:t>
            </a:r>
            <a:r>
              <a:rPr lang="en-US" sz="2000" b="1" dirty="0"/>
              <a:t>+ CVG</a:t>
            </a:r>
            <a:r>
              <a:rPr lang="en-US" sz="2000" b="1" baseline="30000" dirty="0"/>
              <a:t>2</a:t>
            </a:r>
            <a:r>
              <a:rPr lang="en-US" sz="2000" b="1" dirty="0"/>
              <a:t>)</a:t>
            </a:r>
            <a:r>
              <a:rPr lang="en-US" sz="2000" b="1" baseline="30000" dirty="0"/>
              <a:t>0.5</a:t>
            </a:r>
          </a:p>
        </p:txBody>
      </p:sp>
      <p:cxnSp>
        <p:nvCxnSpPr>
          <p:cNvPr id="22" name="Straight Arrow Connector 21">
            <a:extLst>
              <a:ext uri="{FF2B5EF4-FFF2-40B4-BE49-F238E27FC236}">
                <a16:creationId xmlns:a16="http://schemas.microsoft.com/office/drawing/2014/main" id="{14CDC268-3647-4283-AAA8-A865EA73FE19}"/>
              </a:ext>
            </a:extLst>
          </p:cNvPr>
          <p:cNvCxnSpPr>
            <a:cxnSpLocks/>
          </p:cNvCxnSpPr>
          <p:nvPr/>
        </p:nvCxnSpPr>
        <p:spPr>
          <a:xfrm>
            <a:off x="1827874" y="7925821"/>
            <a:ext cx="2232248" cy="1371600"/>
          </a:xfrm>
          <a:prstGeom prst="straightConnector1">
            <a:avLst/>
          </a:prstGeom>
          <a:ln w="571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E669C73-55F6-4B9F-80B4-776D19E74264}"/>
              </a:ext>
            </a:extLst>
          </p:cNvPr>
          <p:cNvSpPr txBox="1"/>
          <p:nvPr/>
        </p:nvSpPr>
        <p:spPr>
          <a:xfrm rot="2858225">
            <a:off x="-648580" y="9035810"/>
            <a:ext cx="1656184" cy="523220"/>
          </a:xfrm>
          <a:prstGeom prst="rect">
            <a:avLst/>
          </a:prstGeom>
          <a:noFill/>
        </p:spPr>
        <p:txBody>
          <a:bodyPr wrap="square" rtlCol="1">
            <a:spAutoFit/>
          </a:bodyPr>
          <a:lstStyle/>
          <a:p>
            <a:pPr algn="ctr" rtl="1"/>
            <a:r>
              <a:rPr lang="fa-IR" sz="2800" b="1" dirty="0">
                <a:solidFill>
                  <a:srgbClr val="FF0000"/>
                </a:solidFill>
              </a:rPr>
              <a:t>پراکندگی</a:t>
            </a:r>
          </a:p>
        </p:txBody>
      </p:sp>
    </p:spTree>
    <p:extLst>
      <p:ext uri="{BB962C8B-B14F-4D97-AF65-F5344CB8AC3E}">
        <p14:creationId xmlns:p14="http://schemas.microsoft.com/office/powerpoint/2010/main" val="32983993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50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7C95777-3C08-49E9-AFB3-D6BAEFAFBBB7}"/>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دقت مطلوب</a:t>
            </a:r>
            <a:endParaRPr lang="en-US" sz="2400" b="1" dirty="0">
              <a:solidFill>
                <a:srgbClr val="0070C0"/>
              </a:solidFill>
            </a:endParaRPr>
          </a:p>
        </p:txBody>
      </p:sp>
      <p:sp>
        <p:nvSpPr>
          <p:cNvPr id="2" name="TextBox 1"/>
          <p:cNvSpPr txBox="1"/>
          <p:nvPr/>
        </p:nvSpPr>
        <p:spPr>
          <a:xfrm>
            <a:off x="2195736" y="980728"/>
            <a:ext cx="5544616" cy="461665"/>
          </a:xfrm>
          <a:prstGeom prst="rect">
            <a:avLst/>
          </a:prstGeom>
          <a:noFill/>
        </p:spPr>
        <p:txBody>
          <a:bodyPr wrap="square" rtlCol="0">
            <a:spAutoFit/>
          </a:bodyPr>
          <a:lstStyle/>
          <a:p>
            <a:pPr algn="r" rtl="1"/>
            <a:r>
              <a:rPr lang="fa-IR" sz="2400" b="1" dirty="0"/>
              <a:t>هدف: مقایسه مطمئن دو نتیجه متوالی</a:t>
            </a:r>
            <a:endParaRPr lang="en-US" sz="2400" b="1" dirty="0"/>
          </a:p>
        </p:txBody>
      </p:sp>
      <p:cxnSp>
        <p:nvCxnSpPr>
          <p:cNvPr id="13" name="Straight Arrow Connector 12"/>
          <p:cNvCxnSpPr/>
          <p:nvPr/>
        </p:nvCxnSpPr>
        <p:spPr>
          <a:xfrm flipV="1">
            <a:off x="1259632" y="3230136"/>
            <a:ext cx="0" cy="347472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2948" y="5468184"/>
            <a:ext cx="612668" cy="461665"/>
          </a:xfrm>
          <a:prstGeom prst="rect">
            <a:avLst/>
          </a:prstGeom>
          <a:noFill/>
        </p:spPr>
        <p:txBody>
          <a:bodyPr wrap="none" rtlCol="0">
            <a:spAutoFit/>
          </a:bodyPr>
          <a:lstStyle/>
          <a:p>
            <a:r>
              <a:rPr lang="en-US" sz="2400" b="1" dirty="0"/>
              <a:t>CVI</a:t>
            </a:r>
            <a:endParaRPr lang="en-US" b="1" dirty="0"/>
          </a:p>
        </p:txBody>
      </p:sp>
      <p:cxnSp>
        <p:nvCxnSpPr>
          <p:cNvPr id="21" name="Straight Arrow Connector 20"/>
          <p:cNvCxnSpPr/>
          <p:nvPr/>
        </p:nvCxnSpPr>
        <p:spPr>
          <a:xfrm flipV="1">
            <a:off x="2627784" y="4693176"/>
            <a:ext cx="0" cy="2011680"/>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5696" y="5468184"/>
            <a:ext cx="639599" cy="461665"/>
          </a:xfrm>
          <a:prstGeom prst="rect">
            <a:avLst/>
          </a:prstGeom>
          <a:noFill/>
        </p:spPr>
        <p:txBody>
          <a:bodyPr wrap="none" rtlCol="0">
            <a:spAutoFit/>
          </a:bodyPr>
          <a:lstStyle/>
          <a:p>
            <a:r>
              <a:rPr lang="en-US" sz="2400" b="1" dirty="0"/>
              <a:t>CV</a:t>
            </a:r>
            <a:r>
              <a:rPr lang="en-US" sz="2400" b="1" baseline="-25000" dirty="0"/>
              <a:t>A</a:t>
            </a:r>
            <a:endParaRPr lang="en-US" b="1" baseline="-25000" dirty="0"/>
          </a:p>
        </p:txBody>
      </p:sp>
      <p:sp>
        <p:nvSpPr>
          <p:cNvPr id="23" name="Right Arrow 22"/>
          <p:cNvSpPr/>
          <p:nvPr/>
        </p:nvSpPr>
        <p:spPr>
          <a:xfrm>
            <a:off x="3328296" y="5166360"/>
            <a:ext cx="1152128" cy="854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5724128" y="2132856"/>
            <a:ext cx="0" cy="457200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10056" y="4729520"/>
            <a:ext cx="639598" cy="1200329"/>
          </a:xfrm>
          <a:prstGeom prst="rect">
            <a:avLst/>
          </a:prstGeom>
          <a:noFill/>
        </p:spPr>
        <p:txBody>
          <a:bodyPr wrap="none" rtlCol="0">
            <a:spAutoFit/>
          </a:bodyPr>
          <a:lstStyle/>
          <a:p>
            <a:pPr algn="ctr"/>
            <a:r>
              <a:rPr lang="en-US" sz="2400" b="1" dirty="0"/>
              <a:t>CVI</a:t>
            </a:r>
          </a:p>
          <a:p>
            <a:pPr algn="ctr"/>
            <a:r>
              <a:rPr lang="en-US" sz="2400" b="1" dirty="0"/>
              <a:t>&amp;</a:t>
            </a:r>
          </a:p>
          <a:p>
            <a:pPr algn="ctr"/>
            <a:r>
              <a:rPr lang="en-US" sz="2400" b="1" dirty="0"/>
              <a:t>CV</a:t>
            </a:r>
            <a:r>
              <a:rPr lang="en-US" sz="2400" b="1" baseline="-25000" dirty="0"/>
              <a:t>A</a:t>
            </a:r>
            <a:endParaRPr lang="en-US" b="1" baseline="-25000" dirty="0"/>
          </a:p>
        </p:txBody>
      </p:sp>
      <p:cxnSp>
        <p:nvCxnSpPr>
          <p:cNvPr id="11" name="Straight Arrow Connector 10"/>
          <p:cNvCxnSpPr/>
          <p:nvPr/>
        </p:nvCxnSpPr>
        <p:spPr>
          <a:xfrm>
            <a:off x="1243568" y="3212976"/>
            <a:ext cx="448056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5724128" y="2132856"/>
            <a:ext cx="0" cy="1097280"/>
          </a:xfrm>
          <a:prstGeom prst="straightConnector1">
            <a:avLst/>
          </a:prstGeom>
          <a:ln w="76200">
            <a:solidFill>
              <a:srgbClr val="66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049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16" presetClass="entr" presetSubtype="4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16" presetClass="entr" presetSubtype="4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outHorizontal)">
                                      <p:cBhvr>
                                        <p:cTn id="23" dur="1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1000"/>
                            </p:stCondLst>
                            <p:childTnLst>
                              <p:par>
                                <p:cTn id="34" presetID="16" presetClass="entr" presetSubtype="4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2" grpId="0"/>
      <p:bldP spid="23" grpId="0" animBg="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7C95777-3C08-49E9-AFB3-D6BAEFAFBBB7}"/>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دقت مطلوب</a:t>
            </a:r>
            <a:endParaRPr lang="en-US" sz="2400" b="1" dirty="0">
              <a:solidFill>
                <a:srgbClr val="0070C0"/>
              </a:solidFill>
            </a:endParaRPr>
          </a:p>
        </p:txBody>
      </p:sp>
      <p:sp>
        <p:nvSpPr>
          <p:cNvPr id="2" name="TextBox 1"/>
          <p:cNvSpPr txBox="1"/>
          <p:nvPr/>
        </p:nvSpPr>
        <p:spPr>
          <a:xfrm rot="3612613">
            <a:off x="6815375" y="-473880"/>
            <a:ext cx="5544616" cy="461665"/>
          </a:xfrm>
          <a:prstGeom prst="rect">
            <a:avLst/>
          </a:prstGeom>
          <a:noFill/>
        </p:spPr>
        <p:txBody>
          <a:bodyPr wrap="square" rtlCol="0">
            <a:spAutoFit/>
          </a:bodyPr>
          <a:lstStyle/>
          <a:p>
            <a:pPr algn="r" rtl="1"/>
            <a:r>
              <a:rPr lang="fa-IR" sz="2400" b="1" dirty="0"/>
              <a:t>هدف: مقایسه مطمئن دو نتیجه متوالی</a:t>
            </a:r>
            <a:endParaRPr lang="en-US" sz="2400" b="1" dirty="0"/>
          </a:p>
        </p:txBody>
      </p:sp>
      <p:cxnSp>
        <p:nvCxnSpPr>
          <p:cNvPr id="13" name="Straight Arrow Connector 12"/>
          <p:cNvCxnSpPr/>
          <p:nvPr/>
        </p:nvCxnSpPr>
        <p:spPr>
          <a:xfrm flipV="1">
            <a:off x="1259632" y="3218696"/>
            <a:ext cx="0" cy="347472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627784" y="5870456"/>
            <a:ext cx="0" cy="822960"/>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24128" y="2852936"/>
            <a:ext cx="0" cy="384048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43568" y="3267824"/>
            <a:ext cx="448056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24128" y="2852936"/>
            <a:ext cx="0" cy="411480"/>
          </a:xfrm>
          <a:prstGeom prst="straightConnector1">
            <a:avLst/>
          </a:prstGeom>
          <a:ln w="76200">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948" y="5468184"/>
            <a:ext cx="612668" cy="461665"/>
          </a:xfrm>
          <a:prstGeom prst="rect">
            <a:avLst/>
          </a:prstGeom>
          <a:noFill/>
        </p:spPr>
        <p:txBody>
          <a:bodyPr wrap="none" rtlCol="0">
            <a:spAutoFit/>
          </a:bodyPr>
          <a:lstStyle/>
          <a:p>
            <a:r>
              <a:rPr lang="en-US" sz="2400" b="1" dirty="0"/>
              <a:t>CVI</a:t>
            </a:r>
            <a:endParaRPr lang="en-US" b="1" dirty="0"/>
          </a:p>
        </p:txBody>
      </p:sp>
      <p:sp>
        <p:nvSpPr>
          <p:cNvPr id="17" name="TextBox 16"/>
          <p:cNvSpPr txBox="1"/>
          <p:nvPr/>
        </p:nvSpPr>
        <p:spPr>
          <a:xfrm>
            <a:off x="1835696" y="5468184"/>
            <a:ext cx="639599" cy="461665"/>
          </a:xfrm>
          <a:prstGeom prst="rect">
            <a:avLst/>
          </a:prstGeom>
          <a:noFill/>
        </p:spPr>
        <p:txBody>
          <a:bodyPr wrap="none" rtlCol="0">
            <a:spAutoFit/>
          </a:bodyPr>
          <a:lstStyle/>
          <a:p>
            <a:r>
              <a:rPr lang="en-US" sz="2400" b="1" dirty="0"/>
              <a:t>CV</a:t>
            </a:r>
            <a:r>
              <a:rPr lang="en-US" sz="2400" b="1" baseline="-25000" dirty="0"/>
              <a:t>A</a:t>
            </a:r>
            <a:endParaRPr lang="en-US" b="1" baseline="-25000" dirty="0"/>
          </a:p>
        </p:txBody>
      </p:sp>
      <p:sp>
        <p:nvSpPr>
          <p:cNvPr id="18" name="Right Arrow 17"/>
          <p:cNvSpPr/>
          <p:nvPr/>
        </p:nvSpPr>
        <p:spPr>
          <a:xfrm>
            <a:off x="3328296" y="5166360"/>
            <a:ext cx="1152128" cy="854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10056" y="4729520"/>
            <a:ext cx="639598" cy="1200329"/>
          </a:xfrm>
          <a:prstGeom prst="rect">
            <a:avLst/>
          </a:prstGeom>
          <a:noFill/>
        </p:spPr>
        <p:txBody>
          <a:bodyPr wrap="none" rtlCol="0">
            <a:spAutoFit/>
          </a:bodyPr>
          <a:lstStyle/>
          <a:p>
            <a:pPr algn="ctr"/>
            <a:r>
              <a:rPr lang="en-US" sz="2400" b="1" dirty="0"/>
              <a:t>CVI</a:t>
            </a:r>
          </a:p>
          <a:p>
            <a:pPr algn="ctr"/>
            <a:r>
              <a:rPr lang="en-US" sz="2400" b="1" dirty="0"/>
              <a:t>&amp;</a:t>
            </a:r>
          </a:p>
          <a:p>
            <a:pPr algn="ctr"/>
            <a:r>
              <a:rPr lang="en-US" sz="2400" b="1" dirty="0"/>
              <a:t>CV</a:t>
            </a:r>
            <a:r>
              <a:rPr lang="en-US" sz="2400" b="1" baseline="-25000" dirty="0"/>
              <a:t>A</a:t>
            </a:r>
            <a:endParaRPr lang="en-US" b="1" baseline="-25000" dirty="0"/>
          </a:p>
        </p:txBody>
      </p:sp>
    </p:spTree>
    <p:extLst>
      <p:ext uri="{BB962C8B-B14F-4D97-AF65-F5344CB8AC3E}">
        <p14:creationId xmlns:p14="http://schemas.microsoft.com/office/powerpoint/2010/main" val="16652527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7C95777-3C08-49E9-AFB3-D6BAEFAFBBB7}"/>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دقت مطلوب</a:t>
            </a:r>
            <a:endParaRPr lang="en-US" sz="2400" b="1" dirty="0">
              <a:solidFill>
                <a:srgbClr val="0070C0"/>
              </a:solidFill>
            </a:endParaRPr>
          </a:p>
        </p:txBody>
      </p:sp>
      <p:sp>
        <p:nvSpPr>
          <p:cNvPr id="2" name="TextBox 1"/>
          <p:cNvSpPr txBox="1"/>
          <p:nvPr/>
        </p:nvSpPr>
        <p:spPr>
          <a:xfrm rot="3612613">
            <a:off x="6815375" y="-473880"/>
            <a:ext cx="5544616" cy="461665"/>
          </a:xfrm>
          <a:prstGeom prst="rect">
            <a:avLst/>
          </a:prstGeom>
          <a:noFill/>
        </p:spPr>
        <p:txBody>
          <a:bodyPr wrap="square" rtlCol="0">
            <a:spAutoFit/>
          </a:bodyPr>
          <a:lstStyle/>
          <a:p>
            <a:pPr algn="r" rtl="1"/>
            <a:r>
              <a:rPr lang="fa-IR" sz="2400" b="1" dirty="0"/>
              <a:t>هدف: مقایسه مطمئن دو نتیجه متوالی</a:t>
            </a:r>
            <a:endParaRPr lang="en-US" sz="2400" b="1" dirty="0"/>
          </a:p>
        </p:txBody>
      </p:sp>
      <p:cxnSp>
        <p:nvCxnSpPr>
          <p:cNvPr id="13" name="Straight Arrow Connector 12"/>
          <p:cNvCxnSpPr/>
          <p:nvPr/>
        </p:nvCxnSpPr>
        <p:spPr>
          <a:xfrm flipV="1">
            <a:off x="1259632" y="3183280"/>
            <a:ext cx="0" cy="347472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627784" y="3640480"/>
            <a:ext cx="0" cy="3017520"/>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24128" y="1628800"/>
            <a:ext cx="0" cy="502920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47307" y="1027440"/>
            <a:ext cx="3361978" cy="707886"/>
          </a:xfrm>
          <a:prstGeom prst="rect">
            <a:avLst/>
          </a:prstGeom>
          <a:solidFill>
            <a:schemeClr val="bg1">
              <a:lumMod val="75000"/>
            </a:schemeClr>
          </a:solidFill>
          <a:ln>
            <a:solidFill>
              <a:schemeClr val="tx1"/>
            </a:solidFill>
          </a:ln>
        </p:spPr>
        <p:txBody>
          <a:bodyPr wrap="square" rtlCol="0">
            <a:spAutoFit/>
          </a:bodyPr>
          <a:lstStyle/>
          <a:p>
            <a:pPr algn="ctr"/>
            <a:r>
              <a:rPr lang="en-US" sz="4000" b="1" i="1" dirty="0">
                <a:solidFill>
                  <a:srgbClr val="FF0000"/>
                </a:solidFill>
              </a:rPr>
              <a:t>CVA/CVA=?</a:t>
            </a:r>
          </a:p>
        </p:txBody>
      </p:sp>
      <p:cxnSp>
        <p:nvCxnSpPr>
          <p:cNvPr id="17" name="Straight Arrow Connector 16"/>
          <p:cNvCxnSpPr/>
          <p:nvPr/>
        </p:nvCxnSpPr>
        <p:spPr>
          <a:xfrm>
            <a:off x="1243568" y="3195816"/>
            <a:ext cx="448056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24128" y="1628800"/>
            <a:ext cx="0" cy="1554480"/>
          </a:xfrm>
          <a:prstGeom prst="straightConnector1">
            <a:avLst/>
          </a:prstGeom>
          <a:ln w="76200">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48" y="5468184"/>
            <a:ext cx="612668" cy="461665"/>
          </a:xfrm>
          <a:prstGeom prst="rect">
            <a:avLst/>
          </a:prstGeom>
          <a:noFill/>
        </p:spPr>
        <p:txBody>
          <a:bodyPr wrap="none" rtlCol="0">
            <a:spAutoFit/>
          </a:bodyPr>
          <a:lstStyle/>
          <a:p>
            <a:r>
              <a:rPr lang="en-US" sz="2400" b="1" dirty="0"/>
              <a:t>CVI</a:t>
            </a:r>
            <a:endParaRPr lang="en-US" b="1" dirty="0"/>
          </a:p>
        </p:txBody>
      </p:sp>
      <p:sp>
        <p:nvSpPr>
          <p:cNvPr id="15" name="TextBox 14"/>
          <p:cNvSpPr txBox="1"/>
          <p:nvPr/>
        </p:nvSpPr>
        <p:spPr>
          <a:xfrm>
            <a:off x="1835696" y="5468184"/>
            <a:ext cx="639599" cy="461665"/>
          </a:xfrm>
          <a:prstGeom prst="rect">
            <a:avLst/>
          </a:prstGeom>
          <a:noFill/>
        </p:spPr>
        <p:txBody>
          <a:bodyPr wrap="none" rtlCol="0">
            <a:spAutoFit/>
          </a:bodyPr>
          <a:lstStyle/>
          <a:p>
            <a:r>
              <a:rPr lang="en-US" sz="2400" b="1" dirty="0"/>
              <a:t>CV</a:t>
            </a:r>
            <a:r>
              <a:rPr lang="en-US" sz="2400" b="1" baseline="-25000" dirty="0"/>
              <a:t>A</a:t>
            </a:r>
            <a:endParaRPr lang="en-US" b="1" baseline="-25000" dirty="0"/>
          </a:p>
        </p:txBody>
      </p:sp>
      <p:sp>
        <p:nvSpPr>
          <p:cNvPr id="19" name="Right Arrow 18"/>
          <p:cNvSpPr/>
          <p:nvPr/>
        </p:nvSpPr>
        <p:spPr>
          <a:xfrm>
            <a:off x="3328296" y="5166360"/>
            <a:ext cx="1152128" cy="854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10056" y="4729520"/>
            <a:ext cx="639598" cy="1200329"/>
          </a:xfrm>
          <a:prstGeom prst="rect">
            <a:avLst/>
          </a:prstGeom>
          <a:noFill/>
        </p:spPr>
        <p:txBody>
          <a:bodyPr wrap="none" rtlCol="0">
            <a:spAutoFit/>
          </a:bodyPr>
          <a:lstStyle/>
          <a:p>
            <a:pPr algn="ctr"/>
            <a:r>
              <a:rPr lang="en-US" sz="2400" b="1" dirty="0"/>
              <a:t>CVI</a:t>
            </a:r>
          </a:p>
          <a:p>
            <a:pPr algn="ctr"/>
            <a:r>
              <a:rPr lang="en-US" sz="2400" b="1" dirty="0"/>
              <a:t>&amp;</a:t>
            </a:r>
          </a:p>
          <a:p>
            <a:pPr algn="ctr"/>
            <a:r>
              <a:rPr lang="en-US" sz="2400" b="1" dirty="0"/>
              <a:t>CV</a:t>
            </a:r>
            <a:r>
              <a:rPr lang="en-US" sz="2400" b="1" baseline="-25000" dirty="0"/>
              <a:t>A</a:t>
            </a:r>
            <a:endParaRPr lang="en-US" b="1" baseline="-25000" dirty="0"/>
          </a:p>
        </p:txBody>
      </p:sp>
    </p:spTree>
    <p:extLst>
      <p:ext uri="{BB962C8B-B14F-4D97-AF65-F5344CB8AC3E}">
        <p14:creationId xmlns:p14="http://schemas.microsoft.com/office/powerpoint/2010/main" val="31720199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2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55576" y="548680"/>
            <a:ext cx="7599023" cy="5705751"/>
          </a:xfrm>
          <a:prstGeom prst="rect">
            <a:avLst/>
          </a:prstGeom>
        </p:spPr>
      </p:pic>
      <p:sp>
        <p:nvSpPr>
          <p:cNvPr id="5" name="Oval 4"/>
          <p:cNvSpPr/>
          <p:nvPr/>
        </p:nvSpPr>
        <p:spPr>
          <a:xfrm rot="20522262">
            <a:off x="2899045" y="2746159"/>
            <a:ext cx="936104" cy="1440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659377">
            <a:off x="5301959" y="1390862"/>
            <a:ext cx="936104" cy="1440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rot="14629464">
            <a:off x="6545294" y="1810886"/>
            <a:ext cx="1393492" cy="2056480"/>
          </a:xfrm>
          <a:custGeom>
            <a:avLst/>
            <a:gdLst>
              <a:gd name="connsiteX0" fmla="*/ 0 w 1152128"/>
              <a:gd name="connsiteY0" fmla="*/ 504056 h 1008112"/>
              <a:gd name="connsiteX1" fmla="*/ 576064 w 1152128"/>
              <a:gd name="connsiteY1" fmla="*/ 0 h 1008112"/>
              <a:gd name="connsiteX2" fmla="*/ 1152128 w 1152128"/>
              <a:gd name="connsiteY2" fmla="*/ 0 h 1008112"/>
              <a:gd name="connsiteX3" fmla="*/ 1152128 w 1152128"/>
              <a:gd name="connsiteY3" fmla="*/ 504056 h 1008112"/>
              <a:gd name="connsiteX4" fmla="*/ 576064 w 1152128"/>
              <a:gd name="connsiteY4" fmla="*/ 1008112 h 1008112"/>
              <a:gd name="connsiteX5" fmla="*/ 0 w 1152128"/>
              <a:gd name="connsiteY5" fmla="*/ 504056 h 1008112"/>
              <a:gd name="connsiteX0" fmla="*/ 0 w 1297809"/>
              <a:gd name="connsiteY0" fmla="*/ 1236837 h 1740893"/>
              <a:gd name="connsiteX1" fmla="*/ 576064 w 1297809"/>
              <a:gd name="connsiteY1" fmla="*/ 732781 h 1740893"/>
              <a:gd name="connsiteX2" fmla="*/ 1297809 w 1297809"/>
              <a:gd name="connsiteY2" fmla="*/ 0 h 1740893"/>
              <a:gd name="connsiteX3" fmla="*/ 1152128 w 1297809"/>
              <a:gd name="connsiteY3" fmla="*/ 1236837 h 1740893"/>
              <a:gd name="connsiteX4" fmla="*/ 576064 w 1297809"/>
              <a:gd name="connsiteY4" fmla="*/ 1740893 h 1740893"/>
              <a:gd name="connsiteX5" fmla="*/ 0 w 1297809"/>
              <a:gd name="connsiteY5" fmla="*/ 1236837 h 1740893"/>
              <a:gd name="connsiteX0" fmla="*/ 0 w 1310495"/>
              <a:gd name="connsiteY0" fmla="*/ 1236837 h 1741622"/>
              <a:gd name="connsiteX1" fmla="*/ 576064 w 1310495"/>
              <a:gd name="connsiteY1" fmla="*/ 732781 h 1741622"/>
              <a:gd name="connsiteX2" fmla="*/ 1297809 w 1310495"/>
              <a:gd name="connsiteY2" fmla="*/ 0 h 1741622"/>
              <a:gd name="connsiteX3" fmla="*/ 1310495 w 1310495"/>
              <a:gd name="connsiteY3" fmla="*/ 1314679 h 1741622"/>
              <a:gd name="connsiteX4" fmla="*/ 576064 w 1310495"/>
              <a:gd name="connsiteY4" fmla="*/ 1740893 h 1741622"/>
              <a:gd name="connsiteX5" fmla="*/ 0 w 1310495"/>
              <a:gd name="connsiteY5" fmla="*/ 1236837 h 1741622"/>
              <a:gd name="connsiteX0" fmla="*/ 2059 w 1312554"/>
              <a:gd name="connsiteY0" fmla="*/ 1236837 h 1741622"/>
              <a:gd name="connsiteX1" fmla="*/ 448063 w 1312554"/>
              <a:gd name="connsiteY1" fmla="*/ 597351 h 1741622"/>
              <a:gd name="connsiteX2" fmla="*/ 1299868 w 1312554"/>
              <a:gd name="connsiteY2" fmla="*/ 0 h 1741622"/>
              <a:gd name="connsiteX3" fmla="*/ 1312554 w 1312554"/>
              <a:gd name="connsiteY3" fmla="*/ 1314679 h 1741622"/>
              <a:gd name="connsiteX4" fmla="*/ 578123 w 1312554"/>
              <a:gd name="connsiteY4" fmla="*/ 1740893 h 1741622"/>
              <a:gd name="connsiteX5" fmla="*/ 2059 w 1312554"/>
              <a:gd name="connsiteY5" fmla="*/ 1236837 h 1741622"/>
              <a:gd name="connsiteX0" fmla="*/ 1399 w 1394862"/>
              <a:gd name="connsiteY0" fmla="*/ 1696564 h 1814593"/>
              <a:gd name="connsiteX1" fmla="*/ 530371 w 1394862"/>
              <a:gd name="connsiteY1" fmla="*/ 597351 h 1814593"/>
              <a:gd name="connsiteX2" fmla="*/ 1382176 w 1394862"/>
              <a:gd name="connsiteY2" fmla="*/ 0 h 1814593"/>
              <a:gd name="connsiteX3" fmla="*/ 1394862 w 1394862"/>
              <a:gd name="connsiteY3" fmla="*/ 1314679 h 1814593"/>
              <a:gd name="connsiteX4" fmla="*/ 660431 w 1394862"/>
              <a:gd name="connsiteY4" fmla="*/ 1740893 h 1814593"/>
              <a:gd name="connsiteX5" fmla="*/ 1399 w 1394862"/>
              <a:gd name="connsiteY5" fmla="*/ 1696564 h 1814593"/>
              <a:gd name="connsiteX0" fmla="*/ 29 w 1393492"/>
              <a:gd name="connsiteY0" fmla="*/ 1696564 h 2056480"/>
              <a:gd name="connsiteX1" fmla="*/ 529001 w 1393492"/>
              <a:gd name="connsiteY1" fmla="*/ 597351 h 2056480"/>
              <a:gd name="connsiteX2" fmla="*/ 1380806 w 1393492"/>
              <a:gd name="connsiteY2" fmla="*/ 0 h 2056480"/>
              <a:gd name="connsiteX3" fmla="*/ 1393492 w 1393492"/>
              <a:gd name="connsiteY3" fmla="*/ 1314679 h 2056480"/>
              <a:gd name="connsiteX4" fmla="*/ 546324 w 1393492"/>
              <a:gd name="connsiteY4" fmla="*/ 2042985 h 2056480"/>
              <a:gd name="connsiteX5" fmla="*/ 29 w 1393492"/>
              <a:gd name="connsiteY5" fmla="*/ 1696564 h 20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492" h="2056480">
                <a:moveTo>
                  <a:pt x="29" y="1696564"/>
                </a:moveTo>
                <a:cubicBezTo>
                  <a:pt x="-2858" y="1455625"/>
                  <a:pt x="210850" y="597351"/>
                  <a:pt x="529001" y="597351"/>
                </a:cubicBezTo>
                <a:lnTo>
                  <a:pt x="1380806" y="0"/>
                </a:lnTo>
                <a:cubicBezTo>
                  <a:pt x="1380806" y="168019"/>
                  <a:pt x="1393492" y="1146660"/>
                  <a:pt x="1393492" y="1314679"/>
                </a:cubicBezTo>
                <a:cubicBezTo>
                  <a:pt x="1393492" y="1593061"/>
                  <a:pt x="778568" y="1979337"/>
                  <a:pt x="546324" y="2042985"/>
                </a:cubicBezTo>
                <a:cubicBezTo>
                  <a:pt x="314080" y="2106633"/>
                  <a:pt x="2916" y="1937503"/>
                  <a:pt x="29" y="169656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6"/>
          <p:cNvSpPr/>
          <p:nvPr/>
        </p:nvSpPr>
        <p:spPr>
          <a:xfrm rot="14629464">
            <a:off x="4113619" y="3270891"/>
            <a:ext cx="785848" cy="2024633"/>
          </a:xfrm>
          <a:custGeom>
            <a:avLst/>
            <a:gdLst>
              <a:gd name="connsiteX0" fmla="*/ 0 w 1152128"/>
              <a:gd name="connsiteY0" fmla="*/ 504056 h 1008112"/>
              <a:gd name="connsiteX1" fmla="*/ 576064 w 1152128"/>
              <a:gd name="connsiteY1" fmla="*/ 0 h 1008112"/>
              <a:gd name="connsiteX2" fmla="*/ 1152128 w 1152128"/>
              <a:gd name="connsiteY2" fmla="*/ 0 h 1008112"/>
              <a:gd name="connsiteX3" fmla="*/ 1152128 w 1152128"/>
              <a:gd name="connsiteY3" fmla="*/ 504056 h 1008112"/>
              <a:gd name="connsiteX4" fmla="*/ 576064 w 1152128"/>
              <a:gd name="connsiteY4" fmla="*/ 1008112 h 1008112"/>
              <a:gd name="connsiteX5" fmla="*/ 0 w 1152128"/>
              <a:gd name="connsiteY5" fmla="*/ 504056 h 1008112"/>
              <a:gd name="connsiteX0" fmla="*/ 0 w 1297809"/>
              <a:gd name="connsiteY0" fmla="*/ 1236837 h 1740893"/>
              <a:gd name="connsiteX1" fmla="*/ 576064 w 1297809"/>
              <a:gd name="connsiteY1" fmla="*/ 732781 h 1740893"/>
              <a:gd name="connsiteX2" fmla="*/ 1297809 w 1297809"/>
              <a:gd name="connsiteY2" fmla="*/ 0 h 1740893"/>
              <a:gd name="connsiteX3" fmla="*/ 1152128 w 1297809"/>
              <a:gd name="connsiteY3" fmla="*/ 1236837 h 1740893"/>
              <a:gd name="connsiteX4" fmla="*/ 576064 w 1297809"/>
              <a:gd name="connsiteY4" fmla="*/ 1740893 h 1740893"/>
              <a:gd name="connsiteX5" fmla="*/ 0 w 1297809"/>
              <a:gd name="connsiteY5" fmla="*/ 1236837 h 1740893"/>
              <a:gd name="connsiteX0" fmla="*/ 0 w 1310495"/>
              <a:gd name="connsiteY0" fmla="*/ 1236837 h 1741622"/>
              <a:gd name="connsiteX1" fmla="*/ 576064 w 1310495"/>
              <a:gd name="connsiteY1" fmla="*/ 732781 h 1741622"/>
              <a:gd name="connsiteX2" fmla="*/ 1297809 w 1310495"/>
              <a:gd name="connsiteY2" fmla="*/ 0 h 1741622"/>
              <a:gd name="connsiteX3" fmla="*/ 1310495 w 1310495"/>
              <a:gd name="connsiteY3" fmla="*/ 1314679 h 1741622"/>
              <a:gd name="connsiteX4" fmla="*/ 576064 w 1310495"/>
              <a:gd name="connsiteY4" fmla="*/ 1740893 h 1741622"/>
              <a:gd name="connsiteX5" fmla="*/ 0 w 1310495"/>
              <a:gd name="connsiteY5" fmla="*/ 1236837 h 1741622"/>
              <a:gd name="connsiteX0" fmla="*/ 2059 w 1312554"/>
              <a:gd name="connsiteY0" fmla="*/ 1236837 h 1741622"/>
              <a:gd name="connsiteX1" fmla="*/ 448063 w 1312554"/>
              <a:gd name="connsiteY1" fmla="*/ 597351 h 1741622"/>
              <a:gd name="connsiteX2" fmla="*/ 1299868 w 1312554"/>
              <a:gd name="connsiteY2" fmla="*/ 0 h 1741622"/>
              <a:gd name="connsiteX3" fmla="*/ 1312554 w 1312554"/>
              <a:gd name="connsiteY3" fmla="*/ 1314679 h 1741622"/>
              <a:gd name="connsiteX4" fmla="*/ 578123 w 1312554"/>
              <a:gd name="connsiteY4" fmla="*/ 1740893 h 1741622"/>
              <a:gd name="connsiteX5" fmla="*/ 2059 w 1312554"/>
              <a:gd name="connsiteY5" fmla="*/ 1236837 h 1741622"/>
              <a:gd name="connsiteX0" fmla="*/ 1399 w 1394862"/>
              <a:gd name="connsiteY0" fmla="*/ 1696564 h 1814593"/>
              <a:gd name="connsiteX1" fmla="*/ 530371 w 1394862"/>
              <a:gd name="connsiteY1" fmla="*/ 597351 h 1814593"/>
              <a:gd name="connsiteX2" fmla="*/ 1382176 w 1394862"/>
              <a:gd name="connsiteY2" fmla="*/ 0 h 1814593"/>
              <a:gd name="connsiteX3" fmla="*/ 1394862 w 1394862"/>
              <a:gd name="connsiteY3" fmla="*/ 1314679 h 1814593"/>
              <a:gd name="connsiteX4" fmla="*/ 660431 w 1394862"/>
              <a:gd name="connsiteY4" fmla="*/ 1740893 h 1814593"/>
              <a:gd name="connsiteX5" fmla="*/ 1399 w 1394862"/>
              <a:gd name="connsiteY5" fmla="*/ 1696564 h 1814593"/>
              <a:gd name="connsiteX0" fmla="*/ 29 w 1393492"/>
              <a:gd name="connsiteY0" fmla="*/ 1696564 h 2056480"/>
              <a:gd name="connsiteX1" fmla="*/ 529001 w 1393492"/>
              <a:gd name="connsiteY1" fmla="*/ 597351 h 2056480"/>
              <a:gd name="connsiteX2" fmla="*/ 1380806 w 1393492"/>
              <a:gd name="connsiteY2" fmla="*/ 0 h 2056480"/>
              <a:gd name="connsiteX3" fmla="*/ 1393492 w 1393492"/>
              <a:gd name="connsiteY3" fmla="*/ 1314679 h 2056480"/>
              <a:gd name="connsiteX4" fmla="*/ 546324 w 1393492"/>
              <a:gd name="connsiteY4" fmla="*/ 2042985 h 2056480"/>
              <a:gd name="connsiteX5" fmla="*/ 29 w 1393492"/>
              <a:gd name="connsiteY5" fmla="*/ 1696564 h 2056480"/>
              <a:gd name="connsiteX0" fmla="*/ 2661 w 1396124"/>
              <a:gd name="connsiteY0" fmla="*/ 1696564 h 2055652"/>
              <a:gd name="connsiteX1" fmla="*/ 769061 w 1396124"/>
              <a:gd name="connsiteY1" fmla="*/ 696180 h 2055652"/>
              <a:gd name="connsiteX2" fmla="*/ 1383438 w 1396124"/>
              <a:gd name="connsiteY2" fmla="*/ 0 h 2055652"/>
              <a:gd name="connsiteX3" fmla="*/ 1396124 w 1396124"/>
              <a:gd name="connsiteY3" fmla="*/ 1314679 h 2055652"/>
              <a:gd name="connsiteX4" fmla="*/ 548956 w 1396124"/>
              <a:gd name="connsiteY4" fmla="*/ 2042985 h 2055652"/>
              <a:gd name="connsiteX5" fmla="*/ 2661 w 1396124"/>
              <a:gd name="connsiteY5" fmla="*/ 1696564 h 2055652"/>
              <a:gd name="connsiteX0" fmla="*/ 12665 w 1031808"/>
              <a:gd name="connsiteY0" fmla="*/ 1880554 h 2092706"/>
              <a:gd name="connsiteX1" fmla="*/ 404745 w 1031808"/>
              <a:gd name="connsiteY1" fmla="*/ 696180 h 2092706"/>
              <a:gd name="connsiteX2" fmla="*/ 1019122 w 1031808"/>
              <a:gd name="connsiteY2" fmla="*/ 0 h 2092706"/>
              <a:gd name="connsiteX3" fmla="*/ 1031808 w 1031808"/>
              <a:gd name="connsiteY3" fmla="*/ 1314679 h 2092706"/>
              <a:gd name="connsiteX4" fmla="*/ 184640 w 1031808"/>
              <a:gd name="connsiteY4" fmla="*/ 2042985 h 2092706"/>
              <a:gd name="connsiteX5" fmla="*/ 12665 w 1031808"/>
              <a:gd name="connsiteY5" fmla="*/ 1880554 h 2092706"/>
              <a:gd name="connsiteX0" fmla="*/ 20595 w 1039738"/>
              <a:gd name="connsiteY0" fmla="*/ 1880554 h 2090575"/>
              <a:gd name="connsiteX1" fmla="*/ 527850 w 1039738"/>
              <a:gd name="connsiteY1" fmla="*/ 752793 h 2090575"/>
              <a:gd name="connsiteX2" fmla="*/ 1027052 w 1039738"/>
              <a:gd name="connsiteY2" fmla="*/ 0 h 2090575"/>
              <a:gd name="connsiteX3" fmla="*/ 1039738 w 1039738"/>
              <a:gd name="connsiteY3" fmla="*/ 1314679 h 2090575"/>
              <a:gd name="connsiteX4" fmla="*/ 192570 w 1039738"/>
              <a:gd name="connsiteY4" fmla="*/ 2042985 h 2090575"/>
              <a:gd name="connsiteX5" fmla="*/ 20595 w 1039738"/>
              <a:gd name="connsiteY5" fmla="*/ 1880554 h 2090575"/>
              <a:gd name="connsiteX0" fmla="*/ 304676 w 863843"/>
              <a:gd name="connsiteY0" fmla="*/ 944753 h 2048091"/>
              <a:gd name="connsiteX1" fmla="*/ 351955 w 863843"/>
              <a:gd name="connsiteY1" fmla="*/ 752793 h 2048091"/>
              <a:gd name="connsiteX2" fmla="*/ 851157 w 863843"/>
              <a:gd name="connsiteY2" fmla="*/ 0 h 2048091"/>
              <a:gd name="connsiteX3" fmla="*/ 863843 w 863843"/>
              <a:gd name="connsiteY3" fmla="*/ 1314679 h 2048091"/>
              <a:gd name="connsiteX4" fmla="*/ 16675 w 863843"/>
              <a:gd name="connsiteY4" fmla="*/ 2042985 h 2048091"/>
              <a:gd name="connsiteX5" fmla="*/ 304676 w 863843"/>
              <a:gd name="connsiteY5" fmla="*/ 944753 h 2048091"/>
              <a:gd name="connsiteX0" fmla="*/ 299482 w 845963"/>
              <a:gd name="connsiteY0" fmla="*/ 944753 h 2047419"/>
              <a:gd name="connsiteX1" fmla="*/ 346761 w 845963"/>
              <a:gd name="connsiteY1" fmla="*/ 752793 h 2047419"/>
              <a:gd name="connsiteX2" fmla="*/ 845963 w 845963"/>
              <a:gd name="connsiteY2" fmla="*/ 0 h 2047419"/>
              <a:gd name="connsiteX3" fmla="*/ 743717 w 845963"/>
              <a:gd name="connsiteY3" fmla="*/ 1293937 h 2047419"/>
              <a:gd name="connsiteX4" fmla="*/ 11481 w 845963"/>
              <a:gd name="connsiteY4" fmla="*/ 2042985 h 2047419"/>
              <a:gd name="connsiteX5" fmla="*/ 299482 w 845963"/>
              <a:gd name="connsiteY5" fmla="*/ 944753 h 2047419"/>
              <a:gd name="connsiteX0" fmla="*/ 118904 w 876907"/>
              <a:gd name="connsiteY0" fmla="*/ 1495865 h 2045154"/>
              <a:gd name="connsiteX1" fmla="*/ 377705 w 876907"/>
              <a:gd name="connsiteY1" fmla="*/ 752793 h 2045154"/>
              <a:gd name="connsiteX2" fmla="*/ 876907 w 876907"/>
              <a:gd name="connsiteY2" fmla="*/ 0 h 2045154"/>
              <a:gd name="connsiteX3" fmla="*/ 774661 w 876907"/>
              <a:gd name="connsiteY3" fmla="*/ 1293937 h 2045154"/>
              <a:gd name="connsiteX4" fmla="*/ 42425 w 876907"/>
              <a:gd name="connsiteY4" fmla="*/ 2042985 h 2045154"/>
              <a:gd name="connsiteX5" fmla="*/ 118904 w 876907"/>
              <a:gd name="connsiteY5" fmla="*/ 1495865 h 2045154"/>
              <a:gd name="connsiteX0" fmla="*/ 118904 w 814515"/>
              <a:gd name="connsiteY0" fmla="*/ 1475344 h 2024633"/>
              <a:gd name="connsiteX1" fmla="*/ 377705 w 814515"/>
              <a:gd name="connsiteY1" fmla="*/ 732272 h 2024633"/>
              <a:gd name="connsiteX2" fmla="*/ 814515 w 814515"/>
              <a:gd name="connsiteY2" fmla="*/ 0 h 2024633"/>
              <a:gd name="connsiteX3" fmla="*/ 774661 w 814515"/>
              <a:gd name="connsiteY3" fmla="*/ 1273416 h 2024633"/>
              <a:gd name="connsiteX4" fmla="*/ 42425 w 814515"/>
              <a:gd name="connsiteY4" fmla="*/ 2022464 h 2024633"/>
              <a:gd name="connsiteX5" fmla="*/ 118904 w 814515"/>
              <a:gd name="connsiteY5" fmla="*/ 1475344 h 202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15" h="2024633">
                <a:moveTo>
                  <a:pt x="118904" y="1475344"/>
                </a:moveTo>
                <a:cubicBezTo>
                  <a:pt x="174784" y="1260312"/>
                  <a:pt x="59554" y="732272"/>
                  <a:pt x="377705" y="732272"/>
                </a:cubicBezTo>
                <a:lnTo>
                  <a:pt x="814515" y="0"/>
                </a:lnTo>
                <a:cubicBezTo>
                  <a:pt x="814515" y="168019"/>
                  <a:pt x="774661" y="1105397"/>
                  <a:pt x="774661" y="1273416"/>
                </a:cubicBezTo>
                <a:cubicBezTo>
                  <a:pt x="774661" y="1551798"/>
                  <a:pt x="151718" y="1988809"/>
                  <a:pt x="42425" y="2022464"/>
                </a:cubicBezTo>
                <a:cubicBezTo>
                  <a:pt x="-66868" y="2056119"/>
                  <a:pt x="63024" y="1690376"/>
                  <a:pt x="118904" y="147534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8159493">
            <a:off x="3281666" y="2165309"/>
            <a:ext cx="2912594" cy="984274"/>
          </a:xfrm>
          <a:custGeom>
            <a:avLst/>
            <a:gdLst>
              <a:gd name="connsiteX0" fmla="*/ 0 w 2952329"/>
              <a:gd name="connsiteY0" fmla="*/ 0 h 473380"/>
              <a:gd name="connsiteX1" fmla="*/ 2952329 w 2952329"/>
              <a:gd name="connsiteY1" fmla="*/ 0 h 473380"/>
              <a:gd name="connsiteX2" fmla="*/ 2952329 w 2952329"/>
              <a:gd name="connsiteY2" fmla="*/ 473380 h 473380"/>
              <a:gd name="connsiteX3" fmla="*/ 0 w 2952329"/>
              <a:gd name="connsiteY3" fmla="*/ 473380 h 473380"/>
              <a:gd name="connsiteX4" fmla="*/ 0 w 2952329"/>
              <a:gd name="connsiteY4" fmla="*/ 0 h 473380"/>
              <a:gd name="connsiteX0" fmla="*/ 208547 w 3160876"/>
              <a:gd name="connsiteY0" fmla="*/ 0 h 489422"/>
              <a:gd name="connsiteX1" fmla="*/ 3160876 w 3160876"/>
              <a:gd name="connsiteY1" fmla="*/ 0 h 489422"/>
              <a:gd name="connsiteX2" fmla="*/ 3160876 w 3160876"/>
              <a:gd name="connsiteY2" fmla="*/ 473380 h 489422"/>
              <a:gd name="connsiteX3" fmla="*/ 0 w 3160876"/>
              <a:gd name="connsiteY3" fmla="*/ 489422 h 489422"/>
              <a:gd name="connsiteX4" fmla="*/ 208547 w 3160876"/>
              <a:gd name="connsiteY4" fmla="*/ 0 h 489422"/>
              <a:gd name="connsiteX0" fmla="*/ 256673 w 3160876"/>
              <a:gd name="connsiteY0" fmla="*/ 80210 h 489422"/>
              <a:gd name="connsiteX1" fmla="*/ 3160876 w 3160876"/>
              <a:gd name="connsiteY1" fmla="*/ 0 h 489422"/>
              <a:gd name="connsiteX2" fmla="*/ 3160876 w 3160876"/>
              <a:gd name="connsiteY2" fmla="*/ 473380 h 489422"/>
              <a:gd name="connsiteX3" fmla="*/ 0 w 3160876"/>
              <a:gd name="connsiteY3" fmla="*/ 489422 h 489422"/>
              <a:gd name="connsiteX4" fmla="*/ 256673 w 3160876"/>
              <a:gd name="connsiteY4" fmla="*/ 80210 h 489422"/>
              <a:gd name="connsiteX0" fmla="*/ 256673 w 3160876"/>
              <a:gd name="connsiteY0" fmla="*/ 352925 h 762137"/>
              <a:gd name="connsiteX1" fmla="*/ 3160876 w 3160876"/>
              <a:gd name="connsiteY1" fmla="*/ 0 h 762137"/>
              <a:gd name="connsiteX2" fmla="*/ 3160876 w 3160876"/>
              <a:gd name="connsiteY2" fmla="*/ 746095 h 762137"/>
              <a:gd name="connsiteX3" fmla="*/ 0 w 3160876"/>
              <a:gd name="connsiteY3" fmla="*/ 762137 h 762137"/>
              <a:gd name="connsiteX4" fmla="*/ 256673 w 3160876"/>
              <a:gd name="connsiteY4" fmla="*/ 352925 h 762137"/>
              <a:gd name="connsiteX0" fmla="*/ 248282 w 3160876"/>
              <a:gd name="connsiteY0" fmla="*/ 0 h 866765"/>
              <a:gd name="connsiteX1" fmla="*/ 3160876 w 3160876"/>
              <a:gd name="connsiteY1" fmla="*/ 104628 h 866765"/>
              <a:gd name="connsiteX2" fmla="*/ 3160876 w 3160876"/>
              <a:gd name="connsiteY2" fmla="*/ 850723 h 866765"/>
              <a:gd name="connsiteX3" fmla="*/ 0 w 3160876"/>
              <a:gd name="connsiteY3" fmla="*/ 866765 h 866765"/>
              <a:gd name="connsiteX4" fmla="*/ 248282 w 3160876"/>
              <a:gd name="connsiteY4" fmla="*/ 0 h 866765"/>
              <a:gd name="connsiteX0" fmla="*/ 0 w 2912594"/>
              <a:gd name="connsiteY0" fmla="*/ 0 h 984274"/>
              <a:gd name="connsiteX1" fmla="*/ 2912594 w 2912594"/>
              <a:gd name="connsiteY1" fmla="*/ 104628 h 984274"/>
              <a:gd name="connsiteX2" fmla="*/ 2912594 w 2912594"/>
              <a:gd name="connsiteY2" fmla="*/ 850723 h 984274"/>
              <a:gd name="connsiteX3" fmla="*/ 735095 w 2912594"/>
              <a:gd name="connsiteY3" fmla="*/ 984274 h 984274"/>
              <a:gd name="connsiteX4" fmla="*/ 0 w 2912594"/>
              <a:gd name="connsiteY4" fmla="*/ 0 h 984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2594" h="984274">
                <a:moveTo>
                  <a:pt x="0" y="0"/>
                </a:moveTo>
                <a:lnTo>
                  <a:pt x="2912594" y="104628"/>
                </a:lnTo>
                <a:lnTo>
                  <a:pt x="2912594" y="850723"/>
                </a:lnTo>
                <a:lnTo>
                  <a:pt x="735095" y="98427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p:cNvSpPr/>
          <p:nvPr/>
        </p:nvSpPr>
        <p:spPr>
          <a:xfrm>
            <a:off x="4716016" y="3140968"/>
            <a:ext cx="3160876" cy="762137"/>
          </a:xfrm>
          <a:custGeom>
            <a:avLst/>
            <a:gdLst>
              <a:gd name="connsiteX0" fmla="*/ 0 w 2952329"/>
              <a:gd name="connsiteY0" fmla="*/ 0 h 473380"/>
              <a:gd name="connsiteX1" fmla="*/ 2952329 w 2952329"/>
              <a:gd name="connsiteY1" fmla="*/ 0 h 473380"/>
              <a:gd name="connsiteX2" fmla="*/ 2952329 w 2952329"/>
              <a:gd name="connsiteY2" fmla="*/ 473380 h 473380"/>
              <a:gd name="connsiteX3" fmla="*/ 0 w 2952329"/>
              <a:gd name="connsiteY3" fmla="*/ 473380 h 473380"/>
              <a:gd name="connsiteX4" fmla="*/ 0 w 2952329"/>
              <a:gd name="connsiteY4" fmla="*/ 0 h 473380"/>
              <a:gd name="connsiteX0" fmla="*/ 208547 w 3160876"/>
              <a:gd name="connsiteY0" fmla="*/ 0 h 489422"/>
              <a:gd name="connsiteX1" fmla="*/ 3160876 w 3160876"/>
              <a:gd name="connsiteY1" fmla="*/ 0 h 489422"/>
              <a:gd name="connsiteX2" fmla="*/ 3160876 w 3160876"/>
              <a:gd name="connsiteY2" fmla="*/ 473380 h 489422"/>
              <a:gd name="connsiteX3" fmla="*/ 0 w 3160876"/>
              <a:gd name="connsiteY3" fmla="*/ 489422 h 489422"/>
              <a:gd name="connsiteX4" fmla="*/ 208547 w 3160876"/>
              <a:gd name="connsiteY4" fmla="*/ 0 h 489422"/>
              <a:gd name="connsiteX0" fmla="*/ 256673 w 3160876"/>
              <a:gd name="connsiteY0" fmla="*/ 80210 h 489422"/>
              <a:gd name="connsiteX1" fmla="*/ 3160876 w 3160876"/>
              <a:gd name="connsiteY1" fmla="*/ 0 h 489422"/>
              <a:gd name="connsiteX2" fmla="*/ 3160876 w 3160876"/>
              <a:gd name="connsiteY2" fmla="*/ 473380 h 489422"/>
              <a:gd name="connsiteX3" fmla="*/ 0 w 3160876"/>
              <a:gd name="connsiteY3" fmla="*/ 489422 h 489422"/>
              <a:gd name="connsiteX4" fmla="*/ 256673 w 3160876"/>
              <a:gd name="connsiteY4" fmla="*/ 80210 h 489422"/>
              <a:gd name="connsiteX0" fmla="*/ 256673 w 3160876"/>
              <a:gd name="connsiteY0" fmla="*/ 352925 h 762137"/>
              <a:gd name="connsiteX1" fmla="*/ 3160876 w 3160876"/>
              <a:gd name="connsiteY1" fmla="*/ 0 h 762137"/>
              <a:gd name="connsiteX2" fmla="*/ 3160876 w 3160876"/>
              <a:gd name="connsiteY2" fmla="*/ 746095 h 762137"/>
              <a:gd name="connsiteX3" fmla="*/ 0 w 3160876"/>
              <a:gd name="connsiteY3" fmla="*/ 762137 h 762137"/>
              <a:gd name="connsiteX4" fmla="*/ 256673 w 3160876"/>
              <a:gd name="connsiteY4" fmla="*/ 352925 h 76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876" h="762137">
                <a:moveTo>
                  <a:pt x="256673" y="352925"/>
                </a:moveTo>
                <a:lnTo>
                  <a:pt x="3160876" y="0"/>
                </a:lnTo>
                <a:lnTo>
                  <a:pt x="3160876" y="746095"/>
                </a:lnTo>
                <a:lnTo>
                  <a:pt x="0" y="762137"/>
                </a:lnTo>
                <a:lnTo>
                  <a:pt x="256673" y="35292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C95777-3C08-49E9-AFB3-D6BAEFAFBBB7}"/>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دقت مطلوب</a:t>
            </a:r>
            <a:endParaRPr lang="en-US" sz="2400" b="1" dirty="0">
              <a:solidFill>
                <a:srgbClr val="0070C0"/>
              </a:solidFill>
            </a:endParaRPr>
          </a:p>
        </p:txBody>
      </p:sp>
      <p:sp>
        <p:nvSpPr>
          <p:cNvPr id="2" name="Rectangle 1"/>
          <p:cNvSpPr/>
          <p:nvPr/>
        </p:nvSpPr>
        <p:spPr>
          <a:xfrm>
            <a:off x="2699790" y="706012"/>
            <a:ext cx="4464497" cy="380310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82552" y="3645024"/>
            <a:ext cx="237744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06171" y="3291203"/>
            <a:ext cx="939209" cy="461665"/>
          </a:xfrm>
          <a:prstGeom prst="rect">
            <a:avLst/>
          </a:prstGeom>
          <a:noFill/>
        </p:spPr>
        <p:txBody>
          <a:bodyPr wrap="square" rtlCol="0">
            <a:spAutoFit/>
          </a:bodyPr>
          <a:lstStyle/>
          <a:p>
            <a:r>
              <a:rPr lang="en-US" sz="2400" b="1" dirty="0">
                <a:solidFill>
                  <a:srgbClr val="FF0000"/>
                </a:solidFill>
              </a:rPr>
              <a:t>12%</a:t>
            </a:r>
          </a:p>
        </p:txBody>
      </p:sp>
      <p:cxnSp>
        <p:nvCxnSpPr>
          <p:cNvPr id="14" name="Straight Arrow Connector 13"/>
          <p:cNvCxnSpPr/>
          <p:nvPr/>
        </p:nvCxnSpPr>
        <p:spPr>
          <a:xfrm>
            <a:off x="4660921" y="3699953"/>
            <a:ext cx="0" cy="104121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27984" y="4695527"/>
            <a:ext cx="592977" cy="461665"/>
          </a:xfrm>
          <a:prstGeom prst="rect">
            <a:avLst/>
          </a:prstGeom>
          <a:noFill/>
        </p:spPr>
        <p:txBody>
          <a:bodyPr wrap="square" rtlCol="0">
            <a:spAutoFit/>
          </a:bodyPr>
          <a:lstStyle/>
          <a:p>
            <a:r>
              <a:rPr lang="en-US" sz="2400" b="1" dirty="0">
                <a:solidFill>
                  <a:srgbClr val="FF0000"/>
                </a:solidFill>
              </a:rPr>
              <a:t>0.5</a:t>
            </a:r>
          </a:p>
        </p:txBody>
      </p:sp>
      <p:sp>
        <p:nvSpPr>
          <p:cNvPr id="17" name="TextBox 16"/>
          <p:cNvSpPr txBox="1"/>
          <p:nvPr/>
        </p:nvSpPr>
        <p:spPr>
          <a:xfrm>
            <a:off x="1979712" y="5301208"/>
            <a:ext cx="6120680" cy="1415772"/>
          </a:xfrm>
          <a:prstGeom prst="rect">
            <a:avLst/>
          </a:prstGeom>
          <a:solidFill>
            <a:srgbClr val="F5F5F5"/>
          </a:solidFill>
        </p:spPr>
        <p:txBody>
          <a:bodyPr wrap="square" rtlCol="0">
            <a:spAutoFit/>
          </a:bodyPr>
          <a:lstStyle/>
          <a:p>
            <a:pPr algn="ctr">
              <a:spcBef>
                <a:spcPts val="1800"/>
              </a:spcBef>
              <a:spcAft>
                <a:spcPts val="1800"/>
              </a:spcAft>
            </a:pPr>
            <a:r>
              <a:rPr lang="en-US" sz="2800" b="1" dirty="0"/>
              <a:t>CV</a:t>
            </a:r>
            <a:r>
              <a:rPr lang="en-US" sz="2800" b="1" baseline="-25000" dirty="0"/>
              <a:t>A</a:t>
            </a:r>
            <a:r>
              <a:rPr lang="en-US" sz="2800" b="1" dirty="0"/>
              <a:t>/CVI</a:t>
            </a:r>
          </a:p>
          <a:p>
            <a:pPr algn="ctr">
              <a:spcBef>
                <a:spcPts val="1800"/>
              </a:spcBef>
              <a:spcAft>
                <a:spcPts val="1800"/>
              </a:spcAft>
            </a:pPr>
            <a:endParaRPr lang="en-US" sz="2800" b="1" dirty="0"/>
          </a:p>
        </p:txBody>
      </p:sp>
      <p:sp>
        <p:nvSpPr>
          <p:cNvPr id="18" name="TextBox 17"/>
          <p:cNvSpPr txBox="1"/>
          <p:nvPr/>
        </p:nvSpPr>
        <p:spPr>
          <a:xfrm>
            <a:off x="4418881" y="3778975"/>
            <a:ext cx="1077195" cy="523220"/>
          </a:xfrm>
          <a:prstGeom prst="rect">
            <a:avLst/>
          </a:prstGeom>
          <a:noFill/>
          <a:ln>
            <a:noFill/>
          </a:ln>
        </p:spPr>
        <p:txBody>
          <a:bodyPr wrap="square" rtlCol="0">
            <a:spAutoFit/>
          </a:bodyPr>
          <a:lstStyle/>
          <a:p>
            <a:pPr algn="ctr">
              <a:spcBef>
                <a:spcPts val="1800"/>
              </a:spcBef>
              <a:spcAft>
                <a:spcPts val="1800"/>
              </a:spcAft>
            </a:pPr>
            <a:r>
              <a:rPr lang="en-US" sz="2800" b="1" dirty="0"/>
              <a:t>→</a:t>
            </a:r>
            <a:endParaRPr lang="en-US" sz="2800" b="1" dirty="0">
              <a:solidFill>
                <a:srgbClr val="FF0000"/>
              </a:solidFill>
            </a:endParaRPr>
          </a:p>
        </p:txBody>
      </p:sp>
      <p:sp>
        <p:nvSpPr>
          <p:cNvPr id="19" name="TextBox 18"/>
          <p:cNvSpPr txBox="1"/>
          <p:nvPr/>
        </p:nvSpPr>
        <p:spPr>
          <a:xfrm>
            <a:off x="5205541" y="3789040"/>
            <a:ext cx="2318787" cy="523220"/>
          </a:xfrm>
          <a:prstGeom prst="rect">
            <a:avLst/>
          </a:prstGeom>
          <a:solidFill>
            <a:srgbClr val="FFFF00"/>
          </a:solidFill>
          <a:ln>
            <a:solidFill>
              <a:schemeClr val="tx1"/>
            </a:solidFill>
          </a:ln>
        </p:spPr>
        <p:txBody>
          <a:bodyPr wrap="square" rtlCol="0">
            <a:spAutoFit/>
          </a:bodyPr>
          <a:lstStyle/>
          <a:p>
            <a:pPr algn="ctr">
              <a:spcBef>
                <a:spcPts val="1800"/>
              </a:spcBef>
              <a:spcAft>
                <a:spcPts val="1800"/>
              </a:spcAft>
            </a:pPr>
            <a:r>
              <a:rPr lang="en-US" sz="2800" b="1" dirty="0">
                <a:solidFill>
                  <a:sysClr val="windowText" lastClr="000000"/>
                </a:solidFill>
              </a:rPr>
              <a:t>CV</a:t>
            </a:r>
            <a:r>
              <a:rPr lang="en-US" sz="2800" b="1" baseline="-25000" dirty="0">
                <a:solidFill>
                  <a:sysClr val="windowText" lastClr="000000"/>
                </a:solidFill>
              </a:rPr>
              <a:t>A</a:t>
            </a:r>
            <a:r>
              <a:rPr lang="en-US" sz="2800" b="1" dirty="0">
                <a:solidFill>
                  <a:sysClr val="windowText" lastClr="000000"/>
                </a:solidFill>
              </a:rPr>
              <a:t>/CVI = 0.5</a:t>
            </a:r>
          </a:p>
        </p:txBody>
      </p:sp>
    </p:spTree>
    <p:extLst>
      <p:ext uri="{BB962C8B-B14F-4D97-AF65-F5344CB8AC3E}">
        <p14:creationId xmlns:p14="http://schemas.microsoft.com/office/powerpoint/2010/main" val="2735668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5" grpId="0"/>
      <p:bldP spid="18" grpId="0"/>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1948290" y="1550298"/>
            <a:ext cx="4977910" cy="2766065"/>
          </a:xfrm>
          <a:prstGeom prst="rect">
            <a:avLst/>
          </a:prstGeom>
        </p:spPr>
      </p:pic>
      <p:sp>
        <p:nvSpPr>
          <p:cNvPr id="25" name="TextBox 24"/>
          <p:cNvSpPr txBox="1"/>
          <p:nvPr/>
        </p:nvSpPr>
        <p:spPr>
          <a:xfrm>
            <a:off x="3555655" y="3371768"/>
            <a:ext cx="527538" cy="415498"/>
          </a:xfrm>
          <a:prstGeom prst="rect">
            <a:avLst/>
          </a:prstGeom>
          <a:noFill/>
        </p:spPr>
        <p:txBody>
          <a:bodyPr wrap="square" rtlCol="0">
            <a:spAutoFit/>
          </a:bodyPr>
          <a:lstStyle/>
          <a:p>
            <a:r>
              <a:rPr lang="en-US" sz="2100" b="1" dirty="0">
                <a:solidFill>
                  <a:schemeClr val="bg1"/>
                </a:solidFill>
              </a:rPr>
              <a:t>7 </a:t>
            </a:r>
            <a:r>
              <a:rPr lang="el-GR" sz="2100" b="1" dirty="0">
                <a:solidFill>
                  <a:schemeClr val="bg1"/>
                </a:solidFill>
              </a:rPr>
              <a:t>σ</a:t>
            </a:r>
            <a:endParaRPr lang="en-US" sz="2100" b="1" dirty="0">
              <a:solidFill>
                <a:schemeClr val="bg1"/>
              </a:solidFill>
            </a:endParaRPr>
          </a:p>
        </p:txBody>
      </p:sp>
      <p:sp>
        <p:nvSpPr>
          <p:cNvPr id="37" name="Rectangular Callout 36"/>
          <p:cNvSpPr/>
          <p:nvPr/>
        </p:nvSpPr>
        <p:spPr>
          <a:xfrm>
            <a:off x="6134112" y="4872424"/>
            <a:ext cx="1174192" cy="644808"/>
          </a:xfrm>
          <a:prstGeom prst="wedgeRectCallout">
            <a:avLst>
              <a:gd name="adj1" fmla="val -50168"/>
              <a:gd name="adj2" fmla="val -14257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sp>
        <p:nvSpPr>
          <p:cNvPr id="2" name="TextBox 1"/>
          <p:cNvSpPr txBox="1"/>
          <p:nvPr/>
        </p:nvSpPr>
        <p:spPr>
          <a:xfrm>
            <a:off x="4055238" y="3501008"/>
            <a:ext cx="1142770" cy="646331"/>
          </a:xfrm>
          <a:prstGeom prst="rect">
            <a:avLst/>
          </a:prstGeom>
          <a:noFill/>
        </p:spPr>
        <p:txBody>
          <a:bodyPr wrap="square" rtlCol="0">
            <a:spAutoFit/>
          </a:bodyPr>
          <a:lstStyle/>
          <a:p>
            <a:pPr algn="ctr"/>
            <a:r>
              <a:rPr lang="en-US" b="1" dirty="0"/>
              <a:t>Healthy 95%</a:t>
            </a:r>
          </a:p>
        </p:txBody>
      </p:sp>
      <p:sp>
        <p:nvSpPr>
          <p:cNvPr id="11" name="Rectangular Callout 10"/>
          <p:cNvSpPr/>
          <p:nvPr/>
        </p:nvSpPr>
        <p:spPr>
          <a:xfrm>
            <a:off x="1949576" y="4872424"/>
            <a:ext cx="1174192" cy="644808"/>
          </a:xfrm>
          <a:prstGeom prst="wedgeRectCallout">
            <a:avLst>
              <a:gd name="adj1" fmla="val 46857"/>
              <a:gd name="adj2" fmla="val -14954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cxnSp>
        <p:nvCxnSpPr>
          <p:cNvPr id="5" name="Straight Arrow Connector 4"/>
          <p:cNvCxnSpPr/>
          <p:nvPr/>
        </p:nvCxnSpPr>
        <p:spPr>
          <a:xfrm>
            <a:off x="3253792" y="4869160"/>
            <a:ext cx="2628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53792" y="1413168"/>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18088" y="1378990"/>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1824" y="4509120"/>
            <a:ext cx="2098664" cy="369332"/>
          </a:xfrm>
          <a:prstGeom prst="rect">
            <a:avLst/>
          </a:prstGeom>
          <a:noFill/>
        </p:spPr>
        <p:txBody>
          <a:bodyPr wrap="square" rtlCol="0">
            <a:spAutoFit/>
          </a:bodyPr>
          <a:lstStyle/>
          <a:p>
            <a:pPr algn="ctr"/>
            <a:r>
              <a:rPr lang="en-US" b="1" dirty="0"/>
              <a:t>Reference Interval</a:t>
            </a:r>
          </a:p>
        </p:txBody>
      </p:sp>
      <p:sp>
        <p:nvSpPr>
          <p:cNvPr id="12" name="TextBox 11">
            <a:extLst>
              <a:ext uri="{FF2B5EF4-FFF2-40B4-BE49-F238E27FC236}">
                <a16:creationId xmlns:a16="http://schemas.microsoft.com/office/drawing/2014/main" id="{19035215-1A1E-4A85-966B-06DAEEF1E625}"/>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صحت مطلوب</a:t>
            </a:r>
            <a:endParaRPr lang="en-US" sz="2400" b="1" dirty="0">
              <a:solidFill>
                <a:srgbClr val="0070C0"/>
              </a:solidFill>
            </a:endParaRPr>
          </a:p>
        </p:txBody>
      </p:sp>
      <p:sp>
        <p:nvSpPr>
          <p:cNvPr id="16" name="TextBox 15"/>
          <p:cNvSpPr txBox="1"/>
          <p:nvPr/>
        </p:nvSpPr>
        <p:spPr>
          <a:xfrm>
            <a:off x="2195736" y="692696"/>
            <a:ext cx="5544616" cy="461665"/>
          </a:xfrm>
          <a:prstGeom prst="rect">
            <a:avLst/>
          </a:prstGeom>
          <a:noFill/>
        </p:spPr>
        <p:txBody>
          <a:bodyPr wrap="square" rtlCol="0">
            <a:spAutoFit/>
          </a:bodyPr>
          <a:lstStyle/>
          <a:p>
            <a:pPr algn="r" rtl="1"/>
            <a:r>
              <a:rPr lang="fa-IR" sz="2400" b="1" dirty="0"/>
              <a:t>هدف: مقایسه مطمئن نتیجه بیمار با بازه مرجع</a:t>
            </a:r>
            <a:endParaRPr lang="en-US" sz="2400" b="1" dirty="0"/>
          </a:p>
        </p:txBody>
      </p:sp>
      <p:sp>
        <p:nvSpPr>
          <p:cNvPr id="17" name="TextBox 16">
            <a:extLst>
              <a:ext uri="{FF2B5EF4-FFF2-40B4-BE49-F238E27FC236}">
                <a16:creationId xmlns:a16="http://schemas.microsoft.com/office/drawing/2014/main" id="{5E2920A6-2044-4947-BE3C-2EB54E13775A}"/>
              </a:ext>
            </a:extLst>
          </p:cNvPr>
          <p:cNvSpPr txBox="1"/>
          <p:nvPr/>
        </p:nvSpPr>
        <p:spPr>
          <a:xfrm>
            <a:off x="250672" y="1049245"/>
            <a:ext cx="936952" cy="1754326"/>
          </a:xfrm>
          <a:prstGeom prst="rect">
            <a:avLst/>
          </a:prstGeom>
          <a:solidFill>
            <a:schemeClr val="bg1"/>
          </a:solidFill>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fa-IR" dirty="0"/>
          </a:p>
        </p:txBody>
      </p:sp>
    </p:spTree>
    <p:extLst>
      <p:ext uri="{BB962C8B-B14F-4D97-AF65-F5344CB8AC3E}">
        <p14:creationId xmlns:p14="http://schemas.microsoft.com/office/powerpoint/2010/main" val="9644386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p:bldP spid="11" grpId="0" animBg="1"/>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1948290" y="1550298"/>
            <a:ext cx="4977910" cy="2766065"/>
          </a:xfrm>
          <a:prstGeom prst="rect">
            <a:avLst/>
          </a:prstGeom>
        </p:spPr>
      </p:pic>
      <p:sp>
        <p:nvSpPr>
          <p:cNvPr id="25" name="TextBox 24"/>
          <p:cNvSpPr txBox="1"/>
          <p:nvPr/>
        </p:nvSpPr>
        <p:spPr>
          <a:xfrm>
            <a:off x="3555655" y="3371768"/>
            <a:ext cx="527538" cy="415498"/>
          </a:xfrm>
          <a:prstGeom prst="rect">
            <a:avLst/>
          </a:prstGeom>
          <a:noFill/>
        </p:spPr>
        <p:txBody>
          <a:bodyPr wrap="square" rtlCol="0">
            <a:spAutoFit/>
          </a:bodyPr>
          <a:lstStyle/>
          <a:p>
            <a:r>
              <a:rPr lang="en-US" sz="2100" b="1" dirty="0">
                <a:solidFill>
                  <a:schemeClr val="bg1"/>
                </a:solidFill>
              </a:rPr>
              <a:t>7 </a:t>
            </a:r>
            <a:r>
              <a:rPr lang="el-GR" sz="2100" b="1" dirty="0">
                <a:solidFill>
                  <a:schemeClr val="bg1"/>
                </a:solidFill>
              </a:rPr>
              <a:t>σ</a:t>
            </a:r>
            <a:endParaRPr lang="en-US" sz="2100" b="1" dirty="0">
              <a:solidFill>
                <a:schemeClr val="bg1"/>
              </a:solidFill>
            </a:endParaRPr>
          </a:p>
        </p:txBody>
      </p:sp>
      <p:sp>
        <p:nvSpPr>
          <p:cNvPr id="37" name="Rectangular Callout 36"/>
          <p:cNvSpPr/>
          <p:nvPr/>
        </p:nvSpPr>
        <p:spPr>
          <a:xfrm>
            <a:off x="6134112" y="4872424"/>
            <a:ext cx="1174192" cy="644808"/>
          </a:xfrm>
          <a:prstGeom prst="wedgeRectCallout">
            <a:avLst>
              <a:gd name="adj1" fmla="val -50168"/>
              <a:gd name="adj2" fmla="val -14257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sp>
        <p:nvSpPr>
          <p:cNvPr id="2" name="TextBox 1"/>
          <p:cNvSpPr txBox="1"/>
          <p:nvPr/>
        </p:nvSpPr>
        <p:spPr>
          <a:xfrm>
            <a:off x="3996407" y="-891480"/>
            <a:ext cx="1142770" cy="646331"/>
          </a:xfrm>
          <a:prstGeom prst="rect">
            <a:avLst/>
          </a:prstGeom>
          <a:noFill/>
        </p:spPr>
        <p:txBody>
          <a:bodyPr wrap="square" rtlCol="0">
            <a:spAutoFit/>
          </a:bodyPr>
          <a:lstStyle/>
          <a:p>
            <a:pPr algn="ctr"/>
            <a:r>
              <a:rPr lang="en-US" b="1" dirty="0"/>
              <a:t>Healthy 95%</a:t>
            </a:r>
          </a:p>
        </p:txBody>
      </p:sp>
      <p:sp>
        <p:nvSpPr>
          <p:cNvPr id="11" name="Rectangular Callout 10"/>
          <p:cNvSpPr/>
          <p:nvPr/>
        </p:nvSpPr>
        <p:spPr>
          <a:xfrm>
            <a:off x="1949576" y="4872424"/>
            <a:ext cx="1174192" cy="644808"/>
          </a:xfrm>
          <a:prstGeom prst="wedgeRectCallout">
            <a:avLst>
              <a:gd name="adj1" fmla="val 46857"/>
              <a:gd name="adj2" fmla="val -14954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cxnSp>
        <p:nvCxnSpPr>
          <p:cNvPr id="5" name="Straight Arrow Connector 4"/>
          <p:cNvCxnSpPr/>
          <p:nvPr/>
        </p:nvCxnSpPr>
        <p:spPr>
          <a:xfrm>
            <a:off x="3253792" y="7596172"/>
            <a:ext cx="2628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53792" y="1413168"/>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18088" y="1378990"/>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1824" y="7236132"/>
            <a:ext cx="2098664" cy="369332"/>
          </a:xfrm>
          <a:prstGeom prst="rect">
            <a:avLst/>
          </a:prstGeom>
          <a:noFill/>
        </p:spPr>
        <p:txBody>
          <a:bodyPr wrap="square" rtlCol="0">
            <a:spAutoFit/>
          </a:bodyPr>
          <a:lstStyle/>
          <a:p>
            <a:pPr algn="ctr"/>
            <a:r>
              <a:rPr lang="en-US" b="1" dirty="0"/>
              <a:t>Reference Interval</a:t>
            </a:r>
          </a:p>
        </p:txBody>
      </p:sp>
      <p:sp>
        <p:nvSpPr>
          <p:cNvPr id="12" name="TextBox 11">
            <a:extLst>
              <a:ext uri="{FF2B5EF4-FFF2-40B4-BE49-F238E27FC236}">
                <a16:creationId xmlns:a16="http://schemas.microsoft.com/office/drawing/2014/main" id="{19035215-1A1E-4A85-966B-06DAEEF1E625}"/>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صحت مطلوب</a:t>
            </a:r>
            <a:endParaRPr lang="en-US" sz="2400" b="1" dirty="0">
              <a:solidFill>
                <a:srgbClr val="0070C0"/>
              </a:solidFill>
            </a:endParaRPr>
          </a:p>
        </p:txBody>
      </p:sp>
      <p:sp>
        <p:nvSpPr>
          <p:cNvPr id="16" name="TextBox 15"/>
          <p:cNvSpPr txBox="1"/>
          <p:nvPr/>
        </p:nvSpPr>
        <p:spPr>
          <a:xfrm rot="3463160">
            <a:off x="7135148" y="-230832"/>
            <a:ext cx="5544616" cy="461665"/>
          </a:xfrm>
          <a:prstGeom prst="rect">
            <a:avLst/>
          </a:prstGeom>
          <a:noFill/>
        </p:spPr>
        <p:txBody>
          <a:bodyPr wrap="square" rtlCol="0">
            <a:spAutoFit/>
          </a:bodyPr>
          <a:lstStyle/>
          <a:p>
            <a:pPr algn="r" rtl="1"/>
            <a:r>
              <a:rPr lang="fa-IR" sz="2400" b="1" dirty="0"/>
              <a:t>هدف: مقایسه مطمئن نتیجه بیمار با بازه مرجع</a:t>
            </a:r>
            <a:endParaRPr lang="en-US" sz="2400" b="1" dirty="0"/>
          </a:p>
        </p:txBody>
      </p:sp>
      <p:sp>
        <p:nvSpPr>
          <p:cNvPr id="3" name="TextBox 2"/>
          <p:cNvSpPr txBox="1"/>
          <p:nvPr/>
        </p:nvSpPr>
        <p:spPr>
          <a:xfrm>
            <a:off x="395536" y="1126485"/>
            <a:ext cx="1944216" cy="954107"/>
          </a:xfrm>
          <a:prstGeom prst="rect">
            <a:avLst/>
          </a:prstGeom>
          <a:noFill/>
        </p:spPr>
        <p:txBody>
          <a:bodyPr wrap="square" rtlCol="0">
            <a:spAutoFit/>
          </a:bodyPr>
          <a:lstStyle/>
          <a:p>
            <a:r>
              <a:rPr lang="en-US" sz="2800" b="1" dirty="0"/>
              <a:t>IFCC:</a:t>
            </a:r>
          </a:p>
          <a:p>
            <a:r>
              <a:rPr lang="en-US" sz="2800" dirty="0"/>
              <a:t>N = 120</a:t>
            </a:r>
          </a:p>
        </p:txBody>
      </p:sp>
      <p:sp>
        <p:nvSpPr>
          <p:cNvPr id="6" name="Rectangle 5"/>
          <p:cNvSpPr/>
          <p:nvPr/>
        </p:nvSpPr>
        <p:spPr>
          <a:xfrm>
            <a:off x="2771800" y="1413168"/>
            <a:ext cx="936104" cy="35279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1607" y="2554906"/>
            <a:ext cx="1025065" cy="400110"/>
          </a:xfrm>
          <a:prstGeom prst="wedgeRectCallout">
            <a:avLst>
              <a:gd name="adj1" fmla="val 73091"/>
              <a:gd name="adj2" fmla="val 162736"/>
            </a:avLst>
          </a:prstGeom>
          <a:noFill/>
          <a:ln>
            <a:solidFill>
              <a:schemeClr val="tx1"/>
            </a:solidFill>
          </a:ln>
        </p:spPr>
        <p:txBody>
          <a:bodyPr wrap="square" rtlCol="0">
            <a:spAutoFit/>
          </a:bodyPr>
          <a:lstStyle/>
          <a:p>
            <a:r>
              <a:rPr lang="en-US" sz="2000" b="1" dirty="0"/>
              <a:t>90% CI</a:t>
            </a:r>
            <a:endParaRPr lang="en-US" sz="2000" dirty="0"/>
          </a:p>
        </p:txBody>
      </p:sp>
      <p:sp>
        <p:nvSpPr>
          <p:cNvPr id="18" name="Rectangle 17"/>
          <p:cNvSpPr/>
          <p:nvPr/>
        </p:nvSpPr>
        <p:spPr>
          <a:xfrm>
            <a:off x="5492394" y="1405588"/>
            <a:ext cx="936104" cy="35279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942375" y="5720331"/>
            <a:ext cx="5250833" cy="523220"/>
          </a:xfrm>
          <a:prstGeom prst="rect">
            <a:avLst/>
          </a:prstGeom>
          <a:noFill/>
        </p:spPr>
        <p:txBody>
          <a:bodyPr wrap="square" rtlCol="0">
            <a:spAutoFit/>
          </a:bodyPr>
          <a:lstStyle/>
          <a:p>
            <a:pPr algn="r" rtl="1"/>
            <a:r>
              <a:rPr lang="en-US" sz="2800" b="1" dirty="0">
                <a:solidFill>
                  <a:srgbClr val="FF0000"/>
                </a:solidFill>
              </a:rPr>
              <a:t>FP</a:t>
            </a:r>
            <a:r>
              <a:rPr lang="fa-IR" sz="2800" b="1" dirty="0">
                <a:solidFill>
                  <a:srgbClr val="FF0000"/>
                </a:solidFill>
              </a:rPr>
              <a:t> تا 4.4% قابل قبول در نظر گرفته شده!</a:t>
            </a:r>
            <a:endParaRPr lang="en-US" sz="2800" dirty="0">
              <a:solidFill>
                <a:srgbClr val="FF0000"/>
              </a:solidFill>
            </a:endParaRPr>
          </a:p>
        </p:txBody>
      </p:sp>
    </p:spTree>
    <p:extLst>
      <p:ext uri="{BB962C8B-B14F-4D97-AF65-F5344CB8AC3E}">
        <p14:creationId xmlns:p14="http://schemas.microsoft.com/office/powerpoint/2010/main" val="1318786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8" name="Rectangle: Rounded Corners 7">
            <a:extLst>
              <a:ext uri="{FF2B5EF4-FFF2-40B4-BE49-F238E27FC236}">
                <a16:creationId xmlns:a16="http://schemas.microsoft.com/office/drawing/2014/main" id="{C75E4AC4-F06D-49FD-9873-4B93BB69239D}"/>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10" name="Picture 9">
            <a:extLst>
              <a:ext uri="{FF2B5EF4-FFF2-40B4-BE49-F238E27FC236}">
                <a16:creationId xmlns:a16="http://schemas.microsoft.com/office/drawing/2014/main" id="{7AB84235-1579-4BED-B2BC-ECE174D9A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11" name="Picture 10">
            <a:extLst>
              <a:ext uri="{FF2B5EF4-FFF2-40B4-BE49-F238E27FC236}">
                <a16:creationId xmlns:a16="http://schemas.microsoft.com/office/drawing/2014/main" id="{7E3CDA87-E1EE-431C-847A-42618EA16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9" name="Picture 8">
            <a:extLst>
              <a:ext uri="{FF2B5EF4-FFF2-40B4-BE49-F238E27FC236}">
                <a16:creationId xmlns:a16="http://schemas.microsoft.com/office/drawing/2014/main" id="{6540E1A3-ED3D-4B19-AEFA-19223A32FC76}"/>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457200" y="2328889"/>
            <a:ext cx="8229600" cy="2200222"/>
          </a:xfrm>
          <a:prstGeom prst="rect">
            <a:avLst/>
          </a:prstGeom>
          <a:ln w="28575">
            <a:noFill/>
          </a:ln>
          <a:effectLst>
            <a:glow rad="228600">
              <a:schemeClr val="accent5">
                <a:satMod val="175000"/>
                <a:alpha val="40000"/>
              </a:schemeClr>
            </a:glow>
          </a:effectLst>
        </p:spPr>
      </p:pic>
    </p:spTree>
    <p:extLst>
      <p:ext uri="{BB962C8B-B14F-4D97-AF65-F5344CB8AC3E}">
        <p14:creationId xmlns:p14="http://schemas.microsoft.com/office/powerpoint/2010/main" val="21823705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1948290" y="1550298"/>
            <a:ext cx="4977910" cy="2766065"/>
          </a:xfrm>
          <a:prstGeom prst="rect">
            <a:avLst/>
          </a:prstGeom>
        </p:spPr>
      </p:pic>
      <p:sp>
        <p:nvSpPr>
          <p:cNvPr id="25" name="TextBox 24"/>
          <p:cNvSpPr txBox="1"/>
          <p:nvPr/>
        </p:nvSpPr>
        <p:spPr>
          <a:xfrm>
            <a:off x="3555655" y="3371768"/>
            <a:ext cx="527538" cy="415498"/>
          </a:xfrm>
          <a:prstGeom prst="rect">
            <a:avLst/>
          </a:prstGeom>
          <a:noFill/>
        </p:spPr>
        <p:txBody>
          <a:bodyPr wrap="square" rtlCol="0">
            <a:spAutoFit/>
          </a:bodyPr>
          <a:lstStyle/>
          <a:p>
            <a:r>
              <a:rPr lang="en-US" sz="2100" b="1" dirty="0">
                <a:solidFill>
                  <a:schemeClr val="bg1"/>
                </a:solidFill>
              </a:rPr>
              <a:t>7 </a:t>
            </a:r>
            <a:r>
              <a:rPr lang="el-GR" sz="2100" b="1" dirty="0">
                <a:solidFill>
                  <a:schemeClr val="bg1"/>
                </a:solidFill>
              </a:rPr>
              <a:t>σ</a:t>
            </a:r>
            <a:endParaRPr lang="en-US" sz="2100" b="1" dirty="0">
              <a:solidFill>
                <a:schemeClr val="bg1"/>
              </a:solidFill>
            </a:endParaRPr>
          </a:p>
        </p:txBody>
      </p:sp>
      <p:sp>
        <p:nvSpPr>
          <p:cNvPr id="37" name="Rectangular Callout 36"/>
          <p:cNvSpPr/>
          <p:nvPr/>
        </p:nvSpPr>
        <p:spPr>
          <a:xfrm>
            <a:off x="6134112" y="4872424"/>
            <a:ext cx="1174192" cy="644808"/>
          </a:xfrm>
          <a:prstGeom prst="wedgeRectCallout">
            <a:avLst>
              <a:gd name="adj1" fmla="val -50168"/>
              <a:gd name="adj2" fmla="val -14257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sp>
        <p:nvSpPr>
          <p:cNvPr id="2" name="TextBox 1"/>
          <p:cNvSpPr txBox="1"/>
          <p:nvPr/>
        </p:nvSpPr>
        <p:spPr>
          <a:xfrm>
            <a:off x="3996407" y="-891480"/>
            <a:ext cx="1142770" cy="646331"/>
          </a:xfrm>
          <a:prstGeom prst="rect">
            <a:avLst/>
          </a:prstGeom>
          <a:noFill/>
        </p:spPr>
        <p:txBody>
          <a:bodyPr wrap="square" rtlCol="0">
            <a:spAutoFit/>
          </a:bodyPr>
          <a:lstStyle/>
          <a:p>
            <a:pPr algn="ctr"/>
            <a:r>
              <a:rPr lang="en-US" b="1" dirty="0"/>
              <a:t>Healthy 95%</a:t>
            </a:r>
          </a:p>
        </p:txBody>
      </p:sp>
      <p:sp>
        <p:nvSpPr>
          <p:cNvPr id="11" name="Rectangular Callout 10"/>
          <p:cNvSpPr/>
          <p:nvPr/>
        </p:nvSpPr>
        <p:spPr>
          <a:xfrm>
            <a:off x="1949576" y="4872424"/>
            <a:ext cx="1174192" cy="644808"/>
          </a:xfrm>
          <a:prstGeom prst="wedgeRectCallout">
            <a:avLst>
              <a:gd name="adj1" fmla="val 46857"/>
              <a:gd name="adj2" fmla="val -14954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cxnSp>
        <p:nvCxnSpPr>
          <p:cNvPr id="5" name="Straight Arrow Connector 4"/>
          <p:cNvCxnSpPr/>
          <p:nvPr/>
        </p:nvCxnSpPr>
        <p:spPr>
          <a:xfrm>
            <a:off x="3253792" y="7596172"/>
            <a:ext cx="2628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53792" y="1413168"/>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18088" y="1378990"/>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1824" y="7236132"/>
            <a:ext cx="2098664" cy="369332"/>
          </a:xfrm>
          <a:prstGeom prst="rect">
            <a:avLst/>
          </a:prstGeom>
          <a:noFill/>
        </p:spPr>
        <p:txBody>
          <a:bodyPr wrap="square" rtlCol="0">
            <a:spAutoFit/>
          </a:bodyPr>
          <a:lstStyle/>
          <a:p>
            <a:pPr algn="ctr"/>
            <a:r>
              <a:rPr lang="en-US" b="1" dirty="0"/>
              <a:t>Reference Interval</a:t>
            </a:r>
          </a:p>
        </p:txBody>
      </p:sp>
      <p:sp>
        <p:nvSpPr>
          <p:cNvPr id="12" name="TextBox 11">
            <a:extLst>
              <a:ext uri="{FF2B5EF4-FFF2-40B4-BE49-F238E27FC236}">
                <a16:creationId xmlns:a16="http://schemas.microsoft.com/office/drawing/2014/main" id="{19035215-1A1E-4A85-966B-06DAEEF1E625}"/>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صحت مطلوب</a:t>
            </a:r>
            <a:endParaRPr lang="en-US" sz="2400" b="1" dirty="0">
              <a:solidFill>
                <a:srgbClr val="0070C0"/>
              </a:solidFill>
            </a:endParaRPr>
          </a:p>
        </p:txBody>
      </p:sp>
      <p:sp>
        <p:nvSpPr>
          <p:cNvPr id="16" name="TextBox 15"/>
          <p:cNvSpPr txBox="1"/>
          <p:nvPr/>
        </p:nvSpPr>
        <p:spPr>
          <a:xfrm rot="3463160">
            <a:off x="7135148" y="-230832"/>
            <a:ext cx="5544616" cy="461665"/>
          </a:xfrm>
          <a:prstGeom prst="rect">
            <a:avLst/>
          </a:prstGeom>
          <a:noFill/>
        </p:spPr>
        <p:txBody>
          <a:bodyPr wrap="square" rtlCol="0">
            <a:spAutoFit/>
          </a:bodyPr>
          <a:lstStyle/>
          <a:p>
            <a:pPr algn="r" rtl="1"/>
            <a:r>
              <a:rPr lang="fa-IR" sz="2400" b="1" dirty="0"/>
              <a:t>هدف: مقایسه مطمئن نتیجه بیمار با بازه مرجع</a:t>
            </a:r>
            <a:endParaRPr lang="en-US" sz="2400" b="1" dirty="0"/>
          </a:p>
        </p:txBody>
      </p:sp>
      <p:sp>
        <p:nvSpPr>
          <p:cNvPr id="3" name="TextBox 2"/>
          <p:cNvSpPr txBox="1"/>
          <p:nvPr/>
        </p:nvSpPr>
        <p:spPr>
          <a:xfrm>
            <a:off x="395536" y="1126485"/>
            <a:ext cx="1944216" cy="523220"/>
          </a:xfrm>
          <a:prstGeom prst="rect">
            <a:avLst/>
          </a:prstGeom>
          <a:noFill/>
        </p:spPr>
        <p:txBody>
          <a:bodyPr wrap="square" rtlCol="0">
            <a:spAutoFit/>
          </a:bodyPr>
          <a:lstStyle/>
          <a:p>
            <a:r>
              <a:rPr lang="en-US" sz="2800" b="1" dirty="0">
                <a:solidFill>
                  <a:srgbClr val="FF0000"/>
                </a:solidFill>
              </a:rPr>
              <a:t>N &gt; 800</a:t>
            </a:r>
          </a:p>
        </p:txBody>
      </p:sp>
      <p:sp>
        <p:nvSpPr>
          <p:cNvPr id="6" name="Rectangle 5"/>
          <p:cNvSpPr/>
          <p:nvPr/>
        </p:nvSpPr>
        <p:spPr>
          <a:xfrm>
            <a:off x="2771800" y="1413168"/>
            <a:ext cx="936104" cy="35279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1607" y="2554906"/>
            <a:ext cx="1025065" cy="400110"/>
          </a:xfrm>
          <a:prstGeom prst="wedgeRectCallout">
            <a:avLst>
              <a:gd name="adj1" fmla="val 73091"/>
              <a:gd name="adj2" fmla="val 162736"/>
            </a:avLst>
          </a:prstGeom>
          <a:noFill/>
          <a:ln>
            <a:solidFill>
              <a:schemeClr val="tx1"/>
            </a:solidFill>
          </a:ln>
        </p:spPr>
        <p:txBody>
          <a:bodyPr wrap="square" rtlCol="0">
            <a:spAutoFit/>
          </a:bodyPr>
          <a:lstStyle/>
          <a:p>
            <a:r>
              <a:rPr lang="en-US" sz="2000" b="1" dirty="0"/>
              <a:t>90% CI</a:t>
            </a:r>
            <a:endParaRPr lang="en-US" sz="2000" dirty="0"/>
          </a:p>
        </p:txBody>
      </p:sp>
      <p:sp>
        <p:nvSpPr>
          <p:cNvPr id="18" name="Rectangle 17"/>
          <p:cNvSpPr/>
          <p:nvPr/>
        </p:nvSpPr>
        <p:spPr>
          <a:xfrm>
            <a:off x="5492394" y="1405588"/>
            <a:ext cx="936104" cy="35279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24139" y="8669552"/>
            <a:ext cx="5250833" cy="523220"/>
          </a:xfrm>
          <a:prstGeom prst="rect">
            <a:avLst/>
          </a:prstGeom>
          <a:noFill/>
        </p:spPr>
        <p:txBody>
          <a:bodyPr wrap="square" rtlCol="0">
            <a:spAutoFit/>
          </a:bodyPr>
          <a:lstStyle/>
          <a:p>
            <a:pPr algn="r" rtl="1"/>
            <a:r>
              <a:rPr lang="en-US" sz="2800" b="1" dirty="0">
                <a:solidFill>
                  <a:srgbClr val="FF0000"/>
                </a:solidFill>
              </a:rPr>
              <a:t>FP</a:t>
            </a:r>
            <a:r>
              <a:rPr lang="fa-IR" sz="2800" b="1" dirty="0">
                <a:solidFill>
                  <a:srgbClr val="FF0000"/>
                </a:solidFill>
              </a:rPr>
              <a:t> تا 4.4% قابل قبول در نظر گرفته شده!</a:t>
            </a:r>
            <a:endParaRPr lang="en-US" sz="2800" dirty="0">
              <a:solidFill>
                <a:srgbClr val="FF0000"/>
              </a:solidFill>
            </a:endParaRPr>
          </a:p>
        </p:txBody>
      </p:sp>
    </p:spTree>
    <p:extLst>
      <p:ext uri="{BB962C8B-B14F-4D97-AF65-F5344CB8AC3E}">
        <p14:creationId xmlns:p14="http://schemas.microsoft.com/office/powerpoint/2010/main" val="605367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1948290" y="1550298"/>
            <a:ext cx="4977910" cy="2766065"/>
          </a:xfrm>
          <a:prstGeom prst="rect">
            <a:avLst/>
          </a:prstGeom>
        </p:spPr>
      </p:pic>
      <p:sp>
        <p:nvSpPr>
          <p:cNvPr id="25" name="TextBox 24"/>
          <p:cNvSpPr txBox="1"/>
          <p:nvPr/>
        </p:nvSpPr>
        <p:spPr>
          <a:xfrm>
            <a:off x="3555655" y="3371768"/>
            <a:ext cx="527538" cy="415498"/>
          </a:xfrm>
          <a:prstGeom prst="rect">
            <a:avLst/>
          </a:prstGeom>
          <a:noFill/>
        </p:spPr>
        <p:txBody>
          <a:bodyPr wrap="square" rtlCol="0">
            <a:spAutoFit/>
          </a:bodyPr>
          <a:lstStyle/>
          <a:p>
            <a:r>
              <a:rPr lang="en-US" sz="2100" b="1" dirty="0">
                <a:solidFill>
                  <a:schemeClr val="bg1"/>
                </a:solidFill>
              </a:rPr>
              <a:t>7 </a:t>
            </a:r>
            <a:r>
              <a:rPr lang="el-GR" sz="2100" b="1" dirty="0">
                <a:solidFill>
                  <a:schemeClr val="bg1"/>
                </a:solidFill>
              </a:rPr>
              <a:t>σ</a:t>
            </a:r>
            <a:endParaRPr lang="en-US" sz="2100" b="1" dirty="0">
              <a:solidFill>
                <a:schemeClr val="bg1"/>
              </a:solidFill>
            </a:endParaRPr>
          </a:p>
        </p:txBody>
      </p:sp>
      <p:sp>
        <p:nvSpPr>
          <p:cNvPr id="37" name="Rectangular Callout 36"/>
          <p:cNvSpPr/>
          <p:nvPr/>
        </p:nvSpPr>
        <p:spPr>
          <a:xfrm>
            <a:off x="6134112" y="4872424"/>
            <a:ext cx="1174192" cy="644808"/>
          </a:xfrm>
          <a:prstGeom prst="wedgeRectCallout">
            <a:avLst>
              <a:gd name="adj1" fmla="val -50168"/>
              <a:gd name="adj2" fmla="val -14257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sp>
        <p:nvSpPr>
          <p:cNvPr id="2" name="TextBox 1"/>
          <p:cNvSpPr txBox="1"/>
          <p:nvPr/>
        </p:nvSpPr>
        <p:spPr>
          <a:xfrm>
            <a:off x="3996407" y="-891480"/>
            <a:ext cx="1142770" cy="646331"/>
          </a:xfrm>
          <a:prstGeom prst="rect">
            <a:avLst/>
          </a:prstGeom>
          <a:noFill/>
        </p:spPr>
        <p:txBody>
          <a:bodyPr wrap="square" rtlCol="0">
            <a:spAutoFit/>
          </a:bodyPr>
          <a:lstStyle/>
          <a:p>
            <a:pPr algn="ctr"/>
            <a:r>
              <a:rPr lang="en-US" b="1" dirty="0"/>
              <a:t>Healthy 95%</a:t>
            </a:r>
          </a:p>
        </p:txBody>
      </p:sp>
      <p:sp>
        <p:nvSpPr>
          <p:cNvPr id="11" name="Rectangular Callout 10"/>
          <p:cNvSpPr/>
          <p:nvPr/>
        </p:nvSpPr>
        <p:spPr>
          <a:xfrm>
            <a:off x="1949576" y="4872424"/>
            <a:ext cx="1174192" cy="644808"/>
          </a:xfrm>
          <a:prstGeom prst="wedgeRectCallout">
            <a:avLst>
              <a:gd name="adj1" fmla="val 46857"/>
              <a:gd name="adj2" fmla="val -14954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2.5% FP</a:t>
            </a:r>
          </a:p>
        </p:txBody>
      </p:sp>
      <p:cxnSp>
        <p:nvCxnSpPr>
          <p:cNvPr id="5" name="Straight Arrow Connector 4"/>
          <p:cNvCxnSpPr/>
          <p:nvPr/>
        </p:nvCxnSpPr>
        <p:spPr>
          <a:xfrm>
            <a:off x="3253792" y="7596172"/>
            <a:ext cx="2628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53792" y="1413168"/>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18088" y="1378990"/>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1824" y="7236132"/>
            <a:ext cx="2098664" cy="369332"/>
          </a:xfrm>
          <a:prstGeom prst="rect">
            <a:avLst/>
          </a:prstGeom>
          <a:noFill/>
        </p:spPr>
        <p:txBody>
          <a:bodyPr wrap="square" rtlCol="0">
            <a:spAutoFit/>
          </a:bodyPr>
          <a:lstStyle/>
          <a:p>
            <a:pPr algn="ctr"/>
            <a:r>
              <a:rPr lang="en-US" b="1" dirty="0"/>
              <a:t>Reference Interval</a:t>
            </a:r>
          </a:p>
        </p:txBody>
      </p:sp>
      <p:sp>
        <p:nvSpPr>
          <p:cNvPr id="12" name="TextBox 11">
            <a:extLst>
              <a:ext uri="{FF2B5EF4-FFF2-40B4-BE49-F238E27FC236}">
                <a16:creationId xmlns:a16="http://schemas.microsoft.com/office/drawing/2014/main" id="{19035215-1A1E-4A85-966B-06DAEEF1E625}"/>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صحت مطلوب</a:t>
            </a:r>
            <a:endParaRPr lang="en-US" sz="2400" b="1" dirty="0">
              <a:solidFill>
                <a:srgbClr val="0070C0"/>
              </a:solidFill>
            </a:endParaRPr>
          </a:p>
        </p:txBody>
      </p:sp>
      <p:sp>
        <p:nvSpPr>
          <p:cNvPr id="16" name="TextBox 15"/>
          <p:cNvSpPr txBox="1"/>
          <p:nvPr/>
        </p:nvSpPr>
        <p:spPr>
          <a:xfrm rot="3463160">
            <a:off x="7135148" y="-230832"/>
            <a:ext cx="5544616" cy="461665"/>
          </a:xfrm>
          <a:prstGeom prst="rect">
            <a:avLst/>
          </a:prstGeom>
          <a:noFill/>
        </p:spPr>
        <p:txBody>
          <a:bodyPr wrap="square" rtlCol="0">
            <a:spAutoFit/>
          </a:bodyPr>
          <a:lstStyle/>
          <a:p>
            <a:pPr algn="r" rtl="1"/>
            <a:r>
              <a:rPr lang="fa-IR" sz="2400" b="1" dirty="0"/>
              <a:t>هدف: مقایسه مطمئن نتیجه بیمار با بازه مرجع</a:t>
            </a:r>
            <a:endParaRPr lang="en-US" sz="2400" b="1" dirty="0"/>
          </a:p>
        </p:txBody>
      </p:sp>
      <p:sp>
        <p:nvSpPr>
          <p:cNvPr id="3" name="TextBox 2"/>
          <p:cNvSpPr txBox="1"/>
          <p:nvPr/>
        </p:nvSpPr>
        <p:spPr>
          <a:xfrm>
            <a:off x="395536" y="1126485"/>
            <a:ext cx="1944216" cy="523220"/>
          </a:xfrm>
          <a:prstGeom prst="rect">
            <a:avLst/>
          </a:prstGeom>
          <a:noFill/>
        </p:spPr>
        <p:txBody>
          <a:bodyPr wrap="square" rtlCol="0">
            <a:spAutoFit/>
          </a:bodyPr>
          <a:lstStyle/>
          <a:p>
            <a:r>
              <a:rPr lang="en-US" sz="2800" b="1" dirty="0">
                <a:solidFill>
                  <a:srgbClr val="FF0000"/>
                </a:solidFill>
              </a:rPr>
              <a:t>N &gt; 800</a:t>
            </a:r>
          </a:p>
        </p:txBody>
      </p:sp>
      <p:sp>
        <p:nvSpPr>
          <p:cNvPr id="6" name="Rectangle 5"/>
          <p:cNvSpPr/>
          <p:nvPr/>
        </p:nvSpPr>
        <p:spPr>
          <a:xfrm>
            <a:off x="3203848" y="1413168"/>
            <a:ext cx="91440" cy="35279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1607" y="2554906"/>
            <a:ext cx="1025065" cy="400110"/>
          </a:xfrm>
          <a:prstGeom prst="wedgeRectCallout">
            <a:avLst>
              <a:gd name="adj1" fmla="val 113781"/>
              <a:gd name="adj2" fmla="val 198821"/>
            </a:avLst>
          </a:prstGeom>
          <a:noFill/>
          <a:ln>
            <a:solidFill>
              <a:schemeClr val="tx1"/>
            </a:solidFill>
          </a:ln>
        </p:spPr>
        <p:txBody>
          <a:bodyPr wrap="square" rtlCol="0">
            <a:spAutoFit/>
          </a:bodyPr>
          <a:lstStyle/>
          <a:p>
            <a:r>
              <a:rPr lang="en-US" sz="2000" b="1" dirty="0"/>
              <a:t>90% CI</a:t>
            </a:r>
            <a:endParaRPr lang="en-US" sz="2000" dirty="0"/>
          </a:p>
        </p:txBody>
      </p:sp>
      <p:sp>
        <p:nvSpPr>
          <p:cNvPr id="18" name="Rectangle 17"/>
          <p:cNvSpPr/>
          <p:nvPr/>
        </p:nvSpPr>
        <p:spPr>
          <a:xfrm>
            <a:off x="5868144" y="1405588"/>
            <a:ext cx="91440" cy="35279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044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995936" y="1202630"/>
            <a:ext cx="504056" cy="7293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1648" t="16346" r="6683" b="23281"/>
          <a:stretch/>
        </p:blipFill>
        <p:spPr>
          <a:xfrm>
            <a:off x="1394290" y="1550298"/>
            <a:ext cx="4977910" cy="2766065"/>
          </a:xfrm>
          <a:prstGeom prst="rect">
            <a:avLst/>
          </a:prstGeom>
        </p:spPr>
      </p:pic>
      <p:sp>
        <p:nvSpPr>
          <p:cNvPr id="25" name="TextBox 24"/>
          <p:cNvSpPr txBox="1"/>
          <p:nvPr/>
        </p:nvSpPr>
        <p:spPr>
          <a:xfrm>
            <a:off x="3001655" y="3371768"/>
            <a:ext cx="527538" cy="415498"/>
          </a:xfrm>
          <a:prstGeom prst="rect">
            <a:avLst/>
          </a:prstGeom>
          <a:noFill/>
        </p:spPr>
        <p:txBody>
          <a:bodyPr wrap="square" rtlCol="0">
            <a:spAutoFit/>
          </a:bodyPr>
          <a:lstStyle/>
          <a:p>
            <a:r>
              <a:rPr lang="en-US" sz="2100" b="1" dirty="0">
                <a:solidFill>
                  <a:schemeClr val="bg1"/>
                </a:solidFill>
              </a:rPr>
              <a:t>7 </a:t>
            </a:r>
            <a:r>
              <a:rPr lang="el-GR" sz="2100" b="1" dirty="0">
                <a:solidFill>
                  <a:schemeClr val="bg1"/>
                </a:solidFill>
              </a:rPr>
              <a:t>σ</a:t>
            </a:r>
            <a:endParaRPr lang="en-US" sz="2100" b="1" dirty="0">
              <a:solidFill>
                <a:schemeClr val="bg1"/>
              </a:solidFill>
            </a:endParaRPr>
          </a:p>
        </p:txBody>
      </p:sp>
      <p:pic>
        <p:nvPicPr>
          <p:cNvPr id="39" name="Picture 38"/>
          <p:cNvPicPr>
            <a:picLocks noChangeAspect="1"/>
          </p:cNvPicPr>
          <p:nvPr/>
        </p:nvPicPr>
        <p:blipFill rotWithShape="1">
          <a:blip r:embed="rId4"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1648" t="16346" r="6683" b="23281"/>
          <a:stretch/>
        </p:blipFill>
        <p:spPr>
          <a:xfrm>
            <a:off x="1826338" y="1556793"/>
            <a:ext cx="4977910" cy="2759570"/>
          </a:xfrm>
          <a:prstGeom prst="rect">
            <a:avLst/>
          </a:prstGeom>
        </p:spPr>
      </p:pic>
      <p:cxnSp>
        <p:nvCxnSpPr>
          <p:cNvPr id="10" name="Straight Arrow Connector 9"/>
          <p:cNvCxnSpPr/>
          <p:nvPr/>
        </p:nvCxnSpPr>
        <p:spPr>
          <a:xfrm>
            <a:off x="2699792" y="4869160"/>
            <a:ext cx="2628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9792" y="1413168"/>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364088" y="1378990"/>
            <a:ext cx="0" cy="3528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87824" y="4509120"/>
            <a:ext cx="2098664" cy="369332"/>
          </a:xfrm>
          <a:prstGeom prst="rect">
            <a:avLst/>
          </a:prstGeom>
          <a:noFill/>
        </p:spPr>
        <p:txBody>
          <a:bodyPr wrap="square" rtlCol="0">
            <a:spAutoFit/>
          </a:bodyPr>
          <a:lstStyle/>
          <a:p>
            <a:pPr algn="ctr"/>
            <a:r>
              <a:rPr lang="en-US" b="1" dirty="0"/>
              <a:t>Reference Interval</a:t>
            </a:r>
          </a:p>
        </p:txBody>
      </p:sp>
      <p:cxnSp>
        <p:nvCxnSpPr>
          <p:cNvPr id="5" name="Straight Connector 4"/>
          <p:cNvCxnSpPr/>
          <p:nvPr/>
        </p:nvCxnSpPr>
        <p:spPr>
          <a:xfrm>
            <a:off x="3995936" y="1556793"/>
            <a:ext cx="0" cy="27595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81706" y="1533526"/>
            <a:ext cx="0" cy="2759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ular Callout 36">
            <a:extLst>
              <a:ext uri="{FF2B5EF4-FFF2-40B4-BE49-F238E27FC236}">
                <a16:creationId xmlns:a16="http://schemas.microsoft.com/office/drawing/2014/main" id="{B397910F-294B-43F7-A46E-63DE2AA73DD4}"/>
              </a:ext>
            </a:extLst>
          </p:cNvPr>
          <p:cNvSpPr/>
          <p:nvPr/>
        </p:nvSpPr>
        <p:spPr>
          <a:xfrm>
            <a:off x="5487953" y="4828640"/>
            <a:ext cx="1174192" cy="644808"/>
          </a:xfrm>
          <a:prstGeom prst="wedgeRectCallout">
            <a:avLst>
              <a:gd name="adj1" fmla="val -50168"/>
              <a:gd name="adj2" fmla="val -14257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rPr>
              <a:t>2.5% FP</a:t>
            </a:r>
          </a:p>
        </p:txBody>
      </p:sp>
      <p:sp>
        <p:nvSpPr>
          <p:cNvPr id="37" name="Rectangular Callout 36"/>
          <p:cNvSpPr/>
          <p:nvPr/>
        </p:nvSpPr>
        <p:spPr>
          <a:xfrm>
            <a:off x="5796136" y="2924944"/>
            <a:ext cx="1323985" cy="644808"/>
          </a:xfrm>
          <a:prstGeom prst="wedgeRectCallout">
            <a:avLst>
              <a:gd name="adj1" fmla="val -68194"/>
              <a:gd name="adj2" fmla="val 11464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4.4% FP</a:t>
            </a:r>
          </a:p>
        </p:txBody>
      </p:sp>
      <p:sp>
        <p:nvSpPr>
          <p:cNvPr id="15" name="TextBox 14">
            <a:extLst>
              <a:ext uri="{FF2B5EF4-FFF2-40B4-BE49-F238E27FC236}">
                <a16:creationId xmlns:a16="http://schemas.microsoft.com/office/drawing/2014/main" id="{85189C73-99FF-4D9C-88CD-F50B9B54588F}"/>
              </a:ext>
            </a:extLst>
          </p:cNvPr>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صحت مطلوب</a:t>
            </a:r>
            <a:endParaRPr lang="en-US" sz="2400" b="1" dirty="0">
              <a:solidFill>
                <a:srgbClr val="0070C0"/>
              </a:solidFill>
            </a:endParaRPr>
          </a:p>
        </p:txBody>
      </p:sp>
    </p:spTree>
    <p:extLst>
      <p:ext uri="{BB962C8B-B14F-4D97-AF65-F5344CB8AC3E}">
        <p14:creationId xmlns:p14="http://schemas.microsoft.com/office/powerpoint/2010/main" val="1545400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69622" y="155576"/>
            <a:ext cx="6804756" cy="6155619"/>
          </a:xfrm>
        </p:spPr>
      </p:pic>
      <p:sp>
        <p:nvSpPr>
          <p:cNvPr id="9" name="Dodecagon 8"/>
          <p:cNvSpPr/>
          <p:nvPr/>
        </p:nvSpPr>
        <p:spPr>
          <a:xfrm rot="20522262">
            <a:off x="2695237" y="1099976"/>
            <a:ext cx="2590461" cy="1964067"/>
          </a:xfrm>
          <a:custGeom>
            <a:avLst/>
            <a:gdLst>
              <a:gd name="connsiteX0" fmla="*/ 0 w 936104"/>
              <a:gd name="connsiteY0" fmla="*/ 527125 h 1440160"/>
              <a:gd name="connsiteX1" fmla="*/ 125421 w 936104"/>
              <a:gd name="connsiteY1" fmla="*/ 192955 h 1440160"/>
              <a:gd name="connsiteX2" fmla="*/ 342631 w 936104"/>
              <a:gd name="connsiteY2" fmla="*/ 0 h 1440160"/>
              <a:gd name="connsiteX3" fmla="*/ 593473 w 936104"/>
              <a:gd name="connsiteY3" fmla="*/ 0 h 1440160"/>
              <a:gd name="connsiteX4" fmla="*/ 810683 w 936104"/>
              <a:gd name="connsiteY4" fmla="*/ 192955 h 1440160"/>
              <a:gd name="connsiteX5" fmla="*/ 936104 w 936104"/>
              <a:gd name="connsiteY5" fmla="*/ 527125 h 1440160"/>
              <a:gd name="connsiteX6" fmla="*/ 936104 w 936104"/>
              <a:gd name="connsiteY6" fmla="*/ 913035 h 1440160"/>
              <a:gd name="connsiteX7" fmla="*/ 810683 w 936104"/>
              <a:gd name="connsiteY7" fmla="*/ 1247205 h 1440160"/>
              <a:gd name="connsiteX8" fmla="*/ 593473 w 936104"/>
              <a:gd name="connsiteY8" fmla="*/ 1440160 h 1440160"/>
              <a:gd name="connsiteX9" fmla="*/ 342631 w 936104"/>
              <a:gd name="connsiteY9" fmla="*/ 1440160 h 1440160"/>
              <a:gd name="connsiteX10" fmla="*/ 125421 w 936104"/>
              <a:gd name="connsiteY10" fmla="*/ 1247205 h 1440160"/>
              <a:gd name="connsiteX11" fmla="*/ 0 w 936104"/>
              <a:gd name="connsiteY11" fmla="*/ 913035 h 1440160"/>
              <a:gd name="connsiteX12" fmla="*/ 0 w 936104"/>
              <a:gd name="connsiteY12" fmla="*/ 527125 h 1440160"/>
              <a:gd name="connsiteX0" fmla="*/ 0 w 936104"/>
              <a:gd name="connsiteY0" fmla="*/ 823616 h 1736651"/>
              <a:gd name="connsiteX1" fmla="*/ 125421 w 936104"/>
              <a:gd name="connsiteY1" fmla="*/ 489446 h 1736651"/>
              <a:gd name="connsiteX2" fmla="*/ 285 w 936104"/>
              <a:gd name="connsiteY2" fmla="*/ 0 h 1736651"/>
              <a:gd name="connsiteX3" fmla="*/ 593473 w 936104"/>
              <a:gd name="connsiteY3" fmla="*/ 296491 h 1736651"/>
              <a:gd name="connsiteX4" fmla="*/ 810683 w 936104"/>
              <a:gd name="connsiteY4" fmla="*/ 489446 h 1736651"/>
              <a:gd name="connsiteX5" fmla="*/ 936104 w 936104"/>
              <a:gd name="connsiteY5" fmla="*/ 823616 h 1736651"/>
              <a:gd name="connsiteX6" fmla="*/ 936104 w 936104"/>
              <a:gd name="connsiteY6" fmla="*/ 1209526 h 1736651"/>
              <a:gd name="connsiteX7" fmla="*/ 810683 w 936104"/>
              <a:gd name="connsiteY7" fmla="*/ 1543696 h 1736651"/>
              <a:gd name="connsiteX8" fmla="*/ 593473 w 936104"/>
              <a:gd name="connsiteY8" fmla="*/ 1736651 h 1736651"/>
              <a:gd name="connsiteX9" fmla="*/ 342631 w 936104"/>
              <a:gd name="connsiteY9" fmla="*/ 1736651 h 1736651"/>
              <a:gd name="connsiteX10" fmla="*/ 125421 w 936104"/>
              <a:gd name="connsiteY10" fmla="*/ 1543696 h 1736651"/>
              <a:gd name="connsiteX11" fmla="*/ 0 w 936104"/>
              <a:gd name="connsiteY11" fmla="*/ 1209526 h 1736651"/>
              <a:gd name="connsiteX12" fmla="*/ 0 w 936104"/>
              <a:gd name="connsiteY12" fmla="*/ 823616 h 1736651"/>
              <a:gd name="connsiteX0" fmla="*/ 0 w 1339006"/>
              <a:gd name="connsiteY0" fmla="*/ 823616 h 1736651"/>
              <a:gd name="connsiteX1" fmla="*/ 125421 w 1339006"/>
              <a:gd name="connsiteY1" fmla="*/ 489446 h 1736651"/>
              <a:gd name="connsiteX2" fmla="*/ 285 w 1339006"/>
              <a:gd name="connsiteY2" fmla="*/ 0 h 1736651"/>
              <a:gd name="connsiteX3" fmla="*/ 593473 w 1339006"/>
              <a:gd name="connsiteY3" fmla="*/ 296491 h 1736651"/>
              <a:gd name="connsiteX4" fmla="*/ 1339006 w 1339006"/>
              <a:gd name="connsiteY4" fmla="*/ 576404 h 1736651"/>
              <a:gd name="connsiteX5" fmla="*/ 936104 w 1339006"/>
              <a:gd name="connsiteY5" fmla="*/ 823616 h 1736651"/>
              <a:gd name="connsiteX6" fmla="*/ 936104 w 1339006"/>
              <a:gd name="connsiteY6" fmla="*/ 1209526 h 1736651"/>
              <a:gd name="connsiteX7" fmla="*/ 810683 w 1339006"/>
              <a:gd name="connsiteY7" fmla="*/ 1543696 h 1736651"/>
              <a:gd name="connsiteX8" fmla="*/ 593473 w 1339006"/>
              <a:gd name="connsiteY8" fmla="*/ 1736651 h 1736651"/>
              <a:gd name="connsiteX9" fmla="*/ 342631 w 1339006"/>
              <a:gd name="connsiteY9" fmla="*/ 1736651 h 1736651"/>
              <a:gd name="connsiteX10" fmla="*/ 125421 w 1339006"/>
              <a:gd name="connsiteY10" fmla="*/ 1543696 h 1736651"/>
              <a:gd name="connsiteX11" fmla="*/ 0 w 1339006"/>
              <a:gd name="connsiteY11" fmla="*/ 1209526 h 1736651"/>
              <a:gd name="connsiteX12" fmla="*/ 0 w 1339006"/>
              <a:gd name="connsiteY12" fmla="*/ 823616 h 1736651"/>
              <a:gd name="connsiteX0" fmla="*/ 0 w 1339006"/>
              <a:gd name="connsiteY0" fmla="*/ 823616 h 1736651"/>
              <a:gd name="connsiteX1" fmla="*/ 125421 w 1339006"/>
              <a:gd name="connsiteY1" fmla="*/ 489446 h 1736651"/>
              <a:gd name="connsiteX2" fmla="*/ 285 w 1339006"/>
              <a:gd name="connsiteY2" fmla="*/ 0 h 1736651"/>
              <a:gd name="connsiteX3" fmla="*/ 607897 w 1339006"/>
              <a:gd name="connsiteY3" fmla="*/ 199982 h 1736651"/>
              <a:gd name="connsiteX4" fmla="*/ 1339006 w 1339006"/>
              <a:gd name="connsiteY4" fmla="*/ 576404 h 1736651"/>
              <a:gd name="connsiteX5" fmla="*/ 936104 w 1339006"/>
              <a:gd name="connsiteY5" fmla="*/ 823616 h 1736651"/>
              <a:gd name="connsiteX6" fmla="*/ 936104 w 1339006"/>
              <a:gd name="connsiteY6" fmla="*/ 1209526 h 1736651"/>
              <a:gd name="connsiteX7" fmla="*/ 810683 w 1339006"/>
              <a:gd name="connsiteY7" fmla="*/ 1543696 h 1736651"/>
              <a:gd name="connsiteX8" fmla="*/ 593473 w 1339006"/>
              <a:gd name="connsiteY8" fmla="*/ 1736651 h 1736651"/>
              <a:gd name="connsiteX9" fmla="*/ 342631 w 1339006"/>
              <a:gd name="connsiteY9" fmla="*/ 1736651 h 1736651"/>
              <a:gd name="connsiteX10" fmla="*/ 125421 w 1339006"/>
              <a:gd name="connsiteY10" fmla="*/ 1543696 h 1736651"/>
              <a:gd name="connsiteX11" fmla="*/ 0 w 1339006"/>
              <a:gd name="connsiteY11" fmla="*/ 1209526 h 1736651"/>
              <a:gd name="connsiteX12" fmla="*/ 0 w 1339006"/>
              <a:gd name="connsiteY12" fmla="*/ 823616 h 1736651"/>
              <a:gd name="connsiteX0" fmla="*/ 0 w 1339006"/>
              <a:gd name="connsiteY0" fmla="*/ 823616 h 1965973"/>
              <a:gd name="connsiteX1" fmla="*/ 125421 w 1339006"/>
              <a:gd name="connsiteY1" fmla="*/ 489446 h 1965973"/>
              <a:gd name="connsiteX2" fmla="*/ 285 w 1339006"/>
              <a:gd name="connsiteY2" fmla="*/ 0 h 1965973"/>
              <a:gd name="connsiteX3" fmla="*/ 607897 w 1339006"/>
              <a:gd name="connsiteY3" fmla="*/ 199982 h 1965973"/>
              <a:gd name="connsiteX4" fmla="*/ 1339006 w 1339006"/>
              <a:gd name="connsiteY4" fmla="*/ 576404 h 1965973"/>
              <a:gd name="connsiteX5" fmla="*/ 936104 w 1339006"/>
              <a:gd name="connsiteY5" fmla="*/ 823616 h 1965973"/>
              <a:gd name="connsiteX6" fmla="*/ 936104 w 1339006"/>
              <a:gd name="connsiteY6" fmla="*/ 1209526 h 1965973"/>
              <a:gd name="connsiteX7" fmla="*/ 810683 w 1339006"/>
              <a:gd name="connsiteY7" fmla="*/ 1543696 h 1965973"/>
              <a:gd name="connsiteX8" fmla="*/ 593473 w 1339006"/>
              <a:gd name="connsiteY8" fmla="*/ 1736651 h 1965973"/>
              <a:gd name="connsiteX9" fmla="*/ 217694 w 1339006"/>
              <a:gd name="connsiteY9" fmla="*/ 1965973 h 1965973"/>
              <a:gd name="connsiteX10" fmla="*/ 125421 w 1339006"/>
              <a:gd name="connsiteY10" fmla="*/ 1543696 h 1965973"/>
              <a:gd name="connsiteX11" fmla="*/ 0 w 1339006"/>
              <a:gd name="connsiteY11" fmla="*/ 1209526 h 1965973"/>
              <a:gd name="connsiteX12" fmla="*/ 0 w 1339006"/>
              <a:gd name="connsiteY12" fmla="*/ 823616 h 1965973"/>
              <a:gd name="connsiteX0" fmla="*/ 0 w 1339006"/>
              <a:gd name="connsiteY0" fmla="*/ 823616 h 1935453"/>
              <a:gd name="connsiteX1" fmla="*/ 125421 w 1339006"/>
              <a:gd name="connsiteY1" fmla="*/ 489446 h 1935453"/>
              <a:gd name="connsiteX2" fmla="*/ 285 w 1339006"/>
              <a:gd name="connsiteY2" fmla="*/ 0 h 1935453"/>
              <a:gd name="connsiteX3" fmla="*/ 607897 w 1339006"/>
              <a:gd name="connsiteY3" fmla="*/ 199982 h 1935453"/>
              <a:gd name="connsiteX4" fmla="*/ 1339006 w 1339006"/>
              <a:gd name="connsiteY4" fmla="*/ 576404 h 1935453"/>
              <a:gd name="connsiteX5" fmla="*/ 936104 w 1339006"/>
              <a:gd name="connsiteY5" fmla="*/ 823616 h 1935453"/>
              <a:gd name="connsiteX6" fmla="*/ 936104 w 1339006"/>
              <a:gd name="connsiteY6" fmla="*/ 1209526 h 1935453"/>
              <a:gd name="connsiteX7" fmla="*/ 810683 w 1339006"/>
              <a:gd name="connsiteY7" fmla="*/ 1543696 h 1935453"/>
              <a:gd name="connsiteX8" fmla="*/ 593473 w 1339006"/>
              <a:gd name="connsiteY8" fmla="*/ 1736651 h 1935453"/>
              <a:gd name="connsiteX9" fmla="*/ 227589 w 1339006"/>
              <a:gd name="connsiteY9" fmla="*/ 1935453 h 1935453"/>
              <a:gd name="connsiteX10" fmla="*/ 125421 w 1339006"/>
              <a:gd name="connsiteY10" fmla="*/ 1543696 h 1935453"/>
              <a:gd name="connsiteX11" fmla="*/ 0 w 1339006"/>
              <a:gd name="connsiteY11" fmla="*/ 1209526 h 1935453"/>
              <a:gd name="connsiteX12" fmla="*/ 0 w 1339006"/>
              <a:gd name="connsiteY12" fmla="*/ 823616 h 1935453"/>
              <a:gd name="connsiteX0" fmla="*/ 0 w 2122705"/>
              <a:gd name="connsiteY0" fmla="*/ 823616 h 1935453"/>
              <a:gd name="connsiteX1" fmla="*/ 125421 w 2122705"/>
              <a:gd name="connsiteY1" fmla="*/ 489446 h 1935453"/>
              <a:gd name="connsiteX2" fmla="*/ 285 w 2122705"/>
              <a:gd name="connsiteY2" fmla="*/ 0 h 1935453"/>
              <a:gd name="connsiteX3" fmla="*/ 607897 w 2122705"/>
              <a:gd name="connsiteY3" fmla="*/ 199982 h 1935453"/>
              <a:gd name="connsiteX4" fmla="*/ 1339006 w 2122705"/>
              <a:gd name="connsiteY4" fmla="*/ 576404 h 1935453"/>
              <a:gd name="connsiteX5" fmla="*/ 936104 w 2122705"/>
              <a:gd name="connsiteY5" fmla="*/ 823616 h 1935453"/>
              <a:gd name="connsiteX6" fmla="*/ 2122705 w 2122705"/>
              <a:gd name="connsiteY6" fmla="*/ 1389355 h 1935453"/>
              <a:gd name="connsiteX7" fmla="*/ 810683 w 2122705"/>
              <a:gd name="connsiteY7" fmla="*/ 1543696 h 1935453"/>
              <a:gd name="connsiteX8" fmla="*/ 593473 w 2122705"/>
              <a:gd name="connsiteY8" fmla="*/ 1736651 h 1935453"/>
              <a:gd name="connsiteX9" fmla="*/ 227589 w 2122705"/>
              <a:gd name="connsiteY9" fmla="*/ 1935453 h 1935453"/>
              <a:gd name="connsiteX10" fmla="*/ 125421 w 2122705"/>
              <a:gd name="connsiteY10" fmla="*/ 1543696 h 1935453"/>
              <a:gd name="connsiteX11" fmla="*/ 0 w 2122705"/>
              <a:gd name="connsiteY11" fmla="*/ 1209526 h 1935453"/>
              <a:gd name="connsiteX12" fmla="*/ 0 w 2122705"/>
              <a:gd name="connsiteY12" fmla="*/ 823616 h 1935453"/>
              <a:gd name="connsiteX0" fmla="*/ 0 w 2122705"/>
              <a:gd name="connsiteY0" fmla="*/ 823616 h 1935453"/>
              <a:gd name="connsiteX1" fmla="*/ 125421 w 2122705"/>
              <a:gd name="connsiteY1" fmla="*/ 489446 h 1935453"/>
              <a:gd name="connsiteX2" fmla="*/ 285 w 2122705"/>
              <a:gd name="connsiteY2" fmla="*/ 0 h 1935453"/>
              <a:gd name="connsiteX3" fmla="*/ 607897 w 2122705"/>
              <a:gd name="connsiteY3" fmla="*/ 199982 h 1935453"/>
              <a:gd name="connsiteX4" fmla="*/ 1339006 w 2122705"/>
              <a:gd name="connsiteY4" fmla="*/ 576404 h 1935453"/>
              <a:gd name="connsiteX5" fmla="*/ 936104 w 2122705"/>
              <a:gd name="connsiteY5" fmla="*/ 823616 h 1935453"/>
              <a:gd name="connsiteX6" fmla="*/ 2122705 w 2122705"/>
              <a:gd name="connsiteY6" fmla="*/ 1389355 h 1935453"/>
              <a:gd name="connsiteX7" fmla="*/ 1680125 w 2122705"/>
              <a:gd name="connsiteY7" fmla="*/ 1778287 h 1935453"/>
              <a:gd name="connsiteX8" fmla="*/ 593473 w 2122705"/>
              <a:gd name="connsiteY8" fmla="*/ 1736651 h 1935453"/>
              <a:gd name="connsiteX9" fmla="*/ 227589 w 2122705"/>
              <a:gd name="connsiteY9" fmla="*/ 1935453 h 1935453"/>
              <a:gd name="connsiteX10" fmla="*/ 125421 w 2122705"/>
              <a:gd name="connsiteY10" fmla="*/ 1543696 h 1935453"/>
              <a:gd name="connsiteX11" fmla="*/ 0 w 2122705"/>
              <a:gd name="connsiteY11" fmla="*/ 1209526 h 1935453"/>
              <a:gd name="connsiteX12" fmla="*/ 0 w 2122705"/>
              <a:gd name="connsiteY12" fmla="*/ 823616 h 1935453"/>
              <a:gd name="connsiteX0" fmla="*/ 0 w 2590461"/>
              <a:gd name="connsiteY0" fmla="*/ 823616 h 1935453"/>
              <a:gd name="connsiteX1" fmla="*/ 125421 w 2590461"/>
              <a:gd name="connsiteY1" fmla="*/ 489446 h 1935453"/>
              <a:gd name="connsiteX2" fmla="*/ 285 w 2590461"/>
              <a:gd name="connsiteY2" fmla="*/ 0 h 1935453"/>
              <a:gd name="connsiteX3" fmla="*/ 607897 w 2590461"/>
              <a:gd name="connsiteY3" fmla="*/ 199982 h 1935453"/>
              <a:gd name="connsiteX4" fmla="*/ 1339006 w 2590461"/>
              <a:gd name="connsiteY4" fmla="*/ 576404 h 1935453"/>
              <a:gd name="connsiteX5" fmla="*/ 2590461 w 2590461"/>
              <a:gd name="connsiteY5" fmla="*/ 241113 h 1935453"/>
              <a:gd name="connsiteX6" fmla="*/ 2122705 w 2590461"/>
              <a:gd name="connsiteY6" fmla="*/ 1389355 h 1935453"/>
              <a:gd name="connsiteX7" fmla="*/ 1680125 w 2590461"/>
              <a:gd name="connsiteY7" fmla="*/ 1778287 h 1935453"/>
              <a:gd name="connsiteX8" fmla="*/ 593473 w 2590461"/>
              <a:gd name="connsiteY8" fmla="*/ 1736651 h 1935453"/>
              <a:gd name="connsiteX9" fmla="*/ 227589 w 2590461"/>
              <a:gd name="connsiteY9" fmla="*/ 1935453 h 1935453"/>
              <a:gd name="connsiteX10" fmla="*/ 125421 w 2590461"/>
              <a:gd name="connsiteY10" fmla="*/ 1543696 h 1935453"/>
              <a:gd name="connsiteX11" fmla="*/ 0 w 2590461"/>
              <a:gd name="connsiteY11" fmla="*/ 1209526 h 1935453"/>
              <a:gd name="connsiteX12" fmla="*/ 0 w 2590461"/>
              <a:gd name="connsiteY12" fmla="*/ 823616 h 1935453"/>
              <a:gd name="connsiteX0" fmla="*/ 0 w 2590461"/>
              <a:gd name="connsiteY0" fmla="*/ 852230 h 1964067"/>
              <a:gd name="connsiteX1" fmla="*/ 125421 w 2590461"/>
              <a:gd name="connsiteY1" fmla="*/ 518060 h 1964067"/>
              <a:gd name="connsiteX2" fmla="*/ 285 w 2590461"/>
              <a:gd name="connsiteY2" fmla="*/ 28614 h 1964067"/>
              <a:gd name="connsiteX3" fmla="*/ 607897 w 2590461"/>
              <a:gd name="connsiteY3" fmla="*/ 228596 h 1964067"/>
              <a:gd name="connsiteX4" fmla="*/ 1125434 w 2590461"/>
              <a:gd name="connsiteY4" fmla="*/ 0 h 1964067"/>
              <a:gd name="connsiteX5" fmla="*/ 2590461 w 2590461"/>
              <a:gd name="connsiteY5" fmla="*/ 269727 h 1964067"/>
              <a:gd name="connsiteX6" fmla="*/ 2122705 w 2590461"/>
              <a:gd name="connsiteY6" fmla="*/ 1417969 h 1964067"/>
              <a:gd name="connsiteX7" fmla="*/ 1680125 w 2590461"/>
              <a:gd name="connsiteY7" fmla="*/ 1806901 h 1964067"/>
              <a:gd name="connsiteX8" fmla="*/ 593473 w 2590461"/>
              <a:gd name="connsiteY8" fmla="*/ 1765265 h 1964067"/>
              <a:gd name="connsiteX9" fmla="*/ 227589 w 2590461"/>
              <a:gd name="connsiteY9" fmla="*/ 1964067 h 1964067"/>
              <a:gd name="connsiteX10" fmla="*/ 125421 w 2590461"/>
              <a:gd name="connsiteY10" fmla="*/ 1572310 h 1964067"/>
              <a:gd name="connsiteX11" fmla="*/ 0 w 2590461"/>
              <a:gd name="connsiteY11" fmla="*/ 1238140 h 1964067"/>
              <a:gd name="connsiteX12" fmla="*/ 0 w 2590461"/>
              <a:gd name="connsiteY12" fmla="*/ 852230 h 1964067"/>
              <a:gd name="connsiteX0" fmla="*/ 0 w 2590461"/>
              <a:gd name="connsiteY0" fmla="*/ 852230 h 1964067"/>
              <a:gd name="connsiteX1" fmla="*/ 125421 w 2590461"/>
              <a:gd name="connsiteY1" fmla="*/ 518060 h 1964067"/>
              <a:gd name="connsiteX2" fmla="*/ 285 w 2590461"/>
              <a:gd name="connsiteY2" fmla="*/ 28614 h 1964067"/>
              <a:gd name="connsiteX3" fmla="*/ 607897 w 2590461"/>
              <a:gd name="connsiteY3" fmla="*/ 228596 h 1964067"/>
              <a:gd name="connsiteX4" fmla="*/ 1125434 w 2590461"/>
              <a:gd name="connsiteY4" fmla="*/ 0 h 1964067"/>
              <a:gd name="connsiteX5" fmla="*/ 2590461 w 2590461"/>
              <a:gd name="connsiteY5" fmla="*/ 269727 h 1964067"/>
              <a:gd name="connsiteX6" fmla="*/ 2122705 w 2590461"/>
              <a:gd name="connsiteY6" fmla="*/ 1417969 h 1964067"/>
              <a:gd name="connsiteX7" fmla="*/ 1567543 w 2590461"/>
              <a:gd name="connsiteY7" fmla="*/ 1376448 h 1964067"/>
              <a:gd name="connsiteX8" fmla="*/ 593473 w 2590461"/>
              <a:gd name="connsiteY8" fmla="*/ 1765265 h 1964067"/>
              <a:gd name="connsiteX9" fmla="*/ 227589 w 2590461"/>
              <a:gd name="connsiteY9" fmla="*/ 1964067 h 1964067"/>
              <a:gd name="connsiteX10" fmla="*/ 125421 w 2590461"/>
              <a:gd name="connsiteY10" fmla="*/ 1572310 h 1964067"/>
              <a:gd name="connsiteX11" fmla="*/ 0 w 2590461"/>
              <a:gd name="connsiteY11" fmla="*/ 1238140 h 1964067"/>
              <a:gd name="connsiteX12" fmla="*/ 0 w 2590461"/>
              <a:gd name="connsiteY12" fmla="*/ 852230 h 1964067"/>
              <a:gd name="connsiteX0" fmla="*/ 0 w 2590461"/>
              <a:gd name="connsiteY0" fmla="*/ 852230 h 1964067"/>
              <a:gd name="connsiteX1" fmla="*/ 125421 w 2590461"/>
              <a:gd name="connsiteY1" fmla="*/ 518060 h 1964067"/>
              <a:gd name="connsiteX2" fmla="*/ 285 w 2590461"/>
              <a:gd name="connsiteY2" fmla="*/ 28614 h 1964067"/>
              <a:gd name="connsiteX3" fmla="*/ 607897 w 2590461"/>
              <a:gd name="connsiteY3" fmla="*/ 228596 h 1964067"/>
              <a:gd name="connsiteX4" fmla="*/ 1125434 w 2590461"/>
              <a:gd name="connsiteY4" fmla="*/ 0 h 1964067"/>
              <a:gd name="connsiteX5" fmla="*/ 2590461 w 2590461"/>
              <a:gd name="connsiteY5" fmla="*/ 269727 h 1964067"/>
              <a:gd name="connsiteX6" fmla="*/ 2122705 w 2590461"/>
              <a:gd name="connsiteY6" fmla="*/ 1417969 h 1964067"/>
              <a:gd name="connsiteX7" fmla="*/ 1521314 w 2590461"/>
              <a:gd name="connsiteY7" fmla="*/ 1519043 h 1964067"/>
              <a:gd name="connsiteX8" fmla="*/ 593473 w 2590461"/>
              <a:gd name="connsiteY8" fmla="*/ 1765265 h 1964067"/>
              <a:gd name="connsiteX9" fmla="*/ 227589 w 2590461"/>
              <a:gd name="connsiteY9" fmla="*/ 1964067 h 1964067"/>
              <a:gd name="connsiteX10" fmla="*/ 125421 w 2590461"/>
              <a:gd name="connsiteY10" fmla="*/ 1572310 h 1964067"/>
              <a:gd name="connsiteX11" fmla="*/ 0 w 2590461"/>
              <a:gd name="connsiteY11" fmla="*/ 1238140 h 1964067"/>
              <a:gd name="connsiteX12" fmla="*/ 0 w 2590461"/>
              <a:gd name="connsiteY12" fmla="*/ 852230 h 1964067"/>
              <a:gd name="connsiteX0" fmla="*/ 0 w 2590461"/>
              <a:gd name="connsiteY0" fmla="*/ 852230 h 1964067"/>
              <a:gd name="connsiteX1" fmla="*/ 125421 w 2590461"/>
              <a:gd name="connsiteY1" fmla="*/ 518060 h 1964067"/>
              <a:gd name="connsiteX2" fmla="*/ 285 w 2590461"/>
              <a:gd name="connsiteY2" fmla="*/ 28614 h 1964067"/>
              <a:gd name="connsiteX3" fmla="*/ 607897 w 2590461"/>
              <a:gd name="connsiteY3" fmla="*/ 228596 h 1964067"/>
              <a:gd name="connsiteX4" fmla="*/ 1125434 w 2590461"/>
              <a:gd name="connsiteY4" fmla="*/ 0 h 1964067"/>
              <a:gd name="connsiteX5" fmla="*/ 2590461 w 2590461"/>
              <a:gd name="connsiteY5" fmla="*/ 269727 h 1964067"/>
              <a:gd name="connsiteX6" fmla="*/ 2122705 w 2590461"/>
              <a:gd name="connsiteY6" fmla="*/ 1417969 h 1964067"/>
              <a:gd name="connsiteX7" fmla="*/ 1521314 w 2590461"/>
              <a:gd name="connsiteY7" fmla="*/ 1519043 h 1964067"/>
              <a:gd name="connsiteX8" fmla="*/ 593473 w 2590461"/>
              <a:gd name="connsiteY8" fmla="*/ 1765265 h 1964067"/>
              <a:gd name="connsiteX9" fmla="*/ 227589 w 2590461"/>
              <a:gd name="connsiteY9" fmla="*/ 1964067 h 1964067"/>
              <a:gd name="connsiteX10" fmla="*/ 125421 w 2590461"/>
              <a:gd name="connsiteY10" fmla="*/ 1572310 h 1964067"/>
              <a:gd name="connsiteX11" fmla="*/ 0 w 2590461"/>
              <a:gd name="connsiteY11" fmla="*/ 1238140 h 1964067"/>
              <a:gd name="connsiteX12" fmla="*/ 0 w 2590461"/>
              <a:gd name="connsiteY12" fmla="*/ 852230 h 1964067"/>
              <a:gd name="connsiteX0" fmla="*/ 0 w 2590461"/>
              <a:gd name="connsiteY0" fmla="*/ 852230 h 1964067"/>
              <a:gd name="connsiteX1" fmla="*/ 125421 w 2590461"/>
              <a:gd name="connsiteY1" fmla="*/ 518060 h 1964067"/>
              <a:gd name="connsiteX2" fmla="*/ 285 w 2590461"/>
              <a:gd name="connsiteY2" fmla="*/ 28614 h 1964067"/>
              <a:gd name="connsiteX3" fmla="*/ 607897 w 2590461"/>
              <a:gd name="connsiteY3" fmla="*/ 228596 h 1964067"/>
              <a:gd name="connsiteX4" fmla="*/ 1125434 w 2590461"/>
              <a:gd name="connsiteY4" fmla="*/ 0 h 1964067"/>
              <a:gd name="connsiteX5" fmla="*/ 2590461 w 2590461"/>
              <a:gd name="connsiteY5" fmla="*/ 269727 h 1964067"/>
              <a:gd name="connsiteX6" fmla="*/ 2122705 w 2590461"/>
              <a:gd name="connsiteY6" fmla="*/ 1417969 h 1964067"/>
              <a:gd name="connsiteX7" fmla="*/ 1521314 w 2590461"/>
              <a:gd name="connsiteY7" fmla="*/ 1519043 h 1964067"/>
              <a:gd name="connsiteX8" fmla="*/ 1366547 w 2590461"/>
              <a:gd name="connsiteY8" fmla="*/ 1811032 h 1964067"/>
              <a:gd name="connsiteX9" fmla="*/ 227589 w 2590461"/>
              <a:gd name="connsiteY9" fmla="*/ 1964067 h 1964067"/>
              <a:gd name="connsiteX10" fmla="*/ 125421 w 2590461"/>
              <a:gd name="connsiteY10" fmla="*/ 1572310 h 1964067"/>
              <a:gd name="connsiteX11" fmla="*/ 0 w 2590461"/>
              <a:gd name="connsiteY11" fmla="*/ 1238140 h 1964067"/>
              <a:gd name="connsiteX12" fmla="*/ 0 w 2590461"/>
              <a:gd name="connsiteY12" fmla="*/ 852230 h 1964067"/>
              <a:gd name="connsiteX0" fmla="*/ 0 w 2590461"/>
              <a:gd name="connsiteY0" fmla="*/ 852230 h 1964067"/>
              <a:gd name="connsiteX1" fmla="*/ 125421 w 2590461"/>
              <a:gd name="connsiteY1" fmla="*/ 518060 h 1964067"/>
              <a:gd name="connsiteX2" fmla="*/ 285 w 2590461"/>
              <a:gd name="connsiteY2" fmla="*/ 28614 h 1964067"/>
              <a:gd name="connsiteX3" fmla="*/ 607897 w 2590461"/>
              <a:gd name="connsiteY3" fmla="*/ 228596 h 1964067"/>
              <a:gd name="connsiteX4" fmla="*/ 1125434 w 2590461"/>
              <a:gd name="connsiteY4" fmla="*/ 0 h 1964067"/>
              <a:gd name="connsiteX5" fmla="*/ 2590461 w 2590461"/>
              <a:gd name="connsiteY5" fmla="*/ 269727 h 1964067"/>
              <a:gd name="connsiteX6" fmla="*/ 2122705 w 2590461"/>
              <a:gd name="connsiteY6" fmla="*/ 1417969 h 1964067"/>
              <a:gd name="connsiteX7" fmla="*/ 1914002 w 2590461"/>
              <a:gd name="connsiteY7" fmla="*/ 1425735 h 1964067"/>
              <a:gd name="connsiteX8" fmla="*/ 1366547 w 2590461"/>
              <a:gd name="connsiteY8" fmla="*/ 1811032 h 1964067"/>
              <a:gd name="connsiteX9" fmla="*/ 227589 w 2590461"/>
              <a:gd name="connsiteY9" fmla="*/ 1964067 h 1964067"/>
              <a:gd name="connsiteX10" fmla="*/ 125421 w 2590461"/>
              <a:gd name="connsiteY10" fmla="*/ 1572310 h 1964067"/>
              <a:gd name="connsiteX11" fmla="*/ 0 w 2590461"/>
              <a:gd name="connsiteY11" fmla="*/ 1238140 h 1964067"/>
              <a:gd name="connsiteX12" fmla="*/ 0 w 2590461"/>
              <a:gd name="connsiteY12" fmla="*/ 852230 h 196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461" h="1964067">
                <a:moveTo>
                  <a:pt x="0" y="852230"/>
                </a:moveTo>
                <a:lnTo>
                  <a:pt x="125421" y="518060"/>
                </a:lnTo>
                <a:lnTo>
                  <a:pt x="285" y="28614"/>
                </a:lnTo>
                <a:lnTo>
                  <a:pt x="607897" y="228596"/>
                </a:lnTo>
                <a:lnTo>
                  <a:pt x="1125434" y="0"/>
                </a:lnTo>
                <a:lnTo>
                  <a:pt x="2590461" y="269727"/>
                </a:lnTo>
                <a:lnTo>
                  <a:pt x="2122705" y="1417969"/>
                </a:lnTo>
                <a:lnTo>
                  <a:pt x="1914002" y="1425735"/>
                </a:lnTo>
                <a:cubicBezTo>
                  <a:pt x="1744259" y="1757903"/>
                  <a:pt x="1675827" y="1728958"/>
                  <a:pt x="1366547" y="1811032"/>
                </a:cubicBezTo>
                <a:lnTo>
                  <a:pt x="227589" y="1964067"/>
                </a:lnTo>
                <a:lnTo>
                  <a:pt x="125421" y="1572310"/>
                </a:lnTo>
                <a:lnTo>
                  <a:pt x="0" y="1238140"/>
                </a:lnTo>
                <a:lnTo>
                  <a:pt x="0" y="85223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decagon 8"/>
          <p:cNvSpPr/>
          <p:nvPr/>
        </p:nvSpPr>
        <p:spPr>
          <a:xfrm rot="20522262">
            <a:off x="4740585" y="291300"/>
            <a:ext cx="1438722" cy="1935872"/>
          </a:xfrm>
          <a:custGeom>
            <a:avLst/>
            <a:gdLst>
              <a:gd name="connsiteX0" fmla="*/ 0 w 936104"/>
              <a:gd name="connsiteY0" fmla="*/ 527125 h 1440160"/>
              <a:gd name="connsiteX1" fmla="*/ 125421 w 936104"/>
              <a:gd name="connsiteY1" fmla="*/ 192955 h 1440160"/>
              <a:gd name="connsiteX2" fmla="*/ 342631 w 936104"/>
              <a:gd name="connsiteY2" fmla="*/ 0 h 1440160"/>
              <a:gd name="connsiteX3" fmla="*/ 593473 w 936104"/>
              <a:gd name="connsiteY3" fmla="*/ 0 h 1440160"/>
              <a:gd name="connsiteX4" fmla="*/ 810683 w 936104"/>
              <a:gd name="connsiteY4" fmla="*/ 192955 h 1440160"/>
              <a:gd name="connsiteX5" fmla="*/ 936104 w 936104"/>
              <a:gd name="connsiteY5" fmla="*/ 527125 h 1440160"/>
              <a:gd name="connsiteX6" fmla="*/ 936104 w 936104"/>
              <a:gd name="connsiteY6" fmla="*/ 913035 h 1440160"/>
              <a:gd name="connsiteX7" fmla="*/ 810683 w 936104"/>
              <a:gd name="connsiteY7" fmla="*/ 1247205 h 1440160"/>
              <a:gd name="connsiteX8" fmla="*/ 593473 w 936104"/>
              <a:gd name="connsiteY8" fmla="*/ 1440160 h 1440160"/>
              <a:gd name="connsiteX9" fmla="*/ 342631 w 936104"/>
              <a:gd name="connsiteY9" fmla="*/ 1440160 h 1440160"/>
              <a:gd name="connsiteX10" fmla="*/ 125421 w 936104"/>
              <a:gd name="connsiteY10" fmla="*/ 1247205 h 1440160"/>
              <a:gd name="connsiteX11" fmla="*/ 0 w 936104"/>
              <a:gd name="connsiteY11" fmla="*/ 913035 h 1440160"/>
              <a:gd name="connsiteX12" fmla="*/ 0 w 936104"/>
              <a:gd name="connsiteY12" fmla="*/ 527125 h 1440160"/>
              <a:gd name="connsiteX0" fmla="*/ 0 w 936104"/>
              <a:gd name="connsiteY0" fmla="*/ 823616 h 1736651"/>
              <a:gd name="connsiteX1" fmla="*/ 125421 w 936104"/>
              <a:gd name="connsiteY1" fmla="*/ 489446 h 1736651"/>
              <a:gd name="connsiteX2" fmla="*/ 285 w 936104"/>
              <a:gd name="connsiteY2" fmla="*/ 0 h 1736651"/>
              <a:gd name="connsiteX3" fmla="*/ 593473 w 936104"/>
              <a:gd name="connsiteY3" fmla="*/ 296491 h 1736651"/>
              <a:gd name="connsiteX4" fmla="*/ 810683 w 936104"/>
              <a:gd name="connsiteY4" fmla="*/ 489446 h 1736651"/>
              <a:gd name="connsiteX5" fmla="*/ 936104 w 936104"/>
              <a:gd name="connsiteY5" fmla="*/ 823616 h 1736651"/>
              <a:gd name="connsiteX6" fmla="*/ 936104 w 936104"/>
              <a:gd name="connsiteY6" fmla="*/ 1209526 h 1736651"/>
              <a:gd name="connsiteX7" fmla="*/ 810683 w 936104"/>
              <a:gd name="connsiteY7" fmla="*/ 1543696 h 1736651"/>
              <a:gd name="connsiteX8" fmla="*/ 593473 w 936104"/>
              <a:gd name="connsiteY8" fmla="*/ 1736651 h 1736651"/>
              <a:gd name="connsiteX9" fmla="*/ 342631 w 936104"/>
              <a:gd name="connsiteY9" fmla="*/ 1736651 h 1736651"/>
              <a:gd name="connsiteX10" fmla="*/ 125421 w 936104"/>
              <a:gd name="connsiteY10" fmla="*/ 1543696 h 1736651"/>
              <a:gd name="connsiteX11" fmla="*/ 0 w 936104"/>
              <a:gd name="connsiteY11" fmla="*/ 1209526 h 1736651"/>
              <a:gd name="connsiteX12" fmla="*/ 0 w 936104"/>
              <a:gd name="connsiteY12" fmla="*/ 823616 h 1736651"/>
              <a:gd name="connsiteX0" fmla="*/ 0 w 1339006"/>
              <a:gd name="connsiteY0" fmla="*/ 823616 h 1736651"/>
              <a:gd name="connsiteX1" fmla="*/ 125421 w 1339006"/>
              <a:gd name="connsiteY1" fmla="*/ 489446 h 1736651"/>
              <a:gd name="connsiteX2" fmla="*/ 285 w 1339006"/>
              <a:gd name="connsiteY2" fmla="*/ 0 h 1736651"/>
              <a:gd name="connsiteX3" fmla="*/ 593473 w 1339006"/>
              <a:gd name="connsiteY3" fmla="*/ 296491 h 1736651"/>
              <a:gd name="connsiteX4" fmla="*/ 1339006 w 1339006"/>
              <a:gd name="connsiteY4" fmla="*/ 576404 h 1736651"/>
              <a:gd name="connsiteX5" fmla="*/ 936104 w 1339006"/>
              <a:gd name="connsiteY5" fmla="*/ 823616 h 1736651"/>
              <a:gd name="connsiteX6" fmla="*/ 936104 w 1339006"/>
              <a:gd name="connsiteY6" fmla="*/ 1209526 h 1736651"/>
              <a:gd name="connsiteX7" fmla="*/ 810683 w 1339006"/>
              <a:gd name="connsiteY7" fmla="*/ 1543696 h 1736651"/>
              <a:gd name="connsiteX8" fmla="*/ 593473 w 1339006"/>
              <a:gd name="connsiteY8" fmla="*/ 1736651 h 1736651"/>
              <a:gd name="connsiteX9" fmla="*/ 342631 w 1339006"/>
              <a:gd name="connsiteY9" fmla="*/ 1736651 h 1736651"/>
              <a:gd name="connsiteX10" fmla="*/ 125421 w 1339006"/>
              <a:gd name="connsiteY10" fmla="*/ 1543696 h 1736651"/>
              <a:gd name="connsiteX11" fmla="*/ 0 w 1339006"/>
              <a:gd name="connsiteY11" fmla="*/ 1209526 h 1736651"/>
              <a:gd name="connsiteX12" fmla="*/ 0 w 1339006"/>
              <a:gd name="connsiteY12" fmla="*/ 823616 h 1736651"/>
              <a:gd name="connsiteX0" fmla="*/ 0 w 1339006"/>
              <a:gd name="connsiteY0" fmla="*/ 823616 h 1736651"/>
              <a:gd name="connsiteX1" fmla="*/ 125421 w 1339006"/>
              <a:gd name="connsiteY1" fmla="*/ 489446 h 1736651"/>
              <a:gd name="connsiteX2" fmla="*/ 285 w 1339006"/>
              <a:gd name="connsiteY2" fmla="*/ 0 h 1736651"/>
              <a:gd name="connsiteX3" fmla="*/ 607897 w 1339006"/>
              <a:gd name="connsiteY3" fmla="*/ 199982 h 1736651"/>
              <a:gd name="connsiteX4" fmla="*/ 1339006 w 1339006"/>
              <a:gd name="connsiteY4" fmla="*/ 576404 h 1736651"/>
              <a:gd name="connsiteX5" fmla="*/ 936104 w 1339006"/>
              <a:gd name="connsiteY5" fmla="*/ 823616 h 1736651"/>
              <a:gd name="connsiteX6" fmla="*/ 936104 w 1339006"/>
              <a:gd name="connsiteY6" fmla="*/ 1209526 h 1736651"/>
              <a:gd name="connsiteX7" fmla="*/ 810683 w 1339006"/>
              <a:gd name="connsiteY7" fmla="*/ 1543696 h 1736651"/>
              <a:gd name="connsiteX8" fmla="*/ 593473 w 1339006"/>
              <a:gd name="connsiteY8" fmla="*/ 1736651 h 1736651"/>
              <a:gd name="connsiteX9" fmla="*/ 342631 w 1339006"/>
              <a:gd name="connsiteY9" fmla="*/ 1736651 h 1736651"/>
              <a:gd name="connsiteX10" fmla="*/ 125421 w 1339006"/>
              <a:gd name="connsiteY10" fmla="*/ 1543696 h 1736651"/>
              <a:gd name="connsiteX11" fmla="*/ 0 w 1339006"/>
              <a:gd name="connsiteY11" fmla="*/ 1209526 h 1736651"/>
              <a:gd name="connsiteX12" fmla="*/ 0 w 1339006"/>
              <a:gd name="connsiteY12" fmla="*/ 823616 h 1736651"/>
              <a:gd name="connsiteX0" fmla="*/ 0 w 1339006"/>
              <a:gd name="connsiteY0" fmla="*/ 823616 h 1965973"/>
              <a:gd name="connsiteX1" fmla="*/ 125421 w 1339006"/>
              <a:gd name="connsiteY1" fmla="*/ 489446 h 1965973"/>
              <a:gd name="connsiteX2" fmla="*/ 285 w 1339006"/>
              <a:gd name="connsiteY2" fmla="*/ 0 h 1965973"/>
              <a:gd name="connsiteX3" fmla="*/ 607897 w 1339006"/>
              <a:gd name="connsiteY3" fmla="*/ 199982 h 1965973"/>
              <a:gd name="connsiteX4" fmla="*/ 1339006 w 1339006"/>
              <a:gd name="connsiteY4" fmla="*/ 576404 h 1965973"/>
              <a:gd name="connsiteX5" fmla="*/ 936104 w 1339006"/>
              <a:gd name="connsiteY5" fmla="*/ 823616 h 1965973"/>
              <a:gd name="connsiteX6" fmla="*/ 936104 w 1339006"/>
              <a:gd name="connsiteY6" fmla="*/ 1209526 h 1965973"/>
              <a:gd name="connsiteX7" fmla="*/ 810683 w 1339006"/>
              <a:gd name="connsiteY7" fmla="*/ 1543696 h 1965973"/>
              <a:gd name="connsiteX8" fmla="*/ 593473 w 1339006"/>
              <a:gd name="connsiteY8" fmla="*/ 1736651 h 1965973"/>
              <a:gd name="connsiteX9" fmla="*/ 217694 w 1339006"/>
              <a:gd name="connsiteY9" fmla="*/ 1965973 h 1965973"/>
              <a:gd name="connsiteX10" fmla="*/ 125421 w 1339006"/>
              <a:gd name="connsiteY10" fmla="*/ 1543696 h 1965973"/>
              <a:gd name="connsiteX11" fmla="*/ 0 w 1339006"/>
              <a:gd name="connsiteY11" fmla="*/ 1209526 h 1965973"/>
              <a:gd name="connsiteX12" fmla="*/ 0 w 1339006"/>
              <a:gd name="connsiteY12" fmla="*/ 823616 h 1965973"/>
              <a:gd name="connsiteX0" fmla="*/ 0 w 1339006"/>
              <a:gd name="connsiteY0" fmla="*/ 823616 h 1935453"/>
              <a:gd name="connsiteX1" fmla="*/ 125421 w 1339006"/>
              <a:gd name="connsiteY1" fmla="*/ 489446 h 1935453"/>
              <a:gd name="connsiteX2" fmla="*/ 285 w 1339006"/>
              <a:gd name="connsiteY2" fmla="*/ 0 h 1935453"/>
              <a:gd name="connsiteX3" fmla="*/ 607897 w 1339006"/>
              <a:gd name="connsiteY3" fmla="*/ 199982 h 1935453"/>
              <a:gd name="connsiteX4" fmla="*/ 1339006 w 1339006"/>
              <a:gd name="connsiteY4" fmla="*/ 576404 h 1935453"/>
              <a:gd name="connsiteX5" fmla="*/ 936104 w 1339006"/>
              <a:gd name="connsiteY5" fmla="*/ 823616 h 1935453"/>
              <a:gd name="connsiteX6" fmla="*/ 936104 w 1339006"/>
              <a:gd name="connsiteY6" fmla="*/ 1209526 h 1935453"/>
              <a:gd name="connsiteX7" fmla="*/ 810683 w 1339006"/>
              <a:gd name="connsiteY7" fmla="*/ 1543696 h 1935453"/>
              <a:gd name="connsiteX8" fmla="*/ 593473 w 1339006"/>
              <a:gd name="connsiteY8" fmla="*/ 1736651 h 1935453"/>
              <a:gd name="connsiteX9" fmla="*/ 227589 w 1339006"/>
              <a:gd name="connsiteY9" fmla="*/ 1935453 h 1935453"/>
              <a:gd name="connsiteX10" fmla="*/ 125421 w 1339006"/>
              <a:gd name="connsiteY10" fmla="*/ 1543696 h 1935453"/>
              <a:gd name="connsiteX11" fmla="*/ 0 w 1339006"/>
              <a:gd name="connsiteY11" fmla="*/ 1209526 h 1935453"/>
              <a:gd name="connsiteX12" fmla="*/ 0 w 1339006"/>
              <a:gd name="connsiteY12" fmla="*/ 823616 h 1935453"/>
              <a:gd name="connsiteX0" fmla="*/ 0 w 1339006"/>
              <a:gd name="connsiteY0" fmla="*/ 823616 h 1935453"/>
              <a:gd name="connsiteX1" fmla="*/ 125421 w 1339006"/>
              <a:gd name="connsiteY1" fmla="*/ 489446 h 1935453"/>
              <a:gd name="connsiteX2" fmla="*/ 285 w 1339006"/>
              <a:gd name="connsiteY2" fmla="*/ 0 h 1935453"/>
              <a:gd name="connsiteX3" fmla="*/ 607897 w 1339006"/>
              <a:gd name="connsiteY3" fmla="*/ 199982 h 1935453"/>
              <a:gd name="connsiteX4" fmla="*/ 1339006 w 1339006"/>
              <a:gd name="connsiteY4" fmla="*/ 576404 h 1935453"/>
              <a:gd name="connsiteX5" fmla="*/ 1287089 w 1339006"/>
              <a:gd name="connsiteY5" fmla="*/ 937403 h 1935453"/>
              <a:gd name="connsiteX6" fmla="*/ 936104 w 1339006"/>
              <a:gd name="connsiteY6" fmla="*/ 1209526 h 1935453"/>
              <a:gd name="connsiteX7" fmla="*/ 810683 w 1339006"/>
              <a:gd name="connsiteY7" fmla="*/ 1543696 h 1935453"/>
              <a:gd name="connsiteX8" fmla="*/ 593473 w 1339006"/>
              <a:gd name="connsiteY8" fmla="*/ 1736651 h 1935453"/>
              <a:gd name="connsiteX9" fmla="*/ 227589 w 1339006"/>
              <a:gd name="connsiteY9" fmla="*/ 1935453 h 1935453"/>
              <a:gd name="connsiteX10" fmla="*/ 125421 w 1339006"/>
              <a:gd name="connsiteY10" fmla="*/ 1543696 h 1935453"/>
              <a:gd name="connsiteX11" fmla="*/ 0 w 1339006"/>
              <a:gd name="connsiteY11" fmla="*/ 1209526 h 1935453"/>
              <a:gd name="connsiteX12" fmla="*/ 0 w 1339006"/>
              <a:gd name="connsiteY12" fmla="*/ 823616 h 1935453"/>
              <a:gd name="connsiteX0" fmla="*/ 381505 w 1339006"/>
              <a:gd name="connsiteY0" fmla="*/ 947297 h 1935453"/>
              <a:gd name="connsiteX1" fmla="*/ 125421 w 1339006"/>
              <a:gd name="connsiteY1" fmla="*/ 489446 h 1935453"/>
              <a:gd name="connsiteX2" fmla="*/ 285 w 1339006"/>
              <a:gd name="connsiteY2" fmla="*/ 0 h 1935453"/>
              <a:gd name="connsiteX3" fmla="*/ 607897 w 1339006"/>
              <a:gd name="connsiteY3" fmla="*/ 199982 h 1935453"/>
              <a:gd name="connsiteX4" fmla="*/ 1339006 w 1339006"/>
              <a:gd name="connsiteY4" fmla="*/ 576404 h 1935453"/>
              <a:gd name="connsiteX5" fmla="*/ 1287089 w 1339006"/>
              <a:gd name="connsiteY5" fmla="*/ 937403 h 1935453"/>
              <a:gd name="connsiteX6" fmla="*/ 936104 w 1339006"/>
              <a:gd name="connsiteY6" fmla="*/ 1209526 h 1935453"/>
              <a:gd name="connsiteX7" fmla="*/ 810683 w 1339006"/>
              <a:gd name="connsiteY7" fmla="*/ 1543696 h 1935453"/>
              <a:gd name="connsiteX8" fmla="*/ 593473 w 1339006"/>
              <a:gd name="connsiteY8" fmla="*/ 1736651 h 1935453"/>
              <a:gd name="connsiteX9" fmla="*/ 227589 w 1339006"/>
              <a:gd name="connsiteY9" fmla="*/ 1935453 h 1935453"/>
              <a:gd name="connsiteX10" fmla="*/ 125421 w 1339006"/>
              <a:gd name="connsiteY10" fmla="*/ 1543696 h 1935453"/>
              <a:gd name="connsiteX11" fmla="*/ 0 w 1339006"/>
              <a:gd name="connsiteY11" fmla="*/ 1209526 h 1935453"/>
              <a:gd name="connsiteX12" fmla="*/ 381505 w 1339006"/>
              <a:gd name="connsiteY12" fmla="*/ 947297 h 1935453"/>
              <a:gd name="connsiteX0" fmla="*/ 381505 w 1339006"/>
              <a:gd name="connsiteY0" fmla="*/ 947297 h 1910717"/>
              <a:gd name="connsiteX1" fmla="*/ 125421 w 1339006"/>
              <a:gd name="connsiteY1" fmla="*/ 489446 h 1910717"/>
              <a:gd name="connsiteX2" fmla="*/ 285 w 1339006"/>
              <a:gd name="connsiteY2" fmla="*/ 0 h 1910717"/>
              <a:gd name="connsiteX3" fmla="*/ 607897 w 1339006"/>
              <a:gd name="connsiteY3" fmla="*/ 199982 h 1910717"/>
              <a:gd name="connsiteX4" fmla="*/ 1339006 w 1339006"/>
              <a:gd name="connsiteY4" fmla="*/ 576404 h 1910717"/>
              <a:gd name="connsiteX5" fmla="*/ 1287089 w 1339006"/>
              <a:gd name="connsiteY5" fmla="*/ 937403 h 1910717"/>
              <a:gd name="connsiteX6" fmla="*/ 936104 w 1339006"/>
              <a:gd name="connsiteY6" fmla="*/ 1209526 h 1910717"/>
              <a:gd name="connsiteX7" fmla="*/ 810683 w 1339006"/>
              <a:gd name="connsiteY7" fmla="*/ 1543696 h 1910717"/>
              <a:gd name="connsiteX8" fmla="*/ 593473 w 1339006"/>
              <a:gd name="connsiteY8" fmla="*/ 1736651 h 1910717"/>
              <a:gd name="connsiteX9" fmla="*/ 151289 w 1339006"/>
              <a:gd name="connsiteY9" fmla="*/ 1910717 h 1910717"/>
              <a:gd name="connsiteX10" fmla="*/ 125421 w 1339006"/>
              <a:gd name="connsiteY10" fmla="*/ 1543696 h 1910717"/>
              <a:gd name="connsiteX11" fmla="*/ 0 w 1339006"/>
              <a:gd name="connsiteY11" fmla="*/ 1209526 h 1910717"/>
              <a:gd name="connsiteX12" fmla="*/ 381505 w 1339006"/>
              <a:gd name="connsiteY12" fmla="*/ 947297 h 1910717"/>
              <a:gd name="connsiteX0" fmla="*/ 453630 w 1411131"/>
              <a:gd name="connsiteY0" fmla="*/ 947297 h 1910717"/>
              <a:gd name="connsiteX1" fmla="*/ 0 w 1411131"/>
              <a:gd name="connsiteY1" fmla="*/ 526588 h 1910717"/>
              <a:gd name="connsiteX2" fmla="*/ 72410 w 1411131"/>
              <a:gd name="connsiteY2" fmla="*/ 0 h 1910717"/>
              <a:gd name="connsiteX3" fmla="*/ 680022 w 1411131"/>
              <a:gd name="connsiteY3" fmla="*/ 199982 h 1910717"/>
              <a:gd name="connsiteX4" fmla="*/ 1411131 w 1411131"/>
              <a:gd name="connsiteY4" fmla="*/ 576404 h 1910717"/>
              <a:gd name="connsiteX5" fmla="*/ 1359214 w 1411131"/>
              <a:gd name="connsiteY5" fmla="*/ 937403 h 1910717"/>
              <a:gd name="connsiteX6" fmla="*/ 1008229 w 1411131"/>
              <a:gd name="connsiteY6" fmla="*/ 1209526 h 1910717"/>
              <a:gd name="connsiteX7" fmla="*/ 882808 w 1411131"/>
              <a:gd name="connsiteY7" fmla="*/ 1543696 h 1910717"/>
              <a:gd name="connsiteX8" fmla="*/ 665598 w 1411131"/>
              <a:gd name="connsiteY8" fmla="*/ 1736651 h 1910717"/>
              <a:gd name="connsiteX9" fmla="*/ 223414 w 1411131"/>
              <a:gd name="connsiteY9" fmla="*/ 1910717 h 1910717"/>
              <a:gd name="connsiteX10" fmla="*/ 197546 w 1411131"/>
              <a:gd name="connsiteY10" fmla="*/ 1543696 h 1910717"/>
              <a:gd name="connsiteX11" fmla="*/ 72125 w 1411131"/>
              <a:gd name="connsiteY11" fmla="*/ 1209526 h 1910717"/>
              <a:gd name="connsiteX12" fmla="*/ 453630 w 1411131"/>
              <a:gd name="connsiteY12" fmla="*/ 947297 h 1910717"/>
              <a:gd name="connsiteX0" fmla="*/ 453630 w 1411131"/>
              <a:gd name="connsiteY0" fmla="*/ 947297 h 1910717"/>
              <a:gd name="connsiteX1" fmla="*/ 0 w 1411131"/>
              <a:gd name="connsiteY1" fmla="*/ 526588 h 1910717"/>
              <a:gd name="connsiteX2" fmla="*/ 72410 w 1411131"/>
              <a:gd name="connsiteY2" fmla="*/ 0 h 1910717"/>
              <a:gd name="connsiteX3" fmla="*/ 680022 w 1411131"/>
              <a:gd name="connsiteY3" fmla="*/ 199982 h 1910717"/>
              <a:gd name="connsiteX4" fmla="*/ 1411131 w 1411131"/>
              <a:gd name="connsiteY4" fmla="*/ 576404 h 1910717"/>
              <a:gd name="connsiteX5" fmla="*/ 1359214 w 1411131"/>
              <a:gd name="connsiteY5" fmla="*/ 937403 h 1910717"/>
              <a:gd name="connsiteX6" fmla="*/ 1008229 w 1411131"/>
              <a:gd name="connsiteY6" fmla="*/ 1209526 h 1910717"/>
              <a:gd name="connsiteX7" fmla="*/ 882808 w 1411131"/>
              <a:gd name="connsiteY7" fmla="*/ 1543696 h 1910717"/>
              <a:gd name="connsiteX8" fmla="*/ 665598 w 1411131"/>
              <a:gd name="connsiteY8" fmla="*/ 1736651 h 1910717"/>
              <a:gd name="connsiteX9" fmla="*/ 223414 w 1411131"/>
              <a:gd name="connsiteY9" fmla="*/ 1910717 h 1910717"/>
              <a:gd name="connsiteX10" fmla="*/ 17352 w 1411131"/>
              <a:gd name="connsiteY10" fmla="*/ 1839425 h 1910717"/>
              <a:gd name="connsiteX11" fmla="*/ 72125 w 1411131"/>
              <a:gd name="connsiteY11" fmla="*/ 1209526 h 1910717"/>
              <a:gd name="connsiteX12" fmla="*/ 453630 w 1411131"/>
              <a:gd name="connsiteY12" fmla="*/ 947297 h 1910717"/>
              <a:gd name="connsiteX0" fmla="*/ 481221 w 1438722"/>
              <a:gd name="connsiteY0" fmla="*/ 947297 h 1926039"/>
              <a:gd name="connsiteX1" fmla="*/ 27591 w 1438722"/>
              <a:gd name="connsiteY1" fmla="*/ 526588 h 1926039"/>
              <a:gd name="connsiteX2" fmla="*/ 100001 w 1438722"/>
              <a:gd name="connsiteY2" fmla="*/ 0 h 1926039"/>
              <a:gd name="connsiteX3" fmla="*/ 707613 w 1438722"/>
              <a:gd name="connsiteY3" fmla="*/ 199982 h 1926039"/>
              <a:gd name="connsiteX4" fmla="*/ 1438722 w 1438722"/>
              <a:gd name="connsiteY4" fmla="*/ 576404 h 1926039"/>
              <a:gd name="connsiteX5" fmla="*/ 1386805 w 1438722"/>
              <a:gd name="connsiteY5" fmla="*/ 937403 h 1926039"/>
              <a:gd name="connsiteX6" fmla="*/ 1035820 w 1438722"/>
              <a:gd name="connsiteY6" fmla="*/ 1209526 h 1926039"/>
              <a:gd name="connsiteX7" fmla="*/ 910399 w 1438722"/>
              <a:gd name="connsiteY7" fmla="*/ 1543696 h 1926039"/>
              <a:gd name="connsiteX8" fmla="*/ 693189 w 1438722"/>
              <a:gd name="connsiteY8" fmla="*/ 1736651 h 1926039"/>
              <a:gd name="connsiteX9" fmla="*/ 251005 w 1438722"/>
              <a:gd name="connsiteY9" fmla="*/ 1910717 h 1926039"/>
              <a:gd name="connsiteX10" fmla="*/ 0 w 1438722"/>
              <a:gd name="connsiteY10" fmla="*/ 1926039 h 1926039"/>
              <a:gd name="connsiteX11" fmla="*/ 99716 w 1438722"/>
              <a:gd name="connsiteY11" fmla="*/ 1209526 h 1926039"/>
              <a:gd name="connsiteX12" fmla="*/ 481221 w 1438722"/>
              <a:gd name="connsiteY12" fmla="*/ 947297 h 1926039"/>
              <a:gd name="connsiteX0" fmla="*/ 481221 w 1438722"/>
              <a:gd name="connsiteY0" fmla="*/ 947297 h 1935872"/>
              <a:gd name="connsiteX1" fmla="*/ 27591 w 1438722"/>
              <a:gd name="connsiteY1" fmla="*/ 526588 h 1935872"/>
              <a:gd name="connsiteX2" fmla="*/ 100001 w 1438722"/>
              <a:gd name="connsiteY2" fmla="*/ 0 h 1935872"/>
              <a:gd name="connsiteX3" fmla="*/ 707613 w 1438722"/>
              <a:gd name="connsiteY3" fmla="*/ 199982 h 1935872"/>
              <a:gd name="connsiteX4" fmla="*/ 1438722 w 1438722"/>
              <a:gd name="connsiteY4" fmla="*/ 576404 h 1935872"/>
              <a:gd name="connsiteX5" fmla="*/ 1386805 w 1438722"/>
              <a:gd name="connsiteY5" fmla="*/ 937403 h 1935872"/>
              <a:gd name="connsiteX6" fmla="*/ 1035820 w 1438722"/>
              <a:gd name="connsiteY6" fmla="*/ 1209526 h 1935872"/>
              <a:gd name="connsiteX7" fmla="*/ 910399 w 1438722"/>
              <a:gd name="connsiteY7" fmla="*/ 1543696 h 1935872"/>
              <a:gd name="connsiteX8" fmla="*/ 693189 w 1438722"/>
              <a:gd name="connsiteY8" fmla="*/ 1736651 h 1935872"/>
              <a:gd name="connsiteX9" fmla="*/ 276578 w 1438722"/>
              <a:gd name="connsiteY9" fmla="*/ 1935872 h 1935872"/>
              <a:gd name="connsiteX10" fmla="*/ 0 w 1438722"/>
              <a:gd name="connsiteY10" fmla="*/ 1926039 h 1935872"/>
              <a:gd name="connsiteX11" fmla="*/ 99716 w 1438722"/>
              <a:gd name="connsiteY11" fmla="*/ 1209526 h 1935872"/>
              <a:gd name="connsiteX12" fmla="*/ 481221 w 1438722"/>
              <a:gd name="connsiteY12" fmla="*/ 947297 h 193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722" h="1935872">
                <a:moveTo>
                  <a:pt x="481221" y="947297"/>
                </a:moveTo>
                <a:lnTo>
                  <a:pt x="27591" y="526588"/>
                </a:lnTo>
                <a:lnTo>
                  <a:pt x="100001" y="0"/>
                </a:lnTo>
                <a:lnTo>
                  <a:pt x="707613" y="199982"/>
                </a:lnTo>
                <a:lnTo>
                  <a:pt x="1438722" y="576404"/>
                </a:lnTo>
                <a:lnTo>
                  <a:pt x="1386805" y="937403"/>
                </a:lnTo>
                <a:lnTo>
                  <a:pt x="1035820" y="1209526"/>
                </a:lnTo>
                <a:lnTo>
                  <a:pt x="910399" y="1543696"/>
                </a:lnTo>
                <a:lnTo>
                  <a:pt x="693189" y="1736651"/>
                </a:lnTo>
                <a:lnTo>
                  <a:pt x="276578" y="1935872"/>
                </a:lnTo>
                <a:lnTo>
                  <a:pt x="0" y="1926039"/>
                </a:lnTo>
                <a:lnTo>
                  <a:pt x="99716" y="1209526"/>
                </a:lnTo>
                <a:lnTo>
                  <a:pt x="481221" y="947297"/>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ptagon 10"/>
          <p:cNvSpPr/>
          <p:nvPr/>
        </p:nvSpPr>
        <p:spPr>
          <a:xfrm>
            <a:off x="2843806" y="3524996"/>
            <a:ext cx="2570564" cy="654218"/>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2570564"/>
              <a:gd name="connsiteY0" fmla="*/ 205565 h 446134"/>
              <a:gd name="connsiteX1" fmla="*/ 150211 w 2570564"/>
              <a:gd name="connsiteY1" fmla="*/ 146020 h 446134"/>
              <a:gd name="connsiteX2" fmla="*/ 353416 w 2570564"/>
              <a:gd name="connsiteY2" fmla="*/ 0 h 446134"/>
              <a:gd name="connsiteX3" fmla="*/ 2570564 w 2570564"/>
              <a:gd name="connsiteY3" fmla="*/ 589 h 446134"/>
              <a:gd name="connsiteX4" fmla="*/ 963506 w 2570564"/>
              <a:gd name="connsiteY4" fmla="*/ 189523 h 446134"/>
              <a:gd name="connsiteX5" fmla="*/ 767373 w 2570564"/>
              <a:gd name="connsiteY5" fmla="*/ 446134 h 446134"/>
              <a:gd name="connsiteX6" fmla="*/ 196133 w 2570564"/>
              <a:gd name="connsiteY6" fmla="*/ 381965 h 446134"/>
              <a:gd name="connsiteX7" fmla="*/ 0 w 2570564"/>
              <a:gd name="connsiteY7" fmla="*/ 205565 h 446134"/>
              <a:gd name="connsiteX0" fmla="*/ 0 w 2570564"/>
              <a:gd name="connsiteY0" fmla="*/ 205565 h 654218"/>
              <a:gd name="connsiteX1" fmla="*/ 150211 w 2570564"/>
              <a:gd name="connsiteY1" fmla="*/ 146020 h 654218"/>
              <a:gd name="connsiteX2" fmla="*/ 353416 w 2570564"/>
              <a:gd name="connsiteY2" fmla="*/ 0 h 654218"/>
              <a:gd name="connsiteX3" fmla="*/ 2570564 w 2570564"/>
              <a:gd name="connsiteY3" fmla="*/ 589 h 654218"/>
              <a:gd name="connsiteX4" fmla="*/ 2027808 w 2570564"/>
              <a:gd name="connsiteY4" fmla="*/ 654218 h 654218"/>
              <a:gd name="connsiteX5" fmla="*/ 767373 w 2570564"/>
              <a:gd name="connsiteY5" fmla="*/ 446134 h 654218"/>
              <a:gd name="connsiteX6" fmla="*/ 196133 w 2570564"/>
              <a:gd name="connsiteY6" fmla="*/ 381965 h 654218"/>
              <a:gd name="connsiteX7" fmla="*/ 0 w 2570564"/>
              <a:gd name="connsiteY7" fmla="*/ 205565 h 65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0564" h="654218">
                <a:moveTo>
                  <a:pt x="0" y="205565"/>
                </a:moveTo>
                <a:lnTo>
                  <a:pt x="150211" y="146020"/>
                </a:lnTo>
                <a:lnTo>
                  <a:pt x="353416" y="0"/>
                </a:lnTo>
                <a:lnTo>
                  <a:pt x="2570564" y="589"/>
                </a:lnTo>
                <a:lnTo>
                  <a:pt x="2027808" y="654218"/>
                </a:lnTo>
                <a:lnTo>
                  <a:pt x="767373" y="446134"/>
                </a:lnTo>
                <a:lnTo>
                  <a:pt x="196133" y="381965"/>
                </a:lnTo>
                <a:lnTo>
                  <a:pt x="0" y="20556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ptagon 10"/>
          <p:cNvSpPr/>
          <p:nvPr/>
        </p:nvSpPr>
        <p:spPr>
          <a:xfrm>
            <a:off x="4760622" y="3741284"/>
            <a:ext cx="963506" cy="556788"/>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96133 w 963506"/>
              <a:gd name="connsiteY6" fmla="*/ 396366 h 556788"/>
              <a:gd name="connsiteX7" fmla="*/ 0 w 963506"/>
              <a:gd name="connsiteY7" fmla="*/ 219966 h 556788"/>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80091 w 963506"/>
              <a:gd name="connsiteY6" fmla="*/ 476576 h 556788"/>
              <a:gd name="connsiteX7" fmla="*/ 0 w 963506"/>
              <a:gd name="connsiteY7" fmla="*/ 219966 h 55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506" h="556788">
                <a:moveTo>
                  <a:pt x="0" y="219966"/>
                </a:moveTo>
                <a:lnTo>
                  <a:pt x="150211" y="160421"/>
                </a:lnTo>
                <a:lnTo>
                  <a:pt x="353416" y="14401"/>
                </a:lnTo>
                <a:lnTo>
                  <a:pt x="636832" y="0"/>
                </a:lnTo>
                <a:lnTo>
                  <a:pt x="963506" y="203924"/>
                </a:lnTo>
                <a:lnTo>
                  <a:pt x="927794" y="556788"/>
                </a:lnTo>
                <a:lnTo>
                  <a:pt x="180091" y="476576"/>
                </a:lnTo>
                <a:lnTo>
                  <a:pt x="0" y="21996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ptagon 10"/>
          <p:cNvSpPr/>
          <p:nvPr/>
        </p:nvSpPr>
        <p:spPr>
          <a:xfrm>
            <a:off x="2873398" y="4893237"/>
            <a:ext cx="815499" cy="1038051"/>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96133 w 963506"/>
              <a:gd name="connsiteY6" fmla="*/ 396366 h 556788"/>
              <a:gd name="connsiteX7" fmla="*/ 0 w 963506"/>
              <a:gd name="connsiteY7" fmla="*/ 219966 h 556788"/>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80091 w 963506"/>
              <a:gd name="connsiteY6" fmla="*/ 476576 h 556788"/>
              <a:gd name="connsiteX7" fmla="*/ 0 w 963506"/>
              <a:gd name="connsiteY7" fmla="*/ 219966 h 556788"/>
              <a:gd name="connsiteX0" fmla="*/ 0 w 963506"/>
              <a:gd name="connsiteY0" fmla="*/ 219966 h 1038051"/>
              <a:gd name="connsiteX1" fmla="*/ 150211 w 963506"/>
              <a:gd name="connsiteY1" fmla="*/ 160421 h 1038051"/>
              <a:gd name="connsiteX2" fmla="*/ 353416 w 963506"/>
              <a:gd name="connsiteY2" fmla="*/ 14401 h 1038051"/>
              <a:gd name="connsiteX3" fmla="*/ 636832 w 963506"/>
              <a:gd name="connsiteY3" fmla="*/ 0 h 1038051"/>
              <a:gd name="connsiteX4" fmla="*/ 963506 w 963506"/>
              <a:gd name="connsiteY4" fmla="*/ 203924 h 1038051"/>
              <a:gd name="connsiteX5" fmla="*/ 767373 w 963506"/>
              <a:gd name="connsiteY5" fmla="*/ 1038051 h 1038051"/>
              <a:gd name="connsiteX6" fmla="*/ 180091 w 963506"/>
              <a:gd name="connsiteY6" fmla="*/ 476576 h 1038051"/>
              <a:gd name="connsiteX7" fmla="*/ 0 w 963506"/>
              <a:gd name="connsiteY7" fmla="*/ 219966 h 1038051"/>
              <a:gd name="connsiteX0" fmla="*/ 0 w 963506"/>
              <a:gd name="connsiteY0" fmla="*/ 219966 h 1038051"/>
              <a:gd name="connsiteX1" fmla="*/ 150211 w 963506"/>
              <a:gd name="connsiteY1" fmla="*/ 160421 h 1038051"/>
              <a:gd name="connsiteX2" fmla="*/ 353416 w 963506"/>
              <a:gd name="connsiteY2" fmla="*/ 14401 h 1038051"/>
              <a:gd name="connsiteX3" fmla="*/ 636832 w 963506"/>
              <a:gd name="connsiteY3" fmla="*/ 0 h 1038051"/>
              <a:gd name="connsiteX4" fmla="*/ 963506 w 963506"/>
              <a:gd name="connsiteY4" fmla="*/ 203924 h 1038051"/>
              <a:gd name="connsiteX5" fmla="*/ 767373 w 963506"/>
              <a:gd name="connsiteY5" fmla="*/ 1038051 h 1038051"/>
              <a:gd name="connsiteX6" fmla="*/ 180091 w 963506"/>
              <a:gd name="connsiteY6" fmla="*/ 476576 h 1038051"/>
              <a:gd name="connsiteX7" fmla="*/ 0 w 963506"/>
              <a:gd name="connsiteY7" fmla="*/ 219966 h 1038051"/>
              <a:gd name="connsiteX0" fmla="*/ 44498 w 1008004"/>
              <a:gd name="connsiteY0" fmla="*/ 21996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4498 w 1008004"/>
              <a:gd name="connsiteY7" fmla="*/ 219966 h 1038051"/>
              <a:gd name="connsiteX0" fmla="*/ 461593 w 1008004"/>
              <a:gd name="connsiteY0" fmla="*/ 44455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61593 w 1008004"/>
              <a:gd name="connsiteY0" fmla="*/ 44455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61593 w 1008004"/>
              <a:gd name="connsiteY0" fmla="*/ 444556 h 1038051"/>
              <a:gd name="connsiteX1" fmla="*/ 483467 w 1008004"/>
              <a:gd name="connsiteY1" fmla="*/ 208547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29509 w 1008004"/>
              <a:gd name="connsiteY0" fmla="*/ 508725 h 1038051"/>
              <a:gd name="connsiteX1" fmla="*/ 483467 w 1008004"/>
              <a:gd name="connsiteY1" fmla="*/ 208547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29509 w 1008004"/>
              <a:gd name="connsiteY7" fmla="*/ 508725 h 1038051"/>
              <a:gd name="connsiteX0" fmla="*/ 429509 w 1008004"/>
              <a:gd name="connsiteY0" fmla="*/ 508725 h 1038051"/>
              <a:gd name="connsiteX1" fmla="*/ 323046 w 1008004"/>
              <a:gd name="connsiteY1" fmla="*/ 224589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29509 w 1008004"/>
              <a:gd name="connsiteY7" fmla="*/ 508725 h 1038051"/>
              <a:gd name="connsiteX0" fmla="*/ 365340 w 1008004"/>
              <a:gd name="connsiteY0" fmla="*/ 460599 h 1038051"/>
              <a:gd name="connsiteX1" fmla="*/ 323046 w 1008004"/>
              <a:gd name="connsiteY1" fmla="*/ 224589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365340 w 1008004"/>
              <a:gd name="connsiteY7" fmla="*/ 460599 h 1038051"/>
              <a:gd name="connsiteX0" fmla="*/ 365340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811871 w 815499"/>
              <a:gd name="connsiteY5" fmla="*/ 1038051 h 1038051"/>
              <a:gd name="connsiteX6" fmla="*/ 0 w 815499"/>
              <a:gd name="connsiteY6" fmla="*/ 941797 h 1038051"/>
              <a:gd name="connsiteX7" fmla="*/ 365340 w 815499"/>
              <a:gd name="connsiteY7" fmla="*/ 460599 h 1038051"/>
              <a:gd name="connsiteX0" fmla="*/ 365340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65340 w 815499"/>
              <a:gd name="connsiteY7" fmla="*/ 460599 h 1038051"/>
              <a:gd name="connsiteX0" fmla="*/ 333256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33256 w 815499"/>
              <a:gd name="connsiteY7" fmla="*/ 460599 h 1038051"/>
              <a:gd name="connsiteX0" fmla="*/ 333256 w 815499"/>
              <a:gd name="connsiteY0" fmla="*/ 460599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33256 w 815499"/>
              <a:gd name="connsiteY7" fmla="*/ 460599 h 103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499" h="1038051">
                <a:moveTo>
                  <a:pt x="333256" y="460599"/>
                </a:moveTo>
                <a:lnTo>
                  <a:pt x="323046" y="64168"/>
                </a:lnTo>
                <a:lnTo>
                  <a:pt x="397914" y="14401"/>
                </a:lnTo>
                <a:lnTo>
                  <a:pt x="681330" y="0"/>
                </a:lnTo>
                <a:lnTo>
                  <a:pt x="815499" y="155798"/>
                </a:lnTo>
                <a:cubicBezTo>
                  <a:pt x="814290" y="449882"/>
                  <a:pt x="748912" y="743967"/>
                  <a:pt x="747703" y="1038051"/>
                </a:cubicBezTo>
                <a:cubicBezTo>
                  <a:pt x="-218079" y="963188"/>
                  <a:pt x="195761" y="1128955"/>
                  <a:pt x="0" y="941797"/>
                </a:cubicBezTo>
                <a:cubicBezTo>
                  <a:pt x="153864" y="776050"/>
                  <a:pt x="-29156" y="722599"/>
                  <a:pt x="333256" y="46059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ptagon 10"/>
          <p:cNvSpPr/>
          <p:nvPr/>
        </p:nvSpPr>
        <p:spPr>
          <a:xfrm>
            <a:off x="4875733" y="4968662"/>
            <a:ext cx="991962" cy="1038051"/>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96133 w 963506"/>
              <a:gd name="connsiteY6" fmla="*/ 396366 h 556788"/>
              <a:gd name="connsiteX7" fmla="*/ 0 w 963506"/>
              <a:gd name="connsiteY7" fmla="*/ 219966 h 556788"/>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80091 w 963506"/>
              <a:gd name="connsiteY6" fmla="*/ 476576 h 556788"/>
              <a:gd name="connsiteX7" fmla="*/ 0 w 963506"/>
              <a:gd name="connsiteY7" fmla="*/ 219966 h 556788"/>
              <a:gd name="connsiteX0" fmla="*/ 0 w 963506"/>
              <a:gd name="connsiteY0" fmla="*/ 219966 h 1038051"/>
              <a:gd name="connsiteX1" fmla="*/ 150211 w 963506"/>
              <a:gd name="connsiteY1" fmla="*/ 160421 h 1038051"/>
              <a:gd name="connsiteX2" fmla="*/ 353416 w 963506"/>
              <a:gd name="connsiteY2" fmla="*/ 14401 h 1038051"/>
              <a:gd name="connsiteX3" fmla="*/ 636832 w 963506"/>
              <a:gd name="connsiteY3" fmla="*/ 0 h 1038051"/>
              <a:gd name="connsiteX4" fmla="*/ 963506 w 963506"/>
              <a:gd name="connsiteY4" fmla="*/ 203924 h 1038051"/>
              <a:gd name="connsiteX5" fmla="*/ 767373 w 963506"/>
              <a:gd name="connsiteY5" fmla="*/ 1038051 h 1038051"/>
              <a:gd name="connsiteX6" fmla="*/ 180091 w 963506"/>
              <a:gd name="connsiteY6" fmla="*/ 476576 h 1038051"/>
              <a:gd name="connsiteX7" fmla="*/ 0 w 963506"/>
              <a:gd name="connsiteY7" fmla="*/ 219966 h 1038051"/>
              <a:gd name="connsiteX0" fmla="*/ 0 w 963506"/>
              <a:gd name="connsiteY0" fmla="*/ 219966 h 1038051"/>
              <a:gd name="connsiteX1" fmla="*/ 150211 w 963506"/>
              <a:gd name="connsiteY1" fmla="*/ 160421 h 1038051"/>
              <a:gd name="connsiteX2" fmla="*/ 353416 w 963506"/>
              <a:gd name="connsiteY2" fmla="*/ 14401 h 1038051"/>
              <a:gd name="connsiteX3" fmla="*/ 636832 w 963506"/>
              <a:gd name="connsiteY3" fmla="*/ 0 h 1038051"/>
              <a:gd name="connsiteX4" fmla="*/ 963506 w 963506"/>
              <a:gd name="connsiteY4" fmla="*/ 203924 h 1038051"/>
              <a:gd name="connsiteX5" fmla="*/ 767373 w 963506"/>
              <a:gd name="connsiteY5" fmla="*/ 1038051 h 1038051"/>
              <a:gd name="connsiteX6" fmla="*/ 180091 w 963506"/>
              <a:gd name="connsiteY6" fmla="*/ 476576 h 1038051"/>
              <a:gd name="connsiteX7" fmla="*/ 0 w 963506"/>
              <a:gd name="connsiteY7" fmla="*/ 219966 h 1038051"/>
              <a:gd name="connsiteX0" fmla="*/ 44498 w 1008004"/>
              <a:gd name="connsiteY0" fmla="*/ 21996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4498 w 1008004"/>
              <a:gd name="connsiteY7" fmla="*/ 219966 h 1038051"/>
              <a:gd name="connsiteX0" fmla="*/ 461593 w 1008004"/>
              <a:gd name="connsiteY0" fmla="*/ 44455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61593 w 1008004"/>
              <a:gd name="connsiteY0" fmla="*/ 44455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61593 w 1008004"/>
              <a:gd name="connsiteY0" fmla="*/ 444556 h 1038051"/>
              <a:gd name="connsiteX1" fmla="*/ 483467 w 1008004"/>
              <a:gd name="connsiteY1" fmla="*/ 208547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29509 w 1008004"/>
              <a:gd name="connsiteY0" fmla="*/ 508725 h 1038051"/>
              <a:gd name="connsiteX1" fmla="*/ 483467 w 1008004"/>
              <a:gd name="connsiteY1" fmla="*/ 208547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29509 w 1008004"/>
              <a:gd name="connsiteY7" fmla="*/ 508725 h 1038051"/>
              <a:gd name="connsiteX0" fmla="*/ 429509 w 1008004"/>
              <a:gd name="connsiteY0" fmla="*/ 508725 h 1038051"/>
              <a:gd name="connsiteX1" fmla="*/ 323046 w 1008004"/>
              <a:gd name="connsiteY1" fmla="*/ 224589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29509 w 1008004"/>
              <a:gd name="connsiteY7" fmla="*/ 508725 h 1038051"/>
              <a:gd name="connsiteX0" fmla="*/ 365340 w 1008004"/>
              <a:gd name="connsiteY0" fmla="*/ 460599 h 1038051"/>
              <a:gd name="connsiteX1" fmla="*/ 323046 w 1008004"/>
              <a:gd name="connsiteY1" fmla="*/ 224589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365340 w 1008004"/>
              <a:gd name="connsiteY7" fmla="*/ 460599 h 1038051"/>
              <a:gd name="connsiteX0" fmla="*/ 365340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811871 w 815499"/>
              <a:gd name="connsiteY5" fmla="*/ 1038051 h 1038051"/>
              <a:gd name="connsiteX6" fmla="*/ 0 w 815499"/>
              <a:gd name="connsiteY6" fmla="*/ 941797 h 1038051"/>
              <a:gd name="connsiteX7" fmla="*/ 365340 w 815499"/>
              <a:gd name="connsiteY7" fmla="*/ 460599 h 1038051"/>
              <a:gd name="connsiteX0" fmla="*/ 365340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65340 w 815499"/>
              <a:gd name="connsiteY7" fmla="*/ 460599 h 1038051"/>
              <a:gd name="connsiteX0" fmla="*/ 333256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33256 w 815499"/>
              <a:gd name="connsiteY7" fmla="*/ 460599 h 1038051"/>
              <a:gd name="connsiteX0" fmla="*/ 333256 w 815499"/>
              <a:gd name="connsiteY0" fmla="*/ 460599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33256 w 815499"/>
              <a:gd name="connsiteY7" fmla="*/ 460599 h 1038051"/>
              <a:gd name="connsiteX0" fmla="*/ 317214 w 815499"/>
              <a:gd name="connsiteY0" fmla="*/ 861652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17214 w 815499"/>
              <a:gd name="connsiteY7" fmla="*/ 861652 h 1038051"/>
              <a:gd name="connsiteX0" fmla="*/ 317214 w 815499"/>
              <a:gd name="connsiteY0" fmla="*/ 861652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17214 w 815499"/>
              <a:gd name="connsiteY7" fmla="*/ 861652 h 1038051"/>
              <a:gd name="connsiteX0" fmla="*/ 317214 w 815499"/>
              <a:gd name="connsiteY0" fmla="*/ 637063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17214 w 815499"/>
              <a:gd name="connsiteY7" fmla="*/ 637063 h 1038051"/>
              <a:gd name="connsiteX0" fmla="*/ 317214 w 815499"/>
              <a:gd name="connsiteY0" fmla="*/ 637063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17214 w 815499"/>
              <a:gd name="connsiteY7" fmla="*/ 637063 h 1038051"/>
              <a:gd name="connsiteX0" fmla="*/ 493677 w 991962"/>
              <a:gd name="connsiteY0" fmla="*/ 637063 h 1038051"/>
              <a:gd name="connsiteX1" fmla="*/ 499509 w 991962"/>
              <a:gd name="connsiteY1" fmla="*/ 64168 h 1038051"/>
              <a:gd name="connsiteX2" fmla="*/ 574377 w 991962"/>
              <a:gd name="connsiteY2" fmla="*/ 14401 h 1038051"/>
              <a:gd name="connsiteX3" fmla="*/ 857793 w 991962"/>
              <a:gd name="connsiteY3" fmla="*/ 0 h 1038051"/>
              <a:gd name="connsiteX4" fmla="*/ 991962 w 991962"/>
              <a:gd name="connsiteY4" fmla="*/ 155798 h 1038051"/>
              <a:gd name="connsiteX5" fmla="*/ 924166 w 991962"/>
              <a:gd name="connsiteY5" fmla="*/ 1038051 h 1038051"/>
              <a:gd name="connsiteX6" fmla="*/ 0 w 991962"/>
              <a:gd name="connsiteY6" fmla="*/ 925755 h 1038051"/>
              <a:gd name="connsiteX7" fmla="*/ 493677 w 991962"/>
              <a:gd name="connsiteY7" fmla="*/ 637063 h 1038051"/>
              <a:gd name="connsiteX0" fmla="*/ 493677 w 991962"/>
              <a:gd name="connsiteY0" fmla="*/ 637063 h 1038051"/>
              <a:gd name="connsiteX1" fmla="*/ 499509 w 991962"/>
              <a:gd name="connsiteY1" fmla="*/ 64168 h 1038051"/>
              <a:gd name="connsiteX2" fmla="*/ 574377 w 991962"/>
              <a:gd name="connsiteY2" fmla="*/ 14401 h 1038051"/>
              <a:gd name="connsiteX3" fmla="*/ 857793 w 991962"/>
              <a:gd name="connsiteY3" fmla="*/ 0 h 1038051"/>
              <a:gd name="connsiteX4" fmla="*/ 991962 w 991962"/>
              <a:gd name="connsiteY4" fmla="*/ 155798 h 1038051"/>
              <a:gd name="connsiteX5" fmla="*/ 924166 w 991962"/>
              <a:gd name="connsiteY5" fmla="*/ 1038051 h 1038051"/>
              <a:gd name="connsiteX6" fmla="*/ 0 w 991962"/>
              <a:gd name="connsiteY6" fmla="*/ 925755 h 1038051"/>
              <a:gd name="connsiteX7" fmla="*/ 493677 w 991962"/>
              <a:gd name="connsiteY7" fmla="*/ 637063 h 1038051"/>
              <a:gd name="connsiteX0" fmla="*/ 285130 w 991962"/>
              <a:gd name="connsiteY0" fmla="*/ 524769 h 1038051"/>
              <a:gd name="connsiteX1" fmla="*/ 499509 w 991962"/>
              <a:gd name="connsiteY1" fmla="*/ 64168 h 1038051"/>
              <a:gd name="connsiteX2" fmla="*/ 574377 w 991962"/>
              <a:gd name="connsiteY2" fmla="*/ 14401 h 1038051"/>
              <a:gd name="connsiteX3" fmla="*/ 857793 w 991962"/>
              <a:gd name="connsiteY3" fmla="*/ 0 h 1038051"/>
              <a:gd name="connsiteX4" fmla="*/ 991962 w 991962"/>
              <a:gd name="connsiteY4" fmla="*/ 155798 h 1038051"/>
              <a:gd name="connsiteX5" fmla="*/ 924166 w 991962"/>
              <a:gd name="connsiteY5" fmla="*/ 1038051 h 1038051"/>
              <a:gd name="connsiteX6" fmla="*/ 0 w 991962"/>
              <a:gd name="connsiteY6" fmla="*/ 925755 h 1038051"/>
              <a:gd name="connsiteX7" fmla="*/ 285130 w 991962"/>
              <a:gd name="connsiteY7" fmla="*/ 524769 h 1038051"/>
              <a:gd name="connsiteX0" fmla="*/ 285130 w 991962"/>
              <a:gd name="connsiteY0" fmla="*/ 524769 h 1038051"/>
              <a:gd name="connsiteX1" fmla="*/ 499509 w 991962"/>
              <a:gd name="connsiteY1" fmla="*/ 64168 h 1038051"/>
              <a:gd name="connsiteX2" fmla="*/ 301662 w 991962"/>
              <a:gd name="connsiteY2" fmla="*/ 46485 h 1038051"/>
              <a:gd name="connsiteX3" fmla="*/ 857793 w 991962"/>
              <a:gd name="connsiteY3" fmla="*/ 0 h 1038051"/>
              <a:gd name="connsiteX4" fmla="*/ 991962 w 991962"/>
              <a:gd name="connsiteY4" fmla="*/ 155798 h 1038051"/>
              <a:gd name="connsiteX5" fmla="*/ 924166 w 991962"/>
              <a:gd name="connsiteY5" fmla="*/ 1038051 h 1038051"/>
              <a:gd name="connsiteX6" fmla="*/ 0 w 991962"/>
              <a:gd name="connsiteY6" fmla="*/ 925755 h 1038051"/>
              <a:gd name="connsiteX7" fmla="*/ 285130 w 991962"/>
              <a:gd name="connsiteY7" fmla="*/ 524769 h 1038051"/>
              <a:gd name="connsiteX0" fmla="*/ 285130 w 991962"/>
              <a:gd name="connsiteY0" fmla="*/ 524769 h 1038051"/>
              <a:gd name="connsiteX1" fmla="*/ 226793 w 991962"/>
              <a:gd name="connsiteY1" fmla="*/ 208547 h 1038051"/>
              <a:gd name="connsiteX2" fmla="*/ 301662 w 991962"/>
              <a:gd name="connsiteY2" fmla="*/ 46485 h 1038051"/>
              <a:gd name="connsiteX3" fmla="*/ 857793 w 991962"/>
              <a:gd name="connsiteY3" fmla="*/ 0 h 1038051"/>
              <a:gd name="connsiteX4" fmla="*/ 991962 w 991962"/>
              <a:gd name="connsiteY4" fmla="*/ 155798 h 1038051"/>
              <a:gd name="connsiteX5" fmla="*/ 924166 w 991962"/>
              <a:gd name="connsiteY5" fmla="*/ 1038051 h 1038051"/>
              <a:gd name="connsiteX6" fmla="*/ 0 w 991962"/>
              <a:gd name="connsiteY6" fmla="*/ 925755 h 1038051"/>
              <a:gd name="connsiteX7" fmla="*/ 285130 w 991962"/>
              <a:gd name="connsiteY7" fmla="*/ 524769 h 103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962" h="1038051">
                <a:moveTo>
                  <a:pt x="285130" y="524769"/>
                </a:moveTo>
                <a:lnTo>
                  <a:pt x="226793" y="208547"/>
                </a:lnTo>
                <a:lnTo>
                  <a:pt x="301662" y="46485"/>
                </a:lnTo>
                <a:lnTo>
                  <a:pt x="857793" y="0"/>
                </a:lnTo>
                <a:lnTo>
                  <a:pt x="991962" y="155798"/>
                </a:lnTo>
                <a:cubicBezTo>
                  <a:pt x="990753" y="449882"/>
                  <a:pt x="925375" y="743967"/>
                  <a:pt x="924166" y="1038051"/>
                </a:cubicBezTo>
                <a:cubicBezTo>
                  <a:pt x="-41616" y="963188"/>
                  <a:pt x="195761" y="1112913"/>
                  <a:pt x="0" y="925755"/>
                </a:cubicBezTo>
                <a:cubicBezTo>
                  <a:pt x="89696" y="583545"/>
                  <a:pt x="-141451" y="514054"/>
                  <a:pt x="285130" y="52476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9832" y="4059226"/>
            <a:ext cx="432048" cy="721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79758" y="4408334"/>
            <a:ext cx="432048" cy="3725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ptagon 10"/>
          <p:cNvSpPr/>
          <p:nvPr/>
        </p:nvSpPr>
        <p:spPr>
          <a:xfrm>
            <a:off x="3756502" y="4859538"/>
            <a:ext cx="1004380" cy="1054093"/>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96133 w 963506"/>
              <a:gd name="connsiteY6" fmla="*/ 396366 h 556788"/>
              <a:gd name="connsiteX7" fmla="*/ 0 w 963506"/>
              <a:gd name="connsiteY7" fmla="*/ 219966 h 556788"/>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80091 w 963506"/>
              <a:gd name="connsiteY6" fmla="*/ 476576 h 556788"/>
              <a:gd name="connsiteX7" fmla="*/ 0 w 963506"/>
              <a:gd name="connsiteY7" fmla="*/ 219966 h 556788"/>
              <a:gd name="connsiteX0" fmla="*/ 0 w 963506"/>
              <a:gd name="connsiteY0" fmla="*/ 219966 h 1038051"/>
              <a:gd name="connsiteX1" fmla="*/ 150211 w 963506"/>
              <a:gd name="connsiteY1" fmla="*/ 160421 h 1038051"/>
              <a:gd name="connsiteX2" fmla="*/ 353416 w 963506"/>
              <a:gd name="connsiteY2" fmla="*/ 14401 h 1038051"/>
              <a:gd name="connsiteX3" fmla="*/ 636832 w 963506"/>
              <a:gd name="connsiteY3" fmla="*/ 0 h 1038051"/>
              <a:gd name="connsiteX4" fmla="*/ 963506 w 963506"/>
              <a:gd name="connsiteY4" fmla="*/ 203924 h 1038051"/>
              <a:gd name="connsiteX5" fmla="*/ 767373 w 963506"/>
              <a:gd name="connsiteY5" fmla="*/ 1038051 h 1038051"/>
              <a:gd name="connsiteX6" fmla="*/ 180091 w 963506"/>
              <a:gd name="connsiteY6" fmla="*/ 476576 h 1038051"/>
              <a:gd name="connsiteX7" fmla="*/ 0 w 963506"/>
              <a:gd name="connsiteY7" fmla="*/ 219966 h 1038051"/>
              <a:gd name="connsiteX0" fmla="*/ 0 w 963506"/>
              <a:gd name="connsiteY0" fmla="*/ 219966 h 1038051"/>
              <a:gd name="connsiteX1" fmla="*/ 150211 w 963506"/>
              <a:gd name="connsiteY1" fmla="*/ 160421 h 1038051"/>
              <a:gd name="connsiteX2" fmla="*/ 353416 w 963506"/>
              <a:gd name="connsiteY2" fmla="*/ 14401 h 1038051"/>
              <a:gd name="connsiteX3" fmla="*/ 636832 w 963506"/>
              <a:gd name="connsiteY3" fmla="*/ 0 h 1038051"/>
              <a:gd name="connsiteX4" fmla="*/ 963506 w 963506"/>
              <a:gd name="connsiteY4" fmla="*/ 203924 h 1038051"/>
              <a:gd name="connsiteX5" fmla="*/ 767373 w 963506"/>
              <a:gd name="connsiteY5" fmla="*/ 1038051 h 1038051"/>
              <a:gd name="connsiteX6" fmla="*/ 180091 w 963506"/>
              <a:gd name="connsiteY6" fmla="*/ 476576 h 1038051"/>
              <a:gd name="connsiteX7" fmla="*/ 0 w 963506"/>
              <a:gd name="connsiteY7" fmla="*/ 219966 h 1038051"/>
              <a:gd name="connsiteX0" fmla="*/ 44498 w 1008004"/>
              <a:gd name="connsiteY0" fmla="*/ 21996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4498 w 1008004"/>
              <a:gd name="connsiteY7" fmla="*/ 219966 h 1038051"/>
              <a:gd name="connsiteX0" fmla="*/ 461593 w 1008004"/>
              <a:gd name="connsiteY0" fmla="*/ 44455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61593 w 1008004"/>
              <a:gd name="connsiteY0" fmla="*/ 444556 h 1038051"/>
              <a:gd name="connsiteX1" fmla="*/ 194709 w 1008004"/>
              <a:gd name="connsiteY1" fmla="*/ 160421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61593 w 1008004"/>
              <a:gd name="connsiteY0" fmla="*/ 444556 h 1038051"/>
              <a:gd name="connsiteX1" fmla="*/ 483467 w 1008004"/>
              <a:gd name="connsiteY1" fmla="*/ 208547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61593 w 1008004"/>
              <a:gd name="connsiteY7" fmla="*/ 444556 h 1038051"/>
              <a:gd name="connsiteX0" fmla="*/ 429509 w 1008004"/>
              <a:gd name="connsiteY0" fmla="*/ 508725 h 1038051"/>
              <a:gd name="connsiteX1" fmla="*/ 483467 w 1008004"/>
              <a:gd name="connsiteY1" fmla="*/ 208547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29509 w 1008004"/>
              <a:gd name="connsiteY7" fmla="*/ 508725 h 1038051"/>
              <a:gd name="connsiteX0" fmla="*/ 429509 w 1008004"/>
              <a:gd name="connsiteY0" fmla="*/ 508725 h 1038051"/>
              <a:gd name="connsiteX1" fmla="*/ 323046 w 1008004"/>
              <a:gd name="connsiteY1" fmla="*/ 224589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429509 w 1008004"/>
              <a:gd name="connsiteY7" fmla="*/ 508725 h 1038051"/>
              <a:gd name="connsiteX0" fmla="*/ 365340 w 1008004"/>
              <a:gd name="connsiteY0" fmla="*/ 460599 h 1038051"/>
              <a:gd name="connsiteX1" fmla="*/ 323046 w 1008004"/>
              <a:gd name="connsiteY1" fmla="*/ 224589 h 1038051"/>
              <a:gd name="connsiteX2" fmla="*/ 397914 w 1008004"/>
              <a:gd name="connsiteY2" fmla="*/ 14401 h 1038051"/>
              <a:gd name="connsiteX3" fmla="*/ 681330 w 1008004"/>
              <a:gd name="connsiteY3" fmla="*/ 0 h 1038051"/>
              <a:gd name="connsiteX4" fmla="*/ 1008004 w 1008004"/>
              <a:gd name="connsiteY4" fmla="*/ 203924 h 1038051"/>
              <a:gd name="connsiteX5" fmla="*/ 811871 w 1008004"/>
              <a:gd name="connsiteY5" fmla="*/ 1038051 h 1038051"/>
              <a:gd name="connsiteX6" fmla="*/ 0 w 1008004"/>
              <a:gd name="connsiteY6" fmla="*/ 941797 h 1038051"/>
              <a:gd name="connsiteX7" fmla="*/ 365340 w 1008004"/>
              <a:gd name="connsiteY7" fmla="*/ 460599 h 1038051"/>
              <a:gd name="connsiteX0" fmla="*/ 365340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811871 w 815499"/>
              <a:gd name="connsiteY5" fmla="*/ 1038051 h 1038051"/>
              <a:gd name="connsiteX6" fmla="*/ 0 w 815499"/>
              <a:gd name="connsiteY6" fmla="*/ 941797 h 1038051"/>
              <a:gd name="connsiteX7" fmla="*/ 365340 w 815499"/>
              <a:gd name="connsiteY7" fmla="*/ 460599 h 1038051"/>
              <a:gd name="connsiteX0" fmla="*/ 365340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65340 w 815499"/>
              <a:gd name="connsiteY7" fmla="*/ 460599 h 1038051"/>
              <a:gd name="connsiteX0" fmla="*/ 333256 w 815499"/>
              <a:gd name="connsiteY0" fmla="*/ 460599 h 1038051"/>
              <a:gd name="connsiteX1" fmla="*/ 323046 w 815499"/>
              <a:gd name="connsiteY1" fmla="*/ 224589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33256 w 815499"/>
              <a:gd name="connsiteY7" fmla="*/ 460599 h 1038051"/>
              <a:gd name="connsiteX0" fmla="*/ 333256 w 815499"/>
              <a:gd name="connsiteY0" fmla="*/ 460599 h 1038051"/>
              <a:gd name="connsiteX1" fmla="*/ 323046 w 815499"/>
              <a:gd name="connsiteY1" fmla="*/ 64168 h 1038051"/>
              <a:gd name="connsiteX2" fmla="*/ 397914 w 815499"/>
              <a:gd name="connsiteY2" fmla="*/ 14401 h 1038051"/>
              <a:gd name="connsiteX3" fmla="*/ 681330 w 815499"/>
              <a:gd name="connsiteY3" fmla="*/ 0 h 1038051"/>
              <a:gd name="connsiteX4" fmla="*/ 815499 w 815499"/>
              <a:gd name="connsiteY4" fmla="*/ 155798 h 1038051"/>
              <a:gd name="connsiteX5" fmla="*/ 747703 w 815499"/>
              <a:gd name="connsiteY5" fmla="*/ 1038051 h 1038051"/>
              <a:gd name="connsiteX6" fmla="*/ 0 w 815499"/>
              <a:gd name="connsiteY6" fmla="*/ 941797 h 1038051"/>
              <a:gd name="connsiteX7" fmla="*/ 333256 w 815499"/>
              <a:gd name="connsiteY7" fmla="*/ 460599 h 1038051"/>
              <a:gd name="connsiteX0" fmla="*/ 333256 w 747725"/>
              <a:gd name="connsiteY0" fmla="*/ 460599 h 1038051"/>
              <a:gd name="connsiteX1" fmla="*/ 323046 w 747725"/>
              <a:gd name="connsiteY1" fmla="*/ 64168 h 1038051"/>
              <a:gd name="connsiteX2" fmla="*/ 397914 w 747725"/>
              <a:gd name="connsiteY2" fmla="*/ 14401 h 1038051"/>
              <a:gd name="connsiteX3" fmla="*/ 681330 w 747725"/>
              <a:gd name="connsiteY3" fmla="*/ 0 h 1038051"/>
              <a:gd name="connsiteX4" fmla="*/ 703204 w 747725"/>
              <a:gd name="connsiteY4" fmla="*/ 155798 h 1038051"/>
              <a:gd name="connsiteX5" fmla="*/ 747703 w 747725"/>
              <a:gd name="connsiteY5" fmla="*/ 1038051 h 1038051"/>
              <a:gd name="connsiteX6" fmla="*/ 0 w 747725"/>
              <a:gd name="connsiteY6" fmla="*/ 941797 h 1038051"/>
              <a:gd name="connsiteX7" fmla="*/ 333256 w 747725"/>
              <a:gd name="connsiteY7" fmla="*/ 460599 h 1038051"/>
              <a:gd name="connsiteX0" fmla="*/ 333256 w 747725"/>
              <a:gd name="connsiteY0" fmla="*/ 460599 h 1038051"/>
              <a:gd name="connsiteX1" fmla="*/ 323046 w 747725"/>
              <a:gd name="connsiteY1" fmla="*/ 64168 h 1038051"/>
              <a:gd name="connsiteX2" fmla="*/ 397914 w 747725"/>
              <a:gd name="connsiteY2" fmla="*/ 14401 h 1038051"/>
              <a:gd name="connsiteX3" fmla="*/ 681330 w 747725"/>
              <a:gd name="connsiteY3" fmla="*/ 0 h 1038051"/>
              <a:gd name="connsiteX4" fmla="*/ 703204 w 747725"/>
              <a:gd name="connsiteY4" fmla="*/ 155798 h 1038051"/>
              <a:gd name="connsiteX5" fmla="*/ 747703 w 747725"/>
              <a:gd name="connsiteY5" fmla="*/ 1038051 h 1038051"/>
              <a:gd name="connsiteX6" fmla="*/ 0 w 747725"/>
              <a:gd name="connsiteY6" fmla="*/ 941797 h 1038051"/>
              <a:gd name="connsiteX7" fmla="*/ 333256 w 747725"/>
              <a:gd name="connsiteY7" fmla="*/ 460599 h 1038051"/>
              <a:gd name="connsiteX0" fmla="*/ 333256 w 1004380"/>
              <a:gd name="connsiteY0" fmla="*/ 460599 h 1054093"/>
              <a:gd name="connsiteX1" fmla="*/ 323046 w 1004380"/>
              <a:gd name="connsiteY1" fmla="*/ 64168 h 1054093"/>
              <a:gd name="connsiteX2" fmla="*/ 397914 w 1004380"/>
              <a:gd name="connsiteY2" fmla="*/ 14401 h 1054093"/>
              <a:gd name="connsiteX3" fmla="*/ 681330 w 1004380"/>
              <a:gd name="connsiteY3" fmla="*/ 0 h 1054093"/>
              <a:gd name="connsiteX4" fmla="*/ 703204 w 1004380"/>
              <a:gd name="connsiteY4" fmla="*/ 155798 h 1054093"/>
              <a:gd name="connsiteX5" fmla="*/ 1004377 w 1004380"/>
              <a:gd name="connsiteY5" fmla="*/ 1054093 h 1054093"/>
              <a:gd name="connsiteX6" fmla="*/ 0 w 1004380"/>
              <a:gd name="connsiteY6" fmla="*/ 941797 h 1054093"/>
              <a:gd name="connsiteX7" fmla="*/ 333256 w 1004380"/>
              <a:gd name="connsiteY7" fmla="*/ 460599 h 1054093"/>
              <a:gd name="connsiteX0" fmla="*/ 397424 w 1004380"/>
              <a:gd name="connsiteY0" fmla="*/ 492683 h 1054093"/>
              <a:gd name="connsiteX1" fmla="*/ 323046 w 1004380"/>
              <a:gd name="connsiteY1" fmla="*/ 64168 h 1054093"/>
              <a:gd name="connsiteX2" fmla="*/ 397914 w 1004380"/>
              <a:gd name="connsiteY2" fmla="*/ 14401 h 1054093"/>
              <a:gd name="connsiteX3" fmla="*/ 681330 w 1004380"/>
              <a:gd name="connsiteY3" fmla="*/ 0 h 1054093"/>
              <a:gd name="connsiteX4" fmla="*/ 703204 w 1004380"/>
              <a:gd name="connsiteY4" fmla="*/ 155798 h 1054093"/>
              <a:gd name="connsiteX5" fmla="*/ 1004377 w 1004380"/>
              <a:gd name="connsiteY5" fmla="*/ 1054093 h 1054093"/>
              <a:gd name="connsiteX6" fmla="*/ 0 w 1004380"/>
              <a:gd name="connsiteY6" fmla="*/ 941797 h 1054093"/>
              <a:gd name="connsiteX7" fmla="*/ 397424 w 1004380"/>
              <a:gd name="connsiteY7" fmla="*/ 492683 h 105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380" h="1054093">
                <a:moveTo>
                  <a:pt x="397424" y="492683"/>
                </a:moveTo>
                <a:lnTo>
                  <a:pt x="323046" y="64168"/>
                </a:lnTo>
                <a:lnTo>
                  <a:pt x="397914" y="14401"/>
                </a:lnTo>
                <a:lnTo>
                  <a:pt x="681330" y="0"/>
                </a:lnTo>
                <a:lnTo>
                  <a:pt x="703204" y="155798"/>
                </a:lnTo>
                <a:cubicBezTo>
                  <a:pt x="701995" y="690513"/>
                  <a:pt x="1005586" y="760009"/>
                  <a:pt x="1004377" y="1054093"/>
                </a:cubicBezTo>
                <a:cubicBezTo>
                  <a:pt x="38595" y="979230"/>
                  <a:pt x="195761" y="1128955"/>
                  <a:pt x="0" y="941797"/>
                </a:cubicBezTo>
                <a:cubicBezTo>
                  <a:pt x="153864" y="776050"/>
                  <a:pt x="35012" y="754683"/>
                  <a:pt x="397424" y="49268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45096" y="4298073"/>
            <a:ext cx="432048" cy="4766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63887" y="172339"/>
            <a:ext cx="4320481" cy="461665"/>
          </a:xfrm>
          <a:prstGeom prst="rect">
            <a:avLst/>
          </a:prstGeom>
          <a:noFill/>
        </p:spPr>
        <p:txBody>
          <a:bodyPr wrap="square" rtlCol="0">
            <a:spAutoFit/>
          </a:bodyPr>
          <a:lstStyle/>
          <a:p>
            <a:pPr algn="r" rtl="1"/>
            <a:r>
              <a:rPr lang="fa-IR" sz="2400" b="1" dirty="0">
                <a:solidFill>
                  <a:srgbClr val="0070C0"/>
                </a:solidFill>
              </a:rPr>
              <a:t>عدم صحت مطلوب</a:t>
            </a:r>
            <a:endParaRPr lang="en-US" sz="2400" b="1" dirty="0">
              <a:solidFill>
                <a:srgbClr val="0070C0"/>
              </a:solidFill>
            </a:endParaRPr>
          </a:p>
        </p:txBody>
      </p:sp>
      <p:sp>
        <p:nvSpPr>
          <p:cNvPr id="22" name="TextBox 21"/>
          <p:cNvSpPr txBox="1"/>
          <p:nvPr/>
        </p:nvSpPr>
        <p:spPr>
          <a:xfrm>
            <a:off x="1115616" y="5949280"/>
            <a:ext cx="6858000" cy="400110"/>
          </a:xfrm>
          <a:prstGeom prst="rect">
            <a:avLst/>
          </a:prstGeom>
          <a:solidFill>
            <a:schemeClr val="bg1"/>
          </a:solidFill>
        </p:spPr>
        <p:txBody>
          <a:bodyPr wrap="square" rtlCol="0">
            <a:spAutoFit/>
          </a:bodyPr>
          <a:lstStyle/>
          <a:p>
            <a:pPr algn="ctr">
              <a:spcBef>
                <a:spcPts val="1800"/>
              </a:spcBef>
            </a:pPr>
            <a:r>
              <a:rPr lang="en-US" sz="2000" b="1" dirty="0"/>
              <a:t>Bias/</a:t>
            </a:r>
            <a:r>
              <a:rPr lang="en-US" b="1" dirty="0"/>
              <a:t>(CVI</a:t>
            </a:r>
            <a:r>
              <a:rPr lang="en-US" b="1" baseline="30000" dirty="0"/>
              <a:t>2 </a:t>
            </a:r>
            <a:r>
              <a:rPr lang="en-US" b="1" dirty="0"/>
              <a:t>+ CVG</a:t>
            </a:r>
            <a:r>
              <a:rPr lang="en-US" b="1" baseline="30000" dirty="0"/>
              <a:t>2</a:t>
            </a:r>
            <a:r>
              <a:rPr lang="en-US" b="1" dirty="0"/>
              <a:t>)</a:t>
            </a:r>
            <a:r>
              <a:rPr lang="en-US" b="1" baseline="30000" dirty="0"/>
              <a:t>0.5</a:t>
            </a:r>
          </a:p>
        </p:txBody>
      </p:sp>
      <p:sp>
        <p:nvSpPr>
          <p:cNvPr id="23" name="Rectangle 22" hidden="1"/>
          <p:cNvSpPr/>
          <p:nvPr/>
        </p:nvSpPr>
        <p:spPr>
          <a:xfrm>
            <a:off x="2267744" y="706011"/>
            <a:ext cx="5976664" cy="406874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2195736" y="2924944"/>
            <a:ext cx="210312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06171" y="2636912"/>
            <a:ext cx="939209" cy="461665"/>
          </a:xfrm>
          <a:prstGeom prst="rect">
            <a:avLst/>
          </a:prstGeom>
          <a:noFill/>
        </p:spPr>
        <p:txBody>
          <a:bodyPr wrap="square" rtlCol="0">
            <a:spAutoFit/>
          </a:bodyPr>
          <a:lstStyle/>
          <a:p>
            <a:r>
              <a:rPr lang="en-US" sz="2400" b="1" dirty="0">
                <a:solidFill>
                  <a:srgbClr val="FF0000"/>
                </a:solidFill>
              </a:rPr>
              <a:t>4.4%</a:t>
            </a:r>
          </a:p>
        </p:txBody>
      </p:sp>
      <p:cxnSp>
        <p:nvCxnSpPr>
          <p:cNvPr id="26" name="Straight Arrow Connector 25"/>
          <p:cNvCxnSpPr/>
          <p:nvPr/>
        </p:nvCxnSpPr>
        <p:spPr>
          <a:xfrm>
            <a:off x="4283968" y="2994375"/>
            <a:ext cx="0" cy="192024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23588" y="4790878"/>
            <a:ext cx="824702" cy="461665"/>
          </a:xfrm>
          <a:prstGeom prst="rect">
            <a:avLst/>
          </a:prstGeom>
          <a:noFill/>
        </p:spPr>
        <p:txBody>
          <a:bodyPr wrap="square" rtlCol="0">
            <a:spAutoFit/>
          </a:bodyPr>
          <a:lstStyle/>
          <a:p>
            <a:r>
              <a:rPr lang="en-US" sz="2400" b="1" dirty="0">
                <a:solidFill>
                  <a:srgbClr val="FF0000"/>
                </a:solidFill>
              </a:rPr>
              <a:t>0.25</a:t>
            </a:r>
          </a:p>
        </p:txBody>
      </p:sp>
      <p:sp>
        <p:nvSpPr>
          <p:cNvPr id="28" name="TextBox 27"/>
          <p:cNvSpPr txBox="1"/>
          <p:nvPr/>
        </p:nvSpPr>
        <p:spPr>
          <a:xfrm>
            <a:off x="3995936" y="3140968"/>
            <a:ext cx="1077195" cy="523220"/>
          </a:xfrm>
          <a:prstGeom prst="rect">
            <a:avLst/>
          </a:prstGeom>
          <a:noFill/>
          <a:ln>
            <a:noFill/>
          </a:ln>
        </p:spPr>
        <p:txBody>
          <a:bodyPr wrap="square" rtlCol="0">
            <a:spAutoFit/>
          </a:bodyPr>
          <a:lstStyle/>
          <a:p>
            <a:pPr algn="ctr">
              <a:spcBef>
                <a:spcPts val="1800"/>
              </a:spcBef>
              <a:spcAft>
                <a:spcPts val="1800"/>
              </a:spcAft>
            </a:pPr>
            <a:r>
              <a:rPr lang="en-US" sz="2800" b="1" dirty="0"/>
              <a:t>→</a:t>
            </a:r>
            <a:endParaRPr lang="en-US" sz="2800" b="1" dirty="0">
              <a:solidFill>
                <a:srgbClr val="FF0000"/>
              </a:solidFill>
            </a:endParaRPr>
          </a:p>
        </p:txBody>
      </p:sp>
      <p:sp>
        <p:nvSpPr>
          <p:cNvPr id="29" name="TextBox 28"/>
          <p:cNvSpPr txBox="1"/>
          <p:nvPr/>
        </p:nvSpPr>
        <p:spPr>
          <a:xfrm>
            <a:off x="4782597" y="3140968"/>
            <a:ext cx="2957756" cy="523220"/>
          </a:xfrm>
          <a:prstGeom prst="rect">
            <a:avLst/>
          </a:prstGeom>
          <a:solidFill>
            <a:srgbClr val="FFFF00"/>
          </a:solidFill>
          <a:ln>
            <a:solidFill>
              <a:schemeClr val="tx1"/>
            </a:solidFill>
          </a:ln>
        </p:spPr>
        <p:txBody>
          <a:bodyPr wrap="square" rtlCol="0">
            <a:spAutoFit/>
          </a:bodyPr>
          <a:lstStyle/>
          <a:p>
            <a:pPr algn="ctr">
              <a:spcBef>
                <a:spcPts val="1800"/>
              </a:spcBef>
              <a:spcAft>
                <a:spcPts val="1800"/>
              </a:spcAft>
            </a:pPr>
            <a:r>
              <a:rPr lang="en-US" sz="2800" b="1" dirty="0">
                <a:solidFill>
                  <a:sysClr val="windowText" lastClr="000000"/>
                </a:solidFill>
              </a:rPr>
              <a:t>Bias/CVT = 0.25</a:t>
            </a:r>
          </a:p>
        </p:txBody>
      </p:sp>
    </p:spTree>
    <p:extLst>
      <p:ext uri="{BB962C8B-B14F-4D97-AF65-F5344CB8AC3E}">
        <p14:creationId xmlns:p14="http://schemas.microsoft.com/office/powerpoint/2010/main" val="15972584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23"/>
                                        </p:tgtEl>
                                      </p:cBhvr>
                                    </p:animEffect>
                                    <p:set>
                                      <p:cBhvr>
                                        <p:cTn id="7" dur="1" fill="hold">
                                          <p:stCondLst>
                                            <p:cond delay="49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8" grpId="0"/>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16BD8E-0572-4670-AB64-44AAB2D81558}"/>
              </a:ext>
            </a:extLst>
          </p:cNvPr>
          <p:cNvCxnSpPr>
            <a:cxnSpLocks/>
          </p:cNvCxnSpPr>
          <p:nvPr/>
        </p:nvCxnSpPr>
        <p:spPr>
          <a:xfrm>
            <a:off x="839221" y="1249760"/>
            <a:ext cx="0" cy="411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57C982B-720B-4CB1-AC92-1CE95F6D73B7}"/>
              </a:ext>
            </a:extLst>
          </p:cNvPr>
          <p:cNvCxnSpPr>
            <a:cxnSpLocks/>
          </p:cNvCxnSpPr>
          <p:nvPr/>
        </p:nvCxnSpPr>
        <p:spPr>
          <a:xfrm flipH="1">
            <a:off x="836500" y="5354216"/>
            <a:ext cx="7498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4">
            <a:extLst>
              <a:ext uri="{FF2B5EF4-FFF2-40B4-BE49-F238E27FC236}">
                <a16:creationId xmlns:a16="http://schemas.microsoft.com/office/drawing/2014/main" id="{BA751055-1248-4607-9697-96360D68A054}"/>
              </a:ext>
            </a:extLst>
          </p:cNvPr>
          <p:cNvSpPr txBox="1">
            <a:spLocks noChangeArrowheads="1"/>
          </p:cNvSpPr>
          <p:nvPr/>
        </p:nvSpPr>
        <p:spPr bwMode="auto">
          <a:xfrm>
            <a:off x="107504" y="3294583"/>
            <a:ext cx="557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2800" b="1"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CV</a:t>
            </a:r>
            <a:r>
              <a:rPr kumimoji="0" lang="fa-IR" altLang="fa-IR" sz="2800" b="1"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a:t>
            </a:r>
            <a:endParaRPr kumimoji="0" lang="fa-IR" altLang="fa-IR" sz="3200" b="1" i="0" u="none" strike="noStrike" cap="none" normalizeH="0" baseline="0" dirty="0">
              <a:ln>
                <a:noFill/>
              </a:ln>
              <a:solidFill>
                <a:schemeClr val="tx1"/>
              </a:solidFill>
              <a:effectLst/>
              <a:latin typeface="Arial" panose="020B0604020202020204" pitchFamily="34" charset="0"/>
            </a:endParaRPr>
          </a:p>
        </p:txBody>
      </p:sp>
      <p:sp>
        <p:nvSpPr>
          <p:cNvPr id="9" name="Text Box 4">
            <a:extLst>
              <a:ext uri="{FF2B5EF4-FFF2-40B4-BE49-F238E27FC236}">
                <a16:creationId xmlns:a16="http://schemas.microsoft.com/office/drawing/2014/main" id="{2D965AB6-1428-424E-88C2-19B828F80C5D}"/>
              </a:ext>
            </a:extLst>
          </p:cNvPr>
          <p:cNvSpPr txBox="1">
            <a:spLocks noChangeArrowheads="1"/>
          </p:cNvSpPr>
          <p:nvPr/>
        </p:nvSpPr>
        <p:spPr bwMode="auto">
          <a:xfrm>
            <a:off x="310434" y="1844824"/>
            <a:ext cx="45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28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CV</a:t>
            </a:r>
            <a:endParaRPr kumimoji="0" lang="fa-IR" altLang="fa-IR" sz="3200" b="1" i="0" u="none" strike="noStrike" cap="none" normalizeH="0" baseline="0" dirty="0">
              <a:ln>
                <a:noFill/>
              </a:ln>
              <a:solidFill>
                <a:schemeClr val="tx1"/>
              </a:solidFill>
              <a:effectLst/>
              <a:latin typeface="Arial" panose="020B0604020202020204" pitchFamily="34" charset="0"/>
            </a:endParaRPr>
          </a:p>
        </p:txBody>
      </p:sp>
      <p:sp>
        <p:nvSpPr>
          <p:cNvPr id="10" name="Text Box 4">
            <a:extLst>
              <a:ext uri="{FF2B5EF4-FFF2-40B4-BE49-F238E27FC236}">
                <a16:creationId xmlns:a16="http://schemas.microsoft.com/office/drawing/2014/main" id="{C3AFBC30-011E-4D67-AA49-3A78E1336541}"/>
              </a:ext>
            </a:extLst>
          </p:cNvPr>
          <p:cNvSpPr txBox="1">
            <a:spLocks noChangeArrowheads="1"/>
          </p:cNvSpPr>
          <p:nvPr/>
        </p:nvSpPr>
        <p:spPr bwMode="auto">
          <a:xfrm>
            <a:off x="7694500" y="5411415"/>
            <a:ext cx="59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a-IR" sz="28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Bias</a:t>
            </a:r>
            <a:endParaRPr kumimoji="0" lang="fa-IR" altLang="fa-IR" sz="3200" b="1"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D25A56F0-183D-4029-BE17-A911DC16DC01}"/>
              </a:ext>
            </a:extLst>
          </p:cNvPr>
          <p:cNvSpPr>
            <a:spLocks noChangeArrowheads="1"/>
          </p:cNvSpPr>
          <p:nvPr/>
        </p:nvSpPr>
        <p:spPr bwMode="auto">
          <a:xfrm>
            <a:off x="851656" y="3525416"/>
            <a:ext cx="3657600" cy="1828800"/>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200"/>
              </a:spcAft>
              <a:buClrTx/>
              <a:buSzTx/>
              <a:buFontTx/>
              <a:buNone/>
              <a:tabLst/>
            </a:pPr>
            <a:r>
              <a:rPr kumimoji="0" lang="fa-IR" altLang="fa-IR"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عدم صحت قابل قبول</a:t>
            </a:r>
            <a:endParaRPr kumimoji="0" lang="en-US" altLang="fa-IR" sz="1600" b="1" i="0" u="none" strike="noStrike" cap="none" normalizeH="0" baseline="0" dirty="0">
              <a:ln>
                <a:noFill/>
              </a:ln>
              <a:solidFill>
                <a:schemeClr val="bg1"/>
              </a:solidFill>
              <a:effectLst/>
            </a:endParaRPr>
          </a:p>
          <a:p>
            <a:pPr marL="0" marR="0" lvl="0" indent="0" algn="ctr" defTabSz="914400" rtl="1" eaLnBrk="0" fontAlgn="base" latinLnBrk="0" hangingPunct="0">
              <a:lnSpc>
                <a:spcPct val="100000"/>
              </a:lnSpc>
              <a:spcBef>
                <a:spcPct val="0"/>
              </a:spcBef>
              <a:spcAft>
                <a:spcPts val="1200"/>
              </a:spcAft>
              <a:buClrTx/>
              <a:buSzTx/>
              <a:buFontTx/>
              <a:buNone/>
              <a:tabLst/>
            </a:pPr>
            <a:r>
              <a:rPr kumimoji="0" lang="fa-IR" altLang="fa-IR"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عدم دقت قابل قبول</a:t>
            </a:r>
            <a:endParaRPr kumimoji="0" lang="fa-IR" altLang="fa-IR" sz="4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 name="Text Box 4">
            <a:extLst>
              <a:ext uri="{FF2B5EF4-FFF2-40B4-BE49-F238E27FC236}">
                <a16:creationId xmlns:a16="http://schemas.microsoft.com/office/drawing/2014/main" id="{7210ADDE-4582-406F-AF23-231C3E310D57}"/>
              </a:ext>
            </a:extLst>
          </p:cNvPr>
          <p:cNvSpPr txBox="1">
            <a:spLocks noChangeArrowheads="1"/>
          </p:cNvSpPr>
          <p:nvPr/>
        </p:nvSpPr>
        <p:spPr bwMode="auto">
          <a:xfrm>
            <a:off x="4256687" y="5559623"/>
            <a:ext cx="712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a-IR" sz="28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Bias</a:t>
            </a:r>
            <a:r>
              <a:rPr kumimoji="0" lang="fa-IR" altLang="fa-IR" sz="28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a:t>
            </a:r>
            <a:endParaRPr kumimoji="0" lang="fa-IR" altLang="fa-IR" sz="3200" b="1"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E98A7370-9338-440E-A0BE-3182474C240C}"/>
              </a:ext>
            </a:extLst>
          </p:cNvPr>
          <p:cNvSpPr>
            <a:spLocks noChangeArrowheads="1"/>
          </p:cNvSpPr>
          <p:nvPr/>
        </p:nvSpPr>
        <p:spPr bwMode="auto">
          <a:xfrm>
            <a:off x="866464" y="1653208"/>
            <a:ext cx="3657600" cy="1828800"/>
          </a:xfrm>
          <a:prstGeom prst="rect">
            <a:avLst/>
          </a:prstGeom>
          <a:gradFill rotWithShape="0">
            <a:gsLst>
              <a:gs pos="0">
                <a:srgbClr val="FAC6B8"/>
              </a:gs>
              <a:gs pos="20000">
                <a:srgbClr val="FAC6B8"/>
              </a:gs>
              <a:gs pos="100000">
                <a:srgbClr val="FF0000"/>
              </a:gs>
            </a:gsLst>
            <a:lin ang="162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rtl="1" eaLnBrk="0" fontAlgn="base" hangingPunct="0">
              <a:spcBef>
                <a:spcPct val="0"/>
              </a:spcBef>
              <a:spcAft>
                <a:spcPts val="1200"/>
              </a:spcAft>
            </a:pPr>
            <a:r>
              <a:rPr lang="fa-IR" altLang="fa-IR" sz="2800" b="1" dirty="0">
                <a:solidFill>
                  <a:schemeClr val="bg1"/>
                </a:solidFill>
                <a:latin typeface="Calibri" panose="020F0502020204030204" pitchFamily="34" charset="0"/>
                <a:ea typeface="Calibri" panose="020F0502020204030204" pitchFamily="34" charset="0"/>
                <a:cs typeface="Arial" panose="020B0604020202020204" pitchFamily="34" charset="0"/>
              </a:rPr>
              <a:t>عدم صحت قابل قبول</a:t>
            </a:r>
            <a:endParaRPr lang="en-US" altLang="fa-IR" sz="28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rtl="1" eaLnBrk="0" fontAlgn="base" hangingPunct="0">
              <a:spcBef>
                <a:spcPct val="0"/>
              </a:spcBef>
              <a:spcAft>
                <a:spcPts val="1200"/>
              </a:spcAft>
            </a:pPr>
            <a:r>
              <a:rPr lang="fa-IR" altLang="fa-IR" sz="2800" b="1" dirty="0">
                <a:solidFill>
                  <a:schemeClr val="bg1"/>
                </a:solidFill>
                <a:latin typeface="Calibri" panose="020F0502020204030204" pitchFamily="34" charset="0"/>
                <a:ea typeface="Calibri" panose="020F0502020204030204" pitchFamily="34" charset="0"/>
                <a:cs typeface="Arial" panose="020B0604020202020204" pitchFamily="34" charset="0"/>
              </a:rPr>
              <a:t>عدم دقت غیرقابل قبول</a:t>
            </a:r>
          </a:p>
        </p:txBody>
      </p:sp>
      <p:sp>
        <p:nvSpPr>
          <p:cNvPr id="16" name="Rectangle 15">
            <a:extLst>
              <a:ext uri="{FF2B5EF4-FFF2-40B4-BE49-F238E27FC236}">
                <a16:creationId xmlns:a16="http://schemas.microsoft.com/office/drawing/2014/main" id="{BFE9A693-C294-44B8-8DF9-70656D1EA259}"/>
              </a:ext>
            </a:extLst>
          </p:cNvPr>
          <p:cNvSpPr>
            <a:spLocks noChangeArrowheads="1"/>
          </p:cNvSpPr>
          <p:nvPr/>
        </p:nvSpPr>
        <p:spPr bwMode="auto">
          <a:xfrm>
            <a:off x="4514800" y="3501008"/>
            <a:ext cx="3657600" cy="1828800"/>
          </a:xfrm>
          <a:prstGeom prst="rect">
            <a:avLst/>
          </a:prstGeom>
          <a:gradFill flip="none" rotWithShape="1">
            <a:gsLst>
              <a:gs pos="0">
                <a:srgbClr val="FF0000"/>
              </a:gs>
              <a:gs pos="100000">
                <a:schemeClr val="accent5">
                  <a:lumMod val="40000"/>
                  <a:lumOff val="60000"/>
                </a:schemeClr>
              </a:gs>
            </a:gsLst>
            <a:lin ang="10800000" scaled="1"/>
            <a:tileRect/>
          </a:gradFill>
          <a:ln>
            <a:noFill/>
          </a:ln>
        </p:spPr>
        <p:txBody>
          <a:bodyPr vert="horz" wrap="square" lIns="91440" tIns="45720" rIns="91440" bIns="45720" numCol="1" anchor="ctr" anchorCtr="0" compatLnSpc="1">
            <a:prstTxWarp prst="textNoShape">
              <a:avLst/>
            </a:prstTxWarp>
          </a:bodyPr>
          <a:lstStyle/>
          <a:p>
            <a:pPr algn="ctr" rtl="1" eaLnBrk="0" fontAlgn="base" hangingPunct="0">
              <a:spcBef>
                <a:spcPct val="0"/>
              </a:spcBef>
              <a:spcAft>
                <a:spcPts val="1200"/>
              </a:spcAft>
            </a:pPr>
            <a:r>
              <a:rPr lang="fa-IR" altLang="fa-IR" sz="2800" b="1" dirty="0">
                <a:solidFill>
                  <a:schemeClr val="bg1"/>
                </a:solidFill>
                <a:latin typeface="Calibri" panose="020F0502020204030204" pitchFamily="34" charset="0"/>
                <a:cs typeface="Arial" panose="020B0604020202020204" pitchFamily="34" charset="0"/>
              </a:rPr>
              <a:t>عدم صحت غیرقابل قبول</a:t>
            </a:r>
            <a:endParaRPr lang="en-US" altLang="fa-IR" sz="2800" b="1" dirty="0">
              <a:solidFill>
                <a:schemeClr val="bg1"/>
              </a:solidFill>
              <a:latin typeface="Calibri" panose="020F0502020204030204" pitchFamily="34" charset="0"/>
              <a:cs typeface="Arial" panose="020B0604020202020204" pitchFamily="34" charset="0"/>
            </a:endParaRPr>
          </a:p>
          <a:p>
            <a:pPr algn="ctr" rtl="1" eaLnBrk="0" fontAlgn="base" hangingPunct="0">
              <a:spcBef>
                <a:spcPct val="0"/>
              </a:spcBef>
              <a:spcAft>
                <a:spcPts val="1200"/>
              </a:spcAft>
            </a:pPr>
            <a:r>
              <a:rPr lang="fa-IR" altLang="fa-IR" sz="2800" b="1" dirty="0">
                <a:solidFill>
                  <a:schemeClr val="bg1"/>
                </a:solidFill>
                <a:latin typeface="Calibri" panose="020F0502020204030204" pitchFamily="34" charset="0"/>
                <a:cs typeface="Arial" panose="020B0604020202020204" pitchFamily="34" charset="0"/>
              </a:rPr>
              <a:t>عدم دقت قابل قبول</a:t>
            </a:r>
          </a:p>
        </p:txBody>
      </p:sp>
      <p:sp>
        <p:nvSpPr>
          <p:cNvPr id="17" name="Rectangle 16">
            <a:extLst>
              <a:ext uri="{FF2B5EF4-FFF2-40B4-BE49-F238E27FC236}">
                <a16:creationId xmlns:a16="http://schemas.microsoft.com/office/drawing/2014/main" id="{61DB1357-9650-4692-9763-D80657FB781C}"/>
              </a:ext>
            </a:extLst>
          </p:cNvPr>
          <p:cNvSpPr>
            <a:spLocks noChangeArrowheads="1"/>
          </p:cNvSpPr>
          <p:nvPr/>
        </p:nvSpPr>
        <p:spPr bwMode="auto">
          <a:xfrm>
            <a:off x="4514800" y="1672208"/>
            <a:ext cx="3657600" cy="1828800"/>
          </a:xfrm>
          <a:prstGeom prst="rect">
            <a:avLst/>
          </a:prstGeom>
          <a:gradFill rotWithShape="1">
            <a:gsLst>
              <a:gs pos="0">
                <a:srgbClr val="F7A791"/>
              </a:gs>
              <a:gs pos="100000">
                <a:srgbClr val="FF0000"/>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R="0" lvl="0" indent="0" algn="ctr" rtl="1" eaLnBrk="0" fontAlgn="base" hangingPunct="0">
              <a:lnSpc>
                <a:spcPct val="100000"/>
              </a:lnSpc>
              <a:spcBef>
                <a:spcPct val="0"/>
              </a:spcBef>
              <a:spcAft>
                <a:spcPts val="1200"/>
              </a:spcAft>
              <a:buClrTx/>
              <a:buSzTx/>
              <a:buFontTx/>
              <a:buNone/>
              <a:tabLst/>
            </a:pPr>
            <a:r>
              <a:rPr lang="fa-IR" altLang="fa-IR" sz="2800" b="1" dirty="0">
                <a:solidFill>
                  <a:schemeClr val="bg1"/>
                </a:solidFill>
                <a:latin typeface="Calibri" panose="020F0502020204030204" pitchFamily="34" charset="0"/>
                <a:cs typeface="Arial" panose="020B0604020202020204" pitchFamily="34" charset="0"/>
              </a:rPr>
              <a:t>عدم صحت غیرقابل قبول</a:t>
            </a:r>
            <a:endParaRPr lang="en-US" altLang="fa-IR" sz="2800" b="1" dirty="0">
              <a:solidFill>
                <a:schemeClr val="bg1"/>
              </a:solidFill>
              <a:latin typeface="Calibri" panose="020F0502020204030204" pitchFamily="34" charset="0"/>
              <a:cs typeface="Arial" panose="020B0604020202020204" pitchFamily="34" charset="0"/>
            </a:endParaRPr>
          </a:p>
          <a:p>
            <a:pPr marR="0" lvl="0" indent="0" algn="ctr" rtl="1" eaLnBrk="0" fontAlgn="base" hangingPunct="0">
              <a:lnSpc>
                <a:spcPct val="100000"/>
              </a:lnSpc>
              <a:spcBef>
                <a:spcPct val="0"/>
              </a:spcBef>
              <a:spcAft>
                <a:spcPts val="1200"/>
              </a:spcAft>
              <a:buClrTx/>
              <a:buSzTx/>
              <a:buFontTx/>
              <a:buNone/>
              <a:tabLst/>
            </a:pPr>
            <a:r>
              <a:rPr lang="fa-IR" altLang="fa-IR" sz="2800" b="1" dirty="0">
                <a:solidFill>
                  <a:schemeClr val="bg1"/>
                </a:solidFill>
                <a:latin typeface="Calibri" panose="020F0502020204030204" pitchFamily="34" charset="0"/>
                <a:cs typeface="Arial" panose="020B0604020202020204" pitchFamily="34" charset="0"/>
              </a:rPr>
              <a:t>عدم دقت قابل قبول</a:t>
            </a:r>
          </a:p>
        </p:txBody>
      </p:sp>
      <p:cxnSp>
        <p:nvCxnSpPr>
          <p:cNvPr id="13" name="Straight Connector 12">
            <a:extLst>
              <a:ext uri="{FF2B5EF4-FFF2-40B4-BE49-F238E27FC236}">
                <a16:creationId xmlns:a16="http://schemas.microsoft.com/office/drawing/2014/main" id="{345F9AAB-DF61-4E62-A980-AC72BBF2970C}"/>
              </a:ext>
            </a:extLst>
          </p:cNvPr>
          <p:cNvCxnSpPr/>
          <p:nvPr/>
        </p:nvCxnSpPr>
        <p:spPr>
          <a:xfrm flipH="1">
            <a:off x="4524064" y="1321768"/>
            <a:ext cx="0" cy="4206240"/>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1B759A-64FF-4107-9708-1923C66499A8}"/>
              </a:ext>
            </a:extLst>
          </p:cNvPr>
          <p:cNvCxnSpPr/>
          <p:nvPr/>
        </p:nvCxnSpPr>
        <p:spPr>
          <a:xfrm flipH="1">
            <a:off x="592144" y="3525415"/>
            <a:ext cx="7863840" cy="0"/>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0065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4" grpId="0"/>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404664"/>
            <a:ext cx="3957109" cy="584775"/>
          </a:xfrm>
          <a:prstGeom prst="rect">
            <a:avLst/>
          </a:prstGeom>
        </p:spPr>
        <p:txBody>
          <a:bodyPr wrap="none">
            <a:spAutoFit/>
          </a:bodyPr>
          <a:lstStyle/>
          <a:p>
            <a:r>
              <a:rPr lang="en-US" sz="3200" b="1" dirty="0">
                <a:solidFill>
                  <a:srgbClr val="00B0F0"/>
                </a:solidFill>
              </a:rPr>
              <a:t>Desirable</a:t>
            </a:r>
            <a:r>
              <a:rPr lang="en-US" sz="3200" b="1" dirty="0"/>
              <a:t> </a:t>
            </a:r>
            <a:r>
              <a:rPr lang="en-US" sz="3200" b="1" dirty="0">
                <a:solidFill>
                  <a:srgbClr val="00B0F0"/>
                </a:solidFill>
              </a:rPr>
              <a:t>Biologic APS</a:t>
            </a:r>
          </a:p>
        </p:txBody>
      </p:sp>
      <p:sp>
        <p:nvSpPr>
          <p:cNvPr id="2" name="Content Placeholder 1"/>
          <p:cNvSpPr>
            <a:spLocks noGrp="1"/>
          </p:cNvSpPr>
          <p:nvPr>
            <p:ph idx="1"/>
          </p:nvPr>
        </p:nvSpPr>
        <p:spPr>
          <a:xfrm>
            <a:off x="628650" y="1700808"/>
            <a:ext cx="7886700" cy="4476155"/>
          </a:xfrm>
        </p:spPr>
        <p:txBody>
          <a:bodyPr>
            <a:normAutofit/>
          </a:bodyPr>
          <a:lstStyle/>
          <a:p>
            <a:pPr marL="0" indent="0">
              <a:spcBef>
                <a:spcPts val="600"/>
              </a:spcBef>
              <a:spcAft>
                <a:spcPts val="1800"/>
              </a:spcAft>
              <a:buNone/>
            </a:pPr>
            <a:r>
              <a:rPr lang="en-US" dirty="0"/>
              <a:t>	Allowable CV: 	I% = 0.5 CVI</a:t>
            </a:r>
            <a:endParaRPr lang="en-US" baseline="-25000" dirty="0"/>
          </a:p>
          <a:p>
            <a:pPr marL="0" indent="0">
              <a:spcBef>
                <a:spcPts val="600"/>
              </a:spcBef>
              <a:spcAft>
                <a:spcPts val="4800"/>
              </a:spcAft>
              <a:buNone/>
            </a:pPr>
            <a:r>
              <a:rPr lang="en-US" dirty="0"/>
              <a:t>	Allowable Bias:	B% = 0.25 [CVI</a:t>
            </a:r>
            <a:r>
              <a:rPr lang="en-US" baseline="30000" dirty="0"/>
              <a:t>2</a:t>
            </a:r>
            <a:r>
              <a:rPr lang="en-US" dirty="0"/>
              <a:t> + CVG</a:t>
            </a:r>
            <a:r>
              <a:rPr lang="en-US" baseline="30000" dirty="0"/>
              <a:t>2</a:t>
            </a:r>
            <a:r>
              <a:rPr lang="en-US" dirty="0"/>
              <a:t>]</a:t>
            </a:r>
            <a:r>
              <a:rPr lang="en-US" baseline="30000" dirty="0"/>
              <a:t>1/2</a:t>
            </a:r>
          </a:p>
          <a:p>
            <a:pPr>
              <a:spcBef>
                <a:spcPts val="600"/>
              </a:spcBef>
              <a:spcAft>
                <a:spcPts val="1200"/>
              </a:spcAft>
            </a:pPr>
            <a:r>
              <a:rPr lang="en-US" dirty="0"/>
              <a:t>Fraser GC, Petersen P:</a:t>
            </a:r>
          </a:p>
          <a:p>
            <a:pPr marL="0" indent="0" algn="ctr">
              <a:spcBef>
                <a:spcPts val="600"/>
              </a:spcBef>
              <a:spcAft>
                <a:spcPts val="1200"/>
              </a:spcAft>
              <a:buNone/>
            </a:pPr>
            <a:r>
              <a:rPr lang="en-US" b="1" dirty="0">
                <a:solidFill>
                  <a:srgbClr val="FF0000"/>
                </a:solidFill>
              </a:rPr>
              <a:t>For EQA: </a:t>
            </a:r>
            <a:r>
              <a:rPr lang="en-US" dirty="0"/>
              <a:t>TE</a:t>
            </a:r>
            <a:r>
              <a:rPr lang="en-US" baseline="-25000" dirty="0"/>
              <a:t>a</a:t>
            </a:r>
            <a:r>
              <a:rPr lang="en-US" dirty="0"/>
              <a:t> = B% + 1.65 x I%</a:t>
            </a:r>
          </a:p>
          <a:p>
            <a:pPr marL="0" indent="0">
              <a:spcBef>
                <a:spcPts val="600"/>
              </a:spcBef>
              <a:spcAft>
                <a:spcPts val="600"/>
              </a:spcAft>
              <a:buNone/>
            </a:pPr>
            <a:endParaRPr lang="en-US" sz="3200" dirty="0"/>
          </a:p>
          <a:p>
            <a:pPr marL="0" indent="0">
              <a:spcBef>
                <a:spcPts val="0"/>
              </a:spcBef>
              <a:spcAft>
                <a:spcPts val="6000"/>
              </a:spcAft>
              <a:buNone/>
            </a:pPr>
            <a:endParaRPr lang="en-US" sz="2000" dirty="0"/>
          </a:p>
          <a:p>
            <a:pPr marL="0" indent="0">
              <a:spcBef>
                <a:spcPts val="0"/>
              </a:spcBef>
              <a:spcAft>
                <a:spcPts val="6000"/>
              </a:spcAft>
              <a:buNone/>
            </a:pPr>
            <a:endParaRPr lang="en-US" sz="2000" dirty="0"/>
          </a:p>
          <a:p>
            <a:endParaRPr lang="en-US" dirty="0"/>
          </a:p>
        </p:txBody>
      </p:sp>
    </p:spTree>
    <p:extLst>
      <p:ext uri="{BB962C8B-B14F-4D97-AF65-F5344CB8AC3E}">
        <p14:creationId xmlns:p14="http://schemas.microsoft.com/office/powerpoint/2010/main" val="29091419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left)">
                                      <p:cBhvr>
                                        <p:cTn id="1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067"/>
          <a:stretch/>
        </p:blipFill>
        <p:spPr>
          <a:xfrm>
            <a:off x="323528" y="836711"/>
            <a:ext cx="6834070" cy="5705751"/>
          </a:xfrm>
        </p:spPr>
      </p:pic>
      <p:sp>
        <p:nvSpPr>
          <p:cNvPr id="7" name="TextBox 6"/>
          <p:cNvSpPr txBox="1"/>
          <p:nvPr/>
        </p:nvSpPr>
        <p:spPr>
          <a:xfrm>
            <a:off x="1619670" y="166506"/>
            <a:ext cx="6336705" cy="461665"/>
          </a:xfrm>
          <a:prstGeom prst="rect">
            <a:avLst/>
          </a:prstGeom>
          <a:noFill/>
        </p:spPr>
        <p:txBody>
          <a:bodyPr wrap="square" rtlCol="0">
            <a:spAutoFit/>
          </a:bodyPr>
          <a:lstStyle/>
          <a:p>
            <a:r>
              <a:rPr lang="en-US" sz="2400" b="1" dirty="0">
                <a:solidFill>
                  <a:schemeClr val="accent5">
                    <a:lumMod val="75000"/>
                  </a:schemeClr>
                </a:solidFill>
              </a:rPr>
              <a:t>3 level Biologic APS; Fraser GC recommendation</a:t>
            </a:r>
          </a:p>
        </p:txBody>
      </p:sp>
      <p:sp>
        <p:nvSpPr>
          <p:cNvPr id="8" name="TextBox 7"/>
          <p:cNvSpPr txBox="1"/>
          <p:nvPr/>
        </p:nvSpPr>
        <p:spPr>
          <a:xfrm>
            <a:off x="748887" y="5397604"/>
            <a:ext cx="6120680" cy="1184940"/>
          </a:xfrm>
          <a:prstGeom prst="rect">
            <a:avLst/>
          </a:prstGeom>
          <a:solidFill>
            <a:schemeClr val="bg1"/>
          </a:solidFill>
        </p:spPr>
        <p:txBody>
          <a:bodyPr wrap="square" rtlCol="0">
            <a:spAutoFit/>
          </a:bodyPr>
          <a:lstStyle/>
          <a:p>
            <a:pPr algn="ctr">
              <a:spcBef>
                <a:spcPts val="1800"/>
              </a:spcBef>
              <a:spcAft>
                <a:spcPts val="1800"/>
              </a:spcAft>
            </a:pPr>
            <a:endParaRPr lang="en-US" sz="2800" b="1" dirty="0"/>
          </a:p>
          <a:p>
            <a:pPr algn="ctr">
              <a:spcAft>
                <a:spcPts val="1800"/>
              </a:spcAft>
            </a:pPr>
            <a:r>
              <a:rPr lang="en-US" sz="2800" b="1" dirty="0"/>
              <a:t>CV</a:t>
            </a:r>
            <a:r>
              <a:rPr lang="en-US" sz="2800" b="1" baseline="-25000" dirty="0"/>
              <a:t>A</a:t>
            </a:r>
            <a:r>
              <a:rPr lang="en-US" sz="2800" b="1" dirty="0"/>
              <a:t>/CVI</a:t>
            </a:r>
          </a:p>
        </p:txBody>
      </p:sp>
      <p:sp>
        <p:nvSpPr>
          <p:cNvPr id="3" name="TextBox 2"/>
          <p:cNvSpPr txBox="1"/>
          <p:nvPr/>
        </p:nvSpPr>
        <p:spPr>
          <a:xfrm>
            <a:off x="2045031" y="5407854"/>
            <a:ext cx="830272" cy="400110"/>
          </a:xfrm>
          <a:prstGeom prst="rect">
            <a:avLst/>
          </a:prstGeom>
          <a:noFill/>
        </p:spPr>
        <p:txBody>
          <a:bodyPr wrap="square" rtlCol="0">
            <a:spAutoFit/>
          </a:bodyPr>
          <a:lstStyle/>
          <a:p>
            <a:r>
              <a:rPr lang="en-US" sz="2000" b="1" dirty="0"/>
              <a:t>0.25</a:t>
            </a:r>
          </a:p>
        </p:txBody>
      </p:sp>
      <p:sp>
        <p:nvSpPr>
          <p:cNvPr id="9" name="TextBox 8"/>
          <p:cNvSpPr txBox="1"/>
          <p:nvPr/>
        </p:nvSpPr>
        <p:spPr>
          <a:xfrm>
            <a:off x="3230983" y="5407854"/>
            <a:ext cx="830272" cy="400110"/>
          </a:xfrm>
          <a:prstGeom prst="rect">
            <a:avLst/>
          </a:prstGeom>
          <a:noFill/>
        </p:spPr>
        <p:txBody>
          <a:bodyPr wrap="square" rtlCol="0">
            <a:spAutoFit/>
          </a:bodyPr>
          <a:lstStyle/>
          <a:p>
            <a:r>
              <a:rPr lang="en-US" sz="2000" b="1" dirty="0"/>
              <a:t>0.5</a:t>
            </a:r>
          </a:p>
        </p:txBody>
      </p:sp>
      <p:sp>
        <p:nvSpPr>
          <p:cNvPr id="10" name="TextBox 9"/>
          <p:cNvSpPr txBox="1"/>
          <p:nvPr/>
        </p:nvSpPr>
        <p:spPr>
          <a:xfrm>
            <a:off x="4368290" y="5407854"/>
            <a:ext cx="830272" cy="400110"/>
          </a:xfrm>
          <a:prstGeom prst="rect">
            <a:avLst/>
          </a:prstGeom>
          <a:noFill/>
        </p:spPr>
        <p:txBody>
          <a:bodyPr wrap="square" rtlCol="0">
            <a:spAutoFit/>
          </a:bodyPr>
          <a:lstStyle/>
          <a:p>
            <a:r>
              <a:rPr lang="en-US" sz="2000" b="1" dirty="0"/>
              <a:t>0.75</a:t>
            </a:r>
          </a:p>
        </p:txBody>
      </p:sp>
      <p:sp>
        <p:nvSpPr>
          <p:cNvPr id="11" name="Oval 10"/>
          <p:cNvSpPr/>
          <p:nvPr/>
        </p:nvSpPr>
        <p:spPr>
          <a:xfrm>
            <a:off x="1973023" y="5373216"/>
            <a:ext cx="792090" cy="4708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78067" y="5396439"/>
            <a:ext cx="883777" cy="47082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57598" y="5411905"/>
            <a:ext cx="883777" cy="4708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65677" y="2907451"/>
            <a:ext cx="1933139" cy="523220"/>
          </a:xfrm>
          <a:prstGeom prst="rect">
            <a:avLst/>
          </a:prstGeom>
          <a:solidFill>
            <a:schemeClr val="bg1"/>
          </a:solidFill>
        </p:spPr>
        <p:txBody>
          <a:bodyPr wrap="square" rtlCol="0">
            <a:spAutoFit/>
          </a:bodyPr>
          <a:lstStyle/>
          <a:p>
            <a:pPr algn="ctr"/>
            <a:r>
              <a:rPr lang="en-US" sz="2800" b="1" dirty="0">
                <a:solidFill>
                  <a:schemeClr val="accent1"/>
                </a:solidFill>
              </a:rPr>
              <a:t>Optimum</a:t>
            </a:r>
          </a:p>
        </p:txBody>
      </p:sp>
      <p:sp>
        <p:nvSpPr>
          <p:cNvPr id="15" name="TextBox 14"/>
          <p:cNvSpPr txBox="1"/>
          <p:nvPr/>
        </p:nvSpPr>
        <p:spPr>
          <a:xfrm>
            <a:off x="2632646" y="2409939"/>
            <a:ext cx="1645920" cy="523220"/>
          </a:xfrm>
          <a:prstGeom prst="rect">
            <a:avLst/>
          </a:prstGeom>
          <a:solidFill>
            <a:schemeClr val="bg1"/>
          </a:solidFill>
        </p:spPr>
        <p:txBody>
          <a:bodyPr wrap="square" rtlCol="0">
            <a:spAutoFit/>
          </a:bodyPr>
          <a:lstStyle/>
          <a:p>
            <a:pPr algn="ctr"/>
            <a:r>
              <a:rPr lang="en-US" sz="2800" b="1" dirty="0">
                <a:solidFill>
                  <a:srgbClr val="7030A0"/>
                </a:solidFill>
              </a:rPr>
              <a:t>Desirable</a:t>
            </a:r>
          </a:p>
        </p:txBody>
      </p:sp>
      <p:sp>
        <p:nvSpPr>
          <p:cNvPr id="16" name="TextBox 15"/>
          <p:cNvSpPr txBox="1"/>
          <p:nvPr/>
        </p:nvSpPr>
        <p:spPr>
          <a:xfrm>
            <a:off x="3741058" y="1239502"/>
            <a:ext cx="1728193" cy="523220"/>
          </a:xfrm>
          <a:prstGeom prst="rect">
            <a:avLst/>
          </a:prstGeom>
          <a:solidFill>
            <a:schemeClr val="bg1"/>
          </a:solidFill>
        </p:spPr>
        <p:txBody>
          <a:bodyPr wrap="square" rtlCol="0">
            <a:spAutoFit/>
          </a:bodyPr>
          <a:lstStyle/>
          <a:p>
            <a:pPr algn="ctr"/>
            <a:r>
              <a:rPr lang="en-US" sz="2800" b="1" dirty="0">
                <a:solidFill>
                  <a:srgbClr val="FF0000"/>
                </a:solidFill>
              </a:rPr>
              <a:t>Minimum</a:t>
            </a:r>
          </a:p>
        </p:txBody>
      </p:sp>
      <p:sp>
        <p:nvSpPr>
          <p:cNvPr id="17" name="Teardrop 6"/>
          <p:cNvSpPr/>
          <p:nvPr/>
        </p:nvSpPr>
        <p:spPr>
          <a:xfrm rot="14629464">
            <a:off x="2921151" y="3555962"/>
            <a:ext cx="785848" cy="2024633"/>
          </a:xfrm>
          <a:custGeom>
            <a:avLst/>
            <a:gdLst>
              <a:gd name="connsiteX0" fmla="*/ 0 w 1152128"/>
              <a:gd name="connsiteY0" fmla="*/ 504056 h 1008112"/>
              <a:gd name="connsiteX1" fmla="*/ 576064 w 1152128"/>
              <a:gd name="connsiteY1" fmla="*/ 0 h 1008112"/>
              <a:gd name="connsiteX2" fmla="*/ 1152128 w 1152128"/>
              <a:gd name="connsiteY2" fmla="*/ 0 h 1008112"/>
              <a:gd name="connsiteX3" fmla="*/ 1152128 w 1152128"/>
              <a:gd name="connsiteY3" fmla="*/ 504056 h 1008112"/>
              <a:gd name="connsiteX4" fmla="*/ 576064 w 1152128"/>
              <a:gd name="connsiteY4" fmla="*/ 1008112 h 1008112"/>
              <a:gd name="connsiteX5" fmla="*/ 0 w 1152128"/>
              <a:gd name="connsiteY5" fmla="*/ 504056 h 1008112"/>
              <a:gd name="connsiteX0" fmla="*/ 0 w 1297809"/>
              <a:gd name="connsiteY0" fmla="*/ 1236837 h 1740893"/>
              <a:gd name="connsiteX1" fmla="*/ 576064 w 1297809"/>
              <a:gd name="connsiteY1" fmla="*/ 732781 h 1740893"/>
              <a:gd name="connsiteX2" fmla="*/ 1297809 w 1297809"/>
              <a:gd name="connsiteY2" fmla="*/ 0 h 1740893"/>
              <a:gd name="connsiteX3" fmla="*/ 1152128 w 1297809"/>
              <a:gd name="connsiteY3" fmla="*/ 1236837 h 1740893"/>
              <a:gd name="connsiteX4" fmla="*/ 576064 w 1297809"/>
              <a:gd name="connsiteY4" fmla="*/ 1740893 h 1740893"/>
              <a:gd name="connsiteX5" fmla="*/ 0 w 1297809"/>
              <a:gd name="connsiteY5" fmla="*/ 1236837 h 1740893"/>
              <a:gd name="connsiteX0" fmla="*/ 0 w 1310495"/>
              <a:gd name="connsiteY0" fmla="*/ 1236837 h 1741622"/>
              <a:gd name="connsiteX1" fmla="*/ 576064 w 1310495"/>
              <a:gd name="connsiteY1" fmla="*/ 732781 h 1741622"/>
              <a:gd name="connsiteX2" fmla="*/ 1297809 w 1310495"/>
              <a:gd name="connsiteY2" fmla="*/ 0 h 1741622"/>
              <a:gd name="connsiteX3" fmla="*/ 1310495 w 1310495"/>
              <a:gd name="connsiteY3" fmla="*/ 1314679 h 1741622"/>
              <a:gd name="connsiteX4" fmla="*/ 576064 w 1310495"/>
              <a:gd name="connsiteY4" fmla="*/ 1740893 h 1741622"/>
              <a:gd name="connsiteX5" fmla="*/ 0 w 1310495"/>
              <a:gd name="connsiteY5" fmla="*/ 1236837 h 1741622"/>
              <a:gd name="connsiteX0" fmla="*/ 2059 w 1312554"/>
              <a:gd name="connsiteY0" fmla="*/ 1236837 h 1741622"/>
              <a:gd name="connsiteX1" fmla="*/ 448063 w 1312554"/>
              <a:gd name="connsiteY1" fmla="*/ 597351 h 1741622"/>
              <a:gd name="connsiteX2" fmla="*/ 1299868 w 1312554"/>
              <a:gd name="connsiteY2" fmla="*/ 0 h 1741622"/>
              <a:gd name="connsiteX3" fmla="*/ 1312554 w 1312554"/>
              <a:gd name="connsiteY3" fmla="*/ 1314679 h 1741622"/>
              <a:gd name="connsiteX4" fmla="*/ 578123 w 1312554"/>
              <a:gd name="connsiteY4" fmla="*/ 1740893 h 1741622"/>
              <a:gd name="connsiteX5" fmla="*/ 2059 w 1312554"/>
              <a:gd name="connsiteY5" fmla="*/ 1236837 h 1741622"/>
              <a:gd name="connsiteX0" fmla="*/ 1399 w 1394862"/>
              <a:gd name="connsiteY0" fmla="*/ 1696564 h 1814593"/>
              <a:gd name="connsiteX1" fmla="*/ 530371 w 1394862"/>
              <a:gd name="connsiteY1" fmla="*/ 597351 h 1814593"/>
              <a:gd name="connsiteX2" fmla="*/ 1382176 w 1394862"/>
              <a:gd name="connsiteY2" fmla="*/ 0 h 1814593"/>
              <a:gd name="connsiteX3" fmla="*/ 1394862 w 1394862"/>
              <a:gd name="connsiteY3" fmla="*/ 1314679 h 1814593"/>
              <a:gd name="connsiteX4" fmla="*/ 660431 w 1394862"/>
              <a:gd name="connsiteY4" fmla="*/ 1740893 h 1814593"/>
              <a:gd name="connsiteX5" fmla="*/ 1399 w 1394862"/>
              <a:gd name="connsiteY5" fmla="*/ 1696564 h 1814593"/>
              <a:gd name="connsiteX0" fmla="*/ 29 w 1393492"/>
              <a:gd name="connsiteY0" fmla="*/ 1696564 h 2056480"/>
              <a:gd name="connsiteX1" fmla="*/ 529001 w 1393492"/>
              <a:gd name="connsiteY1" fmla="*/ 597351 h 2056480"/>
              <a:gd name="connsiteX2" fmla="*/ 1380806 w 1393492"/>
              <a:gd name="connsiteY2" fmla="*/ 0 h 2056480"/>
              <a:gd name="connsiteX3" fmla="*/ 1393492 w 1393492"/>
              <a:gd name="connsiteY3" fmla="*/ 1314679 h 2056480"/>
              <a:gd name="connsiteX4" fmla="*/ 546324 w 1393492"/>
              <a:gd name="connsiteY4" fmla="*/ 2042985 h 2056480"/>
              <a:gd name="connsiteX5" fmla="*/ 29 w 1393492"/>
              <a:gd name="connsiteY5" fmla="*/ 1696564 h 2056480"/>
              <a:gd name="connsiteX0" fmla="*/ 2661 w 1396124"/>
              <a:gd name="connsiteY0" fmla="*/ 1696564 h 2055652"/>
              <a:gd name="connsiteX1" fmla="*/ 769061 w 1396124"/>
              <a:gd name="connsiteY1" fmla="*/ 696180 h 2055652"/>
              <a:gd name="connsiteX2" fmla="*/ 1383438 w 1396124"/>
              <a:gd name="connsiteY2" fmla="*/ 0 h 2055652"/>
              <a:gd name="connsiteX3" fmla="*/ 1396124 w 1396124"/>
              <a:gd name="connsiteY3" fmla="*/ 1314679 h 2055652"/>
              <a:gd name="connsiteX4" fmla="*/ 548956 w 1396124"/>
              <a:gd name="connsiteY4" fmla="*/ 2042985 h 2055652"/>
              <a:gd name="connsiteX5" fmla="*/ 2661 w 1396124"/>
              <a:gd name="connsiteY5" fmla="*/ 1696564 h 2055652"/>
              <a:gd name="connsiteX0" fmla="*/ 12665 w 1031808"/>
              <a:gd name="connsiteY0" fmla="*/ 1880554 h 2092706"/>
              <a:gd name="connsiteX1" fmla="*/ 404745 w 1031808"/>
              <a:gd name="connsiteY1" fmla="*/ 696180 h 2092706"/>
              <a:gd name="connsiteX2" fmla="*/ 1019122 w 1031808"/>
              <a:gd name="connsiteY2" fmla="*/ 0 h 2092706"/>
              <a:gd name="connsiteX3" fmla="*/ 1031808 w 1031808"/>
              <a:gd name="connsiteY3" fmla="*/ 1314679 h 2092706"/>
              <a:gd name="connsiteX4" fmla="*/ 184640 w 1031808"/>
              <a:gd name="connsiteY4" fmla="*/ 2042985 h 2092706"/>
              <a:gd name="connsiteX5" fmla="*/ 12665 w 1031808"/>
              <a:gd name="connsiteY5" fmla="*/ 1880554 h 2092706"/>
              <a:gd name="connsiteX0" fmla="*/ 20595 w 1039738"/>
              <a:gd name="connsiteY0" fmla="*/ 1880554 h 2090575"/>
              <a:gd name="connsiteX1" fmla="*/ 527850 w 1039738"/>
              <a:gd name="connsiteY1" fmla="*/ 752793 h 2090575"/>
              <a:gd name="connsiteX2" fmla="*/ 1027052 w 1039738"/>
              <a:gd name="connsiteY2" fmla="*/ 0 h 2090575"/>
              <a:gd name="connsiteX3" fmla="*/ 1039738 w 1039738"/>
              <a:gd name="connsiteY3" fmla="*/ 1314679 h 2090575"/>
              <a:gd name="connsiteX4" fmla="*/ 192570 w 1039738"/>
              <a:gd name="connsiteY4" fmla="*/ 2042985 h 2090575"/>
              <a:gd name="connsiteX5" fmla="*/ 20595 w 1039738"/>
              <a:gd name="connsiteY5" fmla="*/ 1880554 h 2090575"/>
              <a:gd name="connsiteX0" fmla="*/ 304676 w 863843"/>
              <a:gd name="connsiteY0" fmla="*/ 944753 h 2048091"/>
              <a:gd name="connsiteX1" fmla="*/ 351955 w 863843"/>
              <a:gd name="connsiteY1" fmla="*/ 752793 h 2048091"/>
              <a:gd name="connsiteX2" fmla="*/ 851157 w 863843"/>
              <a:gd name="connsiteY2" fmla="*/ 0 h 2048091"/>
              <a:gd name="connsiteX3" fmla="*/ 863843 w 863843"/>
              <a:gd name="connsiteY3" fmla="*/ 1314679 h 2048091"/>
              <a:gd name="connsiteX4" fmla="*/ 16675 w 863843"/>
              <a:gd name="connsiteY4" fmla="*/ 2042985 h 2048091"/>
              <a:gd name="connsiteX5" fmla="*/ 304676 w 863843"/>
              <a:gd name="connsiteY5" fmla="*/ 944753 h 2048091"/>
              <a:gd name="connsiteX0" fmla="*/ 299482 w 845963"/>
              <a:gd name="connsiteY0" fmla="*/ 944753 h 2047419"/>
              <a:gd name="connsiteX1" fmla="*/ 346761 w 845963"/>
              <a:gd name="connsiteY1" fmla="*/ 752793 h 2047419"/>
              <a:gd name="connsiteX2" fmla="*/ 845963 w 845963"/>
              <a:gd name="connsiteY2" fmla="*/ 0 h 2047419"/>
              <a:gd name="connsiteX3" fmla="*/ 743717 w 845963"/>
              <a:gd name="connsiteY3" fmla="*/ 1293937 h 2047419"/>
              <a:gd name="connsiteX4" fmla="*/ 11481 w 845963"/>
              <a:gd name="connsiteY4" fmla="*/ 2042985 h 2047419"/>
              <a:gd name="connsiteX5" fmla="*/ 299482 w 845963"/>
              <a:gd name="connsiteY5" fmla="*/ 944753 h 2047419"/>
              <a:gd name="connsiteX0" fmla="*/ 118904 w 876907"/>
              <a:gd name="connsiteY0" fmla="*/ 1495865 h 2045154"/>
              <a:gd name="connsiteX1" fmla="*/ 377705 w 876907"/>
              <a:gd name="connsiteY1" fmla="*/ 752793 h 2045154"/>
              <a:gd name="connsiteX2" fmla="*/ 876907 w 876907"/>
              <a:gd name="connsiteY2" fmla="*/ 0 h 2045154"/>
              <a:gd name="connsiteX3" fmla="*/ 774661 w 876907"/>
              <a:gd name="connsiteY3" fmla="*/ 1293937 h 2045154"/>
              <a:gd name="connsiteX4" fmla="*/ 42425 w 876907"/>
              <a:gd name="connsiteY4" fmla="*/ 2042985 h 2045154"/>
              <a:gd name="connsiteX5" fmla="*/ 118904 w 876907"/>
              <a:gd name="connsiteY5" fmla="*/ 1495865 h 2045154"/>
              <a:gd name="connsiteX0" fmla="*/ 118904 w 814515"/>
              <a:gd name="connsiteY0" fmla="*/ 1475344 h 2024633"/>
              <a:gd name="connsiteX1" fmla="*/ 377705 w 814515"/>
              <a:gd name="connsiteY1" fmla="*/ 732272 h 2024633"/>
              <a:gd name="connsiteX2" fmla="*/ 814515 w 814515"/>
              <a:gd name="connsiteY2" fmla="*/ 0 h 2024633"/>
              <a:gd name="connsiteX3" fmla="*/ 774661 w 814515"/>
              <a:gd name="connsiteY3" fmla="*/ 1273416 h 2024633"/>
              <a:gd name="connsiteX4" fmla="*/ 42425 w 814515"/>
              <a:gd name="connsiteY4" fmla="*/ 2022464 h 2024633"/>
              <a:gd name="connsiteX5" fmla="*/ 118904 w 814515"/>
              <a:gd name="connsiteY5" fmla="*/ 1475344 h 202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15" h="2024633">
                <a:moveTo>
                  <a:pt x="118904" y="1475344"/>
                </a:moveTo>
                <a:cubicBezTo>
                  <a:pt x="174784" y="1260312"/>
                  <a:pt x="59554" y="732272"/>
                  <a:pt x="377705" y="732272"/>
                </a:cubicBezTo>
                <a:lnTo>
                  <a:pt x="814515" y="0"/>
                </a:lnTo>
                <a:cubicBezTo>
                  <a:pt x="814515" y="168019"/>
                  <a:pt x="774661" y="1105397"/>
                  <a:pt x="774661" y="1273416"/>
                </a:cubicBezTo>
                <a:cubicBezTo>
                  <a:pt x="774661" y="1551798"/>
                  <a:pt x="151718" y="1988809"/>
                  <a:pt x="42425" y="2022464"/>
                </a:cubicBezTo>
                <a:cubicBezTo>
                  <a:pt x="-66868" y="2056119"/>
                  <a:pt x="63024" y="1690376"/>
                  <a:pt x="118904" y="147534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8"/>
          <p:cNvSpPr/>
          <p:nvPr/>
        </p:nvSpPr>
        <p:spPr>
          <a:xfrm>
            <a:off x="3519955" y="3486819"/>
            <a:ext cx="3160876" cy="762137"/>
          </a:xfrm>
          <a:custGeom>
            <a:avLst/>
            <a:gdLst>
              <a:gd name="connsiteX0" fmla="*/ 0 w 2952329"/>
              <a:gd name="connsiteY0" fmla="*/ 0 h 473380"/>
              <a:gd name="connsiteX1" fmla="*/ 2952329 w 2952329"/>
              <a:gd name="connsiteY1" fmla="*/ 0 h 473380"/>
              <a:gd name="connsiteX2" fmla="*/ 2952329 w 2952329"/>
              <a:gd name="connsiteY2" fmla="*/ 473380 h 473380"/>
              <a:gd name="connsiteX3" fmla="*/ 0 w 2952329"/>
              <a:gd name="connsiteY3" fmla="*/ 473380 h 473380"/>
              <a:gd name="connsiteX4" fmla="*/ 0 w 2952329"/>
              <a:gd name="connsiteY4" fmla="*/ 0 h 473380"/>
              <a:gd name="connsiteX0" fmla="*/ 208547 w 3160876"/>
              <a:gd name="connsiteY0" fmla="*/ 0 h 489422"/>
              <a:gd name="connsiteX1" fmla="*/ 3160876 w 3160876"/>
              <a:gd name="connsiteY1" fmla="*/ 0 h 489422"/>
              <a:gd name="connsiteX2" fmla="*/ 3160876 w 3160876"/>
              <a:gd name="connsiteY2" fmla="*/ 473380 h 489422"/>
              <a:gd name="connsiteX3" fmla="*/ 0 w 3160876"/>
              <a:gd name="connsiteY3" fmla="*/ 489422 h 489422"/>
              <a:gd name="connsiteX4" fmla="*/ 208547 w 3160876"/>
              <a:gd name="connsiteY4" fmla="*/ 0 h 489422"/>
              <a:gd name="connsiteX0" fmla="*/ 256673 w 3160876"/>
              <a:gd name="connsiteY0" fmla="*/ 80210 h 489422"/>
              <a:gd name="connsiteX1" fmla="*/ 3160876 w 3160876"/>
              <a:gd name="connsiteY1" fmla="*/ 0 h 489422"/>
              <a:gd name="connsiteX2" fmla="*/ 3160876 w 3160876"/>
              <a:gd name="connsiteY2" fmla="*/ 473380 h 489422"/>
              <a:gd name="connsiteX3" fmla="*/ 0 w 3160876"/>
              <a:gd name="connsiteY3" fmla="*/ 489422 h 489422"/>
              <a:gd name="connsiteX4" fmla="*/ 256673 w 3160876"/>
              <a:gd name="connsiteY4" fmla="*/ 80210 h 489422"/>
              <a:gd name="connsiteX0" fmla="*/ 256673 w 3160876"/>
              <a:gd name="connsiteY0" fmla="*/ 352925 h 762137"/>
              <a:gd name="connsiteX1" fmla="*/ 3160876 w 3160876"/>
              <a:gd name="connsiteY1" fmla="*/ 0 h 762137"/>
              <a:gd name="connsiteX2" fmla="*/ 3160876 w 3160876"/>
              <a:gd name="connsiteY2" fmla="*/ 746095 h 762137"/>
              <a:gd name="connsiteX3" fmla="*/ 0 w 3160876"/>
              <a:gd name="connsiteY3" fmla="*/ 762137 h 762137"/>
              <a:gd name="connsiteX4" fmla="*/ 256673 w 3160876"/>
              <a:gd name="connsiteY4" fmla="*/ 352925 h 76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876" h="762137">
                <a:moveTo>
                  <a:pt x="256673" y="352925"/>
                </a:moveTo>
                <a:lnTo>
                  <a:pt x="3160876" y="0"/>
                </a:lnTo>
                <a:lnTo>
                  <a:pt x="3160876" y="746095"/>
                </a:lnTo>
                <a:lnTo>
                  <a:pt x="0" y="762137"/>
                </a:lnTo>
                <a:lnTo>
                  <a:pt x="256673" y="35292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6"/>
          <p:cNvSpPr/>
          <p:nvPr/>
        </p:nvSpPr>
        <p:spPr>
          <a:xfrm rot="14629464">
            <a:off x="5381416" y="2060809"/>
            <a:ext cx="1393492" cy="2056480"/>
          </a:xfrm>
          <a:custGeom>
            <a:avLst/>
            <a:gdLst>
              <a:gd name="connsiteX0" fmla="*/ 0 w 1152128"/>
              <a:gd name="connsiteY0" fmla="*/ 504056 h 1008112"/>
              <a:gd name="connsiteX1" fmla="*/ 576064 w 1152128"/>
              <a:gd name="connsiteY1" fmla="*/ 0 h 1008112"/>
              <a:gd name="connsiteX2" fmla="*/ 1152128 w 1152128"/>
              <a:gd name="connsiteY2" fmla="*/ 0 h 1008112"/>
              <a:gd name="connsiteX3" fmla="*/ 1152128 w 1152128"/>
              <a:gd name="connsiteY3" fmla="*/ 504056 h 1008112"/>
              <a:gd name="connsiteX4" fmla="*/ 576064 w 1152128"/>
              <a:gd name="connsiteY4" fmla="*/ 1008112 h 1008112"/>
              <a:gd name="connsiteX5" fmla="*/ 0 w 1152128"/>
              <a:gd name="connsiteY5" fmla="*/ 504056 h 1008112"/>
              <a:gd name="connsiteX0" fmla="*/ 0 w 1297809"/>
              <a:gd name="connsiteY0" fmla="*/ 1236837 h 1740893"/>
              <a:gd name="connsiteX1" fmla="*/ 576064 w 1297809"/>
              <a:gd name="connsiteY1" fmla="*/ 732781 h 1740893"/>
              <a:gd name="connsiteX2" fmla="*/ 1297809 w 1297809"/>
              <a:gd name="connsiteY2" fmla="*/ 0 h 1740893"/>
              <a:gd name="connsiteX3" fmla="*/ 1152128 w 1297809"/>
              <a:gd name="connsiteY3" fmla="*/ 1236837 h 1740893"/>
              <a:gd name="connsiteX4" fmla="*/ 576064 w 1297809"/>
              <a:gd name="connsiteY4" fmla="*/ 1740893 h 1740893"/>
              <a:gd name="connsiteX5" fmla="*/ 0 w 1297809"/>
              <a:gd name="connsiteY5" fmla="*/ 1236837 h 1740893"/>
              <a:gd name="connsiteX0" fmla="*/ 0 w 1310495"/>
              <a:gd name="connsiteY0" fmla="*/ 1236837 h 1741622"/>
              <a:gd name="connsiteX1" fmla="*/ 576064 w 1310495"/>
              <a:gd name="connsiteY1" fmla="*/ 732781 h 1741622"/>
              <a:gd name="connsiteX2" fmla="*/ 1297809 w 1310495"/>
              <a:gd name="connsiteY2" fmla="*/ 0 h 1741622"/>
              <a:gd name="connsiteX3" fmla="*/ 1310495 w 1310495"/>
              <a:gd name="connsiteY3" fmla="*/ 1314679 h 1741622"/>
              <a:gd name="connsiteX4" fmla="*/ 576064 w 1310495"/>
              <a:gd name="connsiteY4" fmla="*/ 1740893 h 1741622"/>
              <a:gd name="connsiteX5" fmla="*/ 0 w 1310495"/>
              <a:gd name="connsiteY5" fmla="*/ 1236837 h 1741622"/>
              <a:gd name="connsiteX0" fmla="*/ 2059 w 1312554"/>
              <a:gd name="connsiteY0" fmla="*/ 1236837 h 1741622"/>
              <a:gd name="connsiteX1" fmla="*/ 448063 w 1312554"/>
              <a:gd name="connsiteY1" fmla="*/ 597351 h 1741622"/>
              <a:gd name="connsiteX2" fmla="*/ 1299868 w 1312554"/>
              <a:gd name="connsiteY2" fmla="*/ 0 h 1741622"/>
              <a:gd name="connsiteX3" fmla="*/ 1312554 w 1312554"/>
              <a:gd name="connsiteY3" fmla="*/ 1314679 h 1741622"/>
              <a:gd name="connsiteX4" fmla="*/ 578123 w 1312554"/>
              <a:gd name="connsiteY4" fmla="*/ 1740893 h 1741622"/>
              <a:gd name="connsiteX5" fmla="*/ 2059 w 1312554"/>
              <a:gd name="connsiteY5" fmla="*/ 1236837 h 1741622"/>
              <a:gd name="connsiteX0" fmla="*/ 1399 w 1394862"/>
              <a:gd name="connsiteY0" fmla="*/ 1696564 h 1814593"/>
              <a:gd name="connsiteX1" fmla="*/ 530371 w 1394862"/>
              <a:gd name="connsiteY1" fmla="*/ 597351 h 1814593"/>
              <a:gd name="connsiteX2" fmla="*/ 1382176 w 1394862"/>
              <a:gd name="connsiteY2" fmla="*/ 0 h 1814593"/>
              <a:gd name="connsiteX3" fmla="*/ 1394862 w 1394862"/>
              <a:gd name="connsiteY3" fmla="*/ 1314679 h 1814593"/>
              <a:gd name="connsiteX4" fmla="*/ 660431 w 1394862"/>
              <a:gd name="connsiteY4" fmla="*/ 1740893 h 1814593"/>
              <a:gd name="connsiteX5" fmla="*/ 1399 w 1394862"/>
              <a:gd name="connsiteY5" fmla="*/ 1696564 h 1814593"/>
              <a:gd name="connsiteX0" fmla="*/ 29 w 1393492"/>
              <a:gd name="connsiteY0" fmla="*/ 1696564 h 2056480"/>
              <a:gd name="connsiteX1" fmla="*/ 529001 w 1393492"/>
              <a:gd name="connsiteY1" fmla="*/ 597351 h 2056480"/>
              <a:gd name="connsiteX2" fmla="*/ 1380806 w 1393492"/>
              <a:gd name="connsiteY2" fmla="*/ 0 h 2056480"/>
              <a:gd name="connsiteX3" fmla="*/ 1393492 w 1393492"/>
              <a:gd name="connsiteY3" fmla="*/ 1314679 h 2056480"/>
              <a:gd name="connsiteX4" fmla="*/ 546324 w 1393492"/>
              <a:gd name="connsiteY4" fmla="*/ 2042985 h 2056480"/>
              <a:gd name="connsiteX5" fmla="*/ 29 w 1393492"/>
              <a:gd name="connsiteY5" fmla="*/ 1696564 h 20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492" h="2056480">
                <a:moveTo>
                  <a:pt x="29" y="1696564"/>
                </a:moveTo>
                <a:cubicBezTo>
                  <a:pt x="-2858" y="1455625"/>
                  <a:pt x="210850" y="597351"/>
                  <a:pt x="529001" y="597351"/>
                </a:cubicBezTo>
                <a:lnTo>
                  <a:pt x="1380806" y="0"/>
                </a:lnTo>
                <a:cubicBezTo>
                  <a:pt x="1380806" y="168019"/>
                  <a:pt x="1393492" y="1146660"/>
                  <a:pt x="1393492" y="1314679"/>
                </a:cubicBezTo>
                <a:cubicBezTo>
                  <a:pt x="1393492" y="1593061"/>
                  <a:pt x="778568" y="1979337"/>
                  <a:pt x="546324" y="2042985"/>
                </a:cubicBezTo>
                <a:cubicBezTo>
                  <a:pt x="314080" y="2106633"/>
                  <a:pt x="2916" y="1937503"/>
                  <a:pt x="29" y="169656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1988466" y="2860673"/>
            <a:ext cx="4571145" cy="523220"/>
          </a:xfrm>
          <a:prstGeom prst="rect">
            <a:avLst/>
          </a:prstGeom>
          <a:noFill/>
        </p:spPr>
        <p:txBody>
          <a:bodyPr wrap="square" rtlCol="0">
            <a:spAutoFit/>
          </a:bodyPr>
          <a:lstStyle/>
          <a:p>
            <a:pPr algn="ctr">
              <a:spcAft>
                <a:spcPts val="1800"/>
              </a:spcAft>
            </a:pPr>
            <a:r>
              <a:rPr lang="en-US" sz="2800" b="1" dirty="0"/>
              <a:t>% Increased variability</a:t>
            </a:r>
          </a:p>
        </p:txBody>
      </p:sp>
      <p:sp>
        <p:nvSpPr>
          <p:cNvPr id="22" name="Content Placeholder 1"/>
          <p:cNvSpPr txBox="1">
            <a:spLocks/>
          </p:cNvSpPr>
          <p:nvPr/>
        </p:nvSpPr>
        <p:spPr>
          <a:xfrm>
            <a:off x="5001690" y="2866317"/>
            <a:ext cx="3835049" cy="1728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b="1" i="1" dirty="0">
                <a:solidFill>
                  <a:srgbClr val="00B050"/>
                </a:solidFill>
              </a:rPr>
              <a:t>Optimum CV = 0.25 CVI</a:t>
            </a:r>
            <a:endParaRPr lang="en-US" i="1" dirty="0"/>
          </a:p>
          <a:p>
            <a:pPr marL="0" indent="0">
              <a:spcBef>
                <a:spcPts val="600"/>
              </a:spcBef>
              <a:spcAft>
                <a:spcPts val="600"/>
              </a:spcAft>
              <a:buFont typeface="Arial" panose="020B0604020202020204" pitchFamily="34" charset="0"/>
              <a:buNone/>
            </a:pPr>
            <a:r>
              <a:rPr lang="en-US" b="1" i="1" dirty="0">
                <a:solidFill>
                  <a:srgbClr val="7030A0"/>
                </a:solidFill>
              </a:rPr>
              <a:t>Desirable CV = 0.5 CVI</a:t>
            </a:r>
            <a:endParaRPr lang="en-US" b="1" i="1" baseline="-25000" dirty="0">
              <a:solidFill>
                <a:srgbClr val="7030A0"/>
              </a:solidFill>
            </a:endParaRPr>
          </a:p>
          <a:p>
            <a:pPr marL="0" indent="0">
              <a:spcBef>
                <a:spcPts val="600"/>
              </a:spcBef>
              <a:spcAft>
                <a:spcPts val="600"/>
              </a:spcAft>
              <a:buFont typeface="Arial" panose="020B0604020202020204" pitchFamily="34" charset="0"/>
              <a:buNone/>
            </a:pPr>
            <a:r>
              <a:rPr lang="en-US" b="1" i="1" dirty="0">
                <a:solidFill>
                  <a:srgbClr val="FF0000"/>
                </a:solidFill>
              </a:rPr>
              <a:t>Minimum CV = 0.75 CVI</a:t>
            </a:r>
            <a:endParaRPr lang="en-US" i="1" dirty="0"/>
          </a:p>
        </p:txBody>
      </p:sp>
    </p:spTree>
    <p:extLst>
      <p:ext uri="{BB962C8B-B14F-4D97-AF65-F5344CB8AC3E}">
        <p14:creationId xmlns:p14="http://schemas.microsoft.com/office/powerpoint/2010/main" val="885428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7672"/>
          <a:stretch/>
        </p:blipFill>
        <p:spPr>
          <a:xfrm>
            <a:off x="251520" y="441733"/>
            <a:ext cx="6282698" cy="6155619"/>
          </a:xfrm>
        </p:spPr>
      </p:pic>
      <p:sp>
        <p:nvSpPr>
          <p:cNvPr id="11" name="Heptagon 10"/>
          <p:cNvSpPr/>
          <p:nvPr/>
        </p:nvSpPr>
        <p:spPr>
          <a:xfrm>
            <a:off x="1403646" y="3757321"/>
            <a:ext cx="2570564" cy="654218"/>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2570564"/>
              <a:gd name="connsiteY0" fmla="*/ 205565 h 446134"/>
              <a:gd name="connsiteX1" fmla="*/ 150211 w 2570564"/>
              <a:gd name="connsiteY1" fmla="*/ 146020 h 446134"/>
              <a:gd name="connsiteX2" fmla="*/ 353416 w 2570564"/>
              <a:gd name="connsiteY2" fmla="*/ 0 h 446134"/>
              <a:gd name="connsiteX3" fmla="*/ 2570564 w 2570564"/>
              <a:gd name="connsiteY3" fmla="*/ 589 h 446134"/>
              <a:gd name="connsiteX4" fmla="*/ 963506 w 2570564"/>
              <a:gd name="connsiteY4" fmla="*/ 189523 h 446134"/>
              <a:gd name="connsiteX5" fmla="*/ 767373 w 2570564"/>
              <a:gd name="connsiteY5" fmla="*/ 446134 h 446134"/>
              <a:gd name="connsiteX6" fmla="*/ 196133 w 2570564"/>
              <a:gd name="connsiteY6" fmla="*/ 381965 h 446134"/>
              <a:gd name="connsiteX7" fmla="*/ 0 w 2570564"/>
              <a:gd name="connsiteY7" fmla="*/ 205565 h 446134"/>
              <a:gd name="connsiteX0" fmla="*/ 0 w 2570564"/>
              <a:gd name="connsiteY0" fmla="*/ 205565 h 654218"/>
              <a:gd name="connsiteX1" fmla="*/ 150211 w 2570564"/>
              <a:gd name="connsiteY1" fmla="*/ 146020 h 654218"/>
              <a:gd name="connsiteX2" fmla="*/ 353416 w 2570564"/>
              <a:gd name="connsiteY2" fmla="*/ 0 h 654218"/>
              <a:gd name="connsiteX3" fmla="*/ 2570564 w 2570564"/>
              <a:gd name="connsiteY3" fmla="*/ 589 h 654218"/>
              <a:gd name="connsiteX4" fmla="*/ 2027808 w 2570564"/>
              <a:gd name="connsiteY4" fmla="*/ 654218 h 654218"/>
              <a:gd name="connsiteX5" fmla="*/ 767373 w 2570564"/>
              <a:gd name="connsiteY5" fmla="*/ 446134 h 654218"/>
              <a:gd name="connsiteX6" fmla="*/ 196133 w 2570564"/>
              <a:gd name="connsiteY6" fmla="*/ 381965 h 654218"/>
              <a:gd name="connsiteX7" fmla="*/ 0 w 2570564"/>
              <a:gd name="connsiteY7" fmla="*/ 205565 h 65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0564" h="654218">
                <a:moveTo>
                  <a:pt x="0" y="205565"/>
                </a:moveTo>
                <a:lnTo>
                  <a:pt x="150211" y="146020"/>
                </a:lnTo>
                <a:lnTo>
                  <a:pt x="353416" y="0"/>
                </a:lnTo>
                <a:lnTo>
                  <a:pt x="2570564" y="589"/>
                </a:lnTo>
                <a:lnTo>
                  <a:pt x="2027808" y="654218"/>
                </a:lnTo>
                <a:lnTo>
                  <a:pt x="767373" y="446134"/>
                </a:lnTo>
                <a:lnTo>
                  <a:pt x="196133" y="381965"/>
                </a:lnTo>
                <a:lnTo>
                  <a:pt x="0" y="20556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ptagon 10"/>
          <p:cNvSpPr/>
          <p:nvPr/>
        </p:nvSpPr>
        <p:spPr>
          <a:xfrm>
            <a:off x="3320462" y="3973609"/>
            <a:ext cx="963506" cy="556788"/>
          </a:xfrm>
          <a:custGeom>
            <a:avLst/>
            <a:gdLst>
              <a:gd name="connsiteX0" fmla="*/ -2 w 706828"/>
              <a:gd name="connsiteY0" fmla="*/ 317860 h 494257"/>
              <a:gd name="connsiteX1" fmla="*/ 69998 w 706828"/>
              <a:gd name="connsiteY1" fmla="*/ 97894 h 494257"/>
              <a:gd name="connsiteX2" fmla="*/ 353414 w 706828"/>
              <a:gd name="connsiteY2" fmla="*/ 0 h 494257"/>
              <a:gd name="connsiteX3" fmla="*/ 636830 w 706828"/>
              <a:gd name="connsiteY3" fmla="*/ 97894 h 494257"/>
              <a:gd name="connsiteX4" fmla="*/ 706830 w 706828"/>
              <a:gd name="connsiteY4" fmla="*/ 317860 h 494257"/>
              <a:gd name="connsiteX5" fmla="*/ 510697 w 706828"/>
              <a:gd name="connsiteY5" fmla="*/ 494260 h 494257"/>
              <a:gd name="connsiteX6" fmla="*/ 196131 w 706828"/>
              <a:gd name="connsiteY6" fmla="*/ 494260 h 494257"/>
              <a:gd name="connsiteX7" fmla="*/ -2 w 706828"/>
              <a:gd name="connsiteY7" fmla="*/ 317860 h 494257"/>
              <a:gd name="connsiteX0" fmla="*/ 0 w 963506"/>
              <a:gd name="connsiteY0" fmla="*/ 317860 h 494260"/>
              <a:gd name="connsiteX1" fmla="*/ 70000 w 963506"/>
              <a:gd name="connsiteY1" fmla="*/ 97894 h 494260"/>
              <a:gd name="connsiteX2" fmla="*/ 353416 w 963506"/>
              <a:gd name="connsiteY2" fmla="*/ 0 h 494260"/>
              <a:gd name="connsiteX3" fmla="*/ 636832 w 963506"/>
              <a:gd name="connsiteY3" fmla="*/ 97894 h 494260"/>
              <a:gd name="connsiteX4" fmla="*/ 963506 w 963506"/>
              <a:gd name="connsiteY4" fmla="*/ 301818 h 494260"/>
              <a:gd name="connsiteX5" fmla="*/ 510699 w 963506"/>
              <a:gd name="connsiteY5" fmla="*/ 494260 h 494260"/>
              <a:gd name="connsiteX6" fmla="*/ 196133 w 963506"/>
              <a:gd name="connsiteY6" fmla="*/ 494260 h 494260"/>
              <a:gd name="connsiteX7" fmla="*/ 0 w 963506"/>
              <a:gd name="connsiteY7" fmla="*/ 317860 h 494260"/>
              <a:gd name="connsiteX0" fmla="*/ 0 w 963506"/>
              <a:gd name="connsiteY0" fmla="*/ 219966 h 396366"/>
              <a:gd name="connsiteX1" fmla="*/ 70000 w 963506"/>
              <a:gd name="connsiteY1" fmla="*/ 0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396366"/>
              <a:gd name="connsiteX1" fmla="*/ 150211 w 963506"/>
              <a:gd name="connsiteY1" fmla="*/ 160421 h 396366"/>
              <a:gd name="connsiteX2" fmla="*/ 353416 w 963506"/>
              <a:gd name="connsiteY2" fmla="*/ 14401 h 396366"/>
              <a:gd name="connsiteX3" fmla="*/ 636832 w 963506"/>
              <a:gd name="connsiteY3" fmla="*/ 0 h 396366"/>
              <a:gd name="connsiteX4" fmla="*/ 963506 w 963506"/>
              <a:gd name="connsiteY4" fmla="*/ 203924 h 396366"/>
              <a:gd name="connsiteX5" fmla="*/ 510699 w 963506"/>
              <a:gd name="connsiteY5" fmla="*/ 396366 h 396366"/>
              <a:gd name="connsiteX6" fmla="*/ 196133 w 963506"/>
              <a:gd name="connsiteY6" fmla="*/ 396366 h 396366"/>
              <a:gd name="connsiteX7" fmla="*/ 0 w 963506"/>
              <a:gd name="connsiteY7" fmla="*/ 219966 h 396366"/>
              <a:gd name="connsiteX0" fmla="*/ 0 w 963506"/>
              <a:gd name="connsiteY0" fmla="*/ 219966 h 460535"/>
              <a:gd name="connsiteX1" fmla="*/ 150211 w 963506"/>
              <a:gd name="connsiteY1" fmla="*/ 160421 h 460535"/>
              <a:gd name="connsiteX2" fmla="*/ 353416 w 963506"/>
              <a:gd name="connsiteY2" fmla="*/ 14401 h 460535"/>
              <a:gd name="connsiteX3" fmla="*/ 636832 w 963506"/>
              <a:gd name="connsiteY3" fmla="*/ 0 h 460535"/>
              <a:gd name="connsiteX4" fmla="*/ 963506 w 963506"/>
              <a:gd name="connsiteY4" fmla="*/ 203924 h 460535"/>
              <a:gd name="connsiteX5" fmla="*/ 767373 w 963506"/>
              <a:gd name="connsiteY5" fmla="*/ 460535 h 460535"/>
              <a:gd name="connsiteX6" fmla="*/ 196133 w 963506"/>
              <a:gd name="connsiteY6" fmla="*/ 396366 h 460535"/>
              <a:gd name="connsiteX7" fmla="*/ 0 w 963506"/>
              <a:gd name="connsiteY7" fmla="*/ 219966 h 460535"/>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96133 w 963506"/>
              <a:gd name="connsiteY6" fmla="*/ 396366 h 556788"/>
              <a:gd name="connsiteX7" fmla="*/ 0 w 963506"/>
              <a:gd name="connsiteY7" fmla="*/ 219966 h 556788"/>
              <a:gd name="connsiteX0" fmla="*/ 0 w 963506"/>
              <a:gd name="connsiteY0" fmla="*/ 219966 h 556788"/>
              <a:gd name="connsiteX1" fmla="*/ 150211 w 963506"/>
              <a:gd name="connsiteY1" fmla="*/ 160421 h 556788"/>
              <a:gd name="connsiteX2" fmla="*/ 353416 w 963506"/>
              <a:gd name="connsiteY2" fmla="*/ 14401 h 556788"/>
              <a:gd name="connsiteX3" fmla="*/ 636832 w 963506"/>
              <a:gd name="connsiteY3" fmla="*/ 0 h 556788"/>
              <a:gd name="connsiteX4" fmla="*/ 963506 w 963506"/>
              <a:gd name="connsiteY4" fmla="*/ 203924 h 556788"/>
              <a:gd name="connsiteX5" fmla="*/ 927794 w 963506"/>
              <a:gd name="connsiteY5" fmla="*/ 556788 h 556788"/>
              <a:gd name="connsiteX6" fmla="*/ 180091 w 963506"/>
              <a:gd name="connsiteY6" fmla="*/ 476576 h 556788"/>
              <a:gd name="connsiteX7" fmla="*/ 0 w 963506"/>
              <a:gd name="connsiteY7" fmla="*/ 219966 h 55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506" h="556788">
                <a:moveTo>
                  <a:pt x="0" y="219966"/>
                </a:moveTo>
                <a:lnTo>
                  <a:pt x="150211" y="160421"/>
                </a:lnTo>
                <a:lnTo>
                  <a:pt x="353416" y="14401"/>
                </a:lnTo>
                <a:lnTo>
                  <a:pt x="636832" y="0"/>
                </a:lnTo>
                <a:lnTo>
                  <a:pt x="963506" y="203924"/>
                </a:lnTo>
                <a:lnTo>
                  <a:pt x="927794" y="556788"/>
                </a:lnTo>
                <a:lnTo>
                  <a:pt x="180091" y="476576"/>
                </a:lnTo>
                <a:lnTo>
                  <a:pt x="0" y="21996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19672" y="4291551"/>
            <a:ext cx="432048" cy="721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39598" y="4640659"/>
            <a:ext cx="432048" cy="3725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04936" y="4530398"/>
            <a:ext cx="432048" cy="4766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79112" y="6268669"/>
            <a:ext cx="6282698" cy="523220"/>
          </a:xfrm>
          <a:prstGeom prst="rect">
            <a:avLst/>
          </a:prstGeom>
          <a:solidFill>
            <a:schemeClr val="bg1"/>
          </a:solidFill>
        </p:spPr>
        <p:txBody>
          <a:bodyPr wrap="square" rtlCol="0">
            <a:spAutoFit/>
          </a:bodyPr>
          <a:lstStyle/>
          <a:p>
            <a:pPr algn="ctr">
              <a:spcBef>
                <a:spcPts val="1800"/>
              </a:spcBef>
              <a:spcAft>
                <a:spcPts val="1800"/>
              </a:spcAft>
            </a:pPr>
            <a:r>
              <a:rPr lang="en-US" sz="2800" b="1" dirty="0"/>
              <a:t>Bias/CVT</a:t>
            </a:r>
          </a:p>
        </p:txBody>
      </p:sp>
      <p:sp>
        <p:nvSpPr>
          <p:cNvPr id="26" name="TextBox 25"/>
          <p:cNvSpPr txBox="1"/>
          <p:nvPr/>
        </p:nvSpPr>
        <p:spPr>
          <a:xfrm>
            <a:off x="2051720" y="1321604"/>
            <a:ext cx="1645920" cy="523220"/>
          </a:xfrm>
          <a:prstGeom prst="rect">
            <a:avLst/>
          </a:prstGeom>
          <a:solidFill>
            <a:schemeClr val="bg1"/>
          </a:solidFill>
        </p:spPr>
        <p:txBody>
          <a:bodyPr wrap="square" rtlCol="0">
            <a:spAutoFit/>
          </a:bodyPr>
          <a:lstStyle/>
          <a:p>
            <a:pPr algn="ctr"/>
            <a:r>
              <a:rPr lang="en-US" sz="2800" b="1" dirty="0">
                <a:solidFill>
                  <a:srgbClr val="7030A0"/>
                </a:solidFill>
              </a:rPr>
              <a:t>Desirable</a:t>
            </a:r>
          </a:p>
        </p:txBody>
      </p:sp>
      <p:sp>
        <p:nvSpPr>
          <p:cNvPr id="13" name="TextBox 12"/>
          <p:cNvSpPr txBox="1"/>
          <p:nvPr/>
        </p:nvSpPr>
        <p:spPr>
          <a:xfrm>
            <a:off x="1619670" y="166506"/>
            <a:ext cx="6336705" cy="461665"/>
          </a:xfrm>
          <a:prstGeom prst="rect">
            <a:avLst/>
          </a:prstGeom>
          <a:noFill/>
        </p:spPr>
        <p:txBody>
          <a:bodyPr wrap="square" rtlCol="0">
            <a:spAutoFit/>
          </a:bodyPr>
          <a:lstStyle/>
          <a:p>
            <a:r>
              <a:rPr lang="en-US" sz="2400" b="1" dirty="0">
                <a:solidFill>
                  <a:schemeClr val="accent5">
                    <a:lumMod val="75000"/>
                  </a:schemeClr>
                </a:solidFill>
              </a:rPr>
              <a:t>3 level Biologic APS; Fraser GC recommendation</a:t>
            </a:r>
          </a:p>
        </p:txBody>
      </p:sp>
      <p:sp>
        <p:nvSpPr>
          <p:cNvPr id="2" name="Oval 1"/>
          <p:cNvSpPr/>
          <p:nvPr/>
        </p:nvSpPr>
        <p:spPr>
          <a:xfrm>
            <a:off x="1475654" y="5694484"/>
            <a:ext cx="792090" cy="4708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36684" y="5694484"/>
            <a:ext cx="883777" cy="47082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72199" y="5766492"/>
            <a:ext cx="883777" cy="4708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
          <p:cNvSpPr txBox="1">
            <a:spLocks/>
          </p:cNvSpPr>
          <p:nvPr/>
        </p:nvSpPr>
        <p:spPr>
          <a:xfrm>
            <a:off x="4560922" y="3284984"/>
            <a:ext cx="4187542" cy="172819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b="1" i="1" dirty="0">
                <a:solidFill>
                  <a:srgbClr val="00B050"/>
                </a:solidFill>
              </a:rPr>
              <a:t>Optimum B = 0.125 CVT</a:t>
            </a:r>
            <a:endParaRPr lang="en-US" i="1" dirty="0"/>
          </a:p>
          <a:p>
            <a:pPr marL="0" indent="0">
              <a:spcBef>
                <a:spcPts val="600"/>
              </a:spcBef>
              <a:spcAft>
                <a:spcPts val="600"/>
              </a:spcAft>
              <a:buFont typeface="Arial" panose="020B0604020202020204" pitchFamily="34" charset="0"/>
              <a:buNone/>
            </a:pPr>
            <a:r>
              <a:rPr lang="en-US" b="1" i="1" dirty="0">
                <a:solidFill>
                  <a:srgbClr val="7030A0"/>
                </a:solidFill>
              </a:rPr>
              <a:t>Desirable CV = 0.25 CVT</a:t>
            </a:r>
            <a:endParaRPr lang="en-US" b="1" i="1" baseline="-25000" dirty="0">
              <a:solidFill>
                <a:srgbClr val="7030A0"/>
              </a:solidFill>
            </a:endParaRPr>
          </a:p>
          <a:p>
            <a:pPr marL="0" indent="0">
              <a:spcBef>
                <a:spcPts val="600"/>
              </a:spcBef>
              <a:spcAft>
                <a:spcPts val="600"/>
              </a:spcAft>
              <a:buFont typeface="Arial" panose="020B0604020202020204" pitchFamily="34" charset="0"/>
              <a:buNone/>
            </a:pPr>
            <a:r>
              <a:rPr lang="en-US" b="1" i="1" dirty="0">
                <a:solidFill>
                  <a:srgbClr val="FF0000"/>
                </a:solidFill>
              </a:rPr>
              <a:t>Minimum CV = 0.75 CVT</a:t>
            </a:r>
            <a:endParaRPr lang="en-US" i="1" dirty="0"/>
          </a:p>
        </p:txBody>
      </p:sp>
      <p:sp>
        <p:nvSpPr>
          <p:cNvPr id="20" name="TextBox 19"/>
          <p:cNvSpPr txBox="1"/>
          <p:nvPr/>
        </p:nvSpPr>
        <p:spPr>
          <a:xfrm rot="16200000">
            <a:off x="-2132482" y="2860673"/>
            <a:ext cx="4571145" cy="523220"/>
          </a:xfrm>
          <a:prstGeom prst="rect">
            <a:avLst/>
          </a:prstGeom>
          <a:noFill/>
        </p:spPr>
        <p:txBody>
          <a:bodyPr wrap="square" rtlCol="0">
            <a:spAutoFit/>
          </a:bodyPr>
          <a:lstStyle/>
          <a:p>
            <a:pPr algn="ctr">
              <a:spcAft>
                <a:spcPts val="1800"/>
              </a:spcAft>
            </a:pPr>
            <a:r>
              <a:rPr lang="en-US" sz="2800" b="1" dirty="0"/>
              <a:t>%False Positive</a:t>
            </a:r>
          </a:p>
        </p:txBody>
      </p:sp>
      <p:sp>
        <p:nvSpPr>
          <p:cNvPr id="3" name="TextBox 2">
            <a:extLst>
              <a:ext uri="{FF2B5EF4-FFF2-40B4-BE49-F238E27FC236}">
                <a16:creationId xmlns:a16="http://schemas.microsoft.com/office/drawing/2014/main" id="{4517F6EF-21A4-4BC3-AE2D-F36C9FD54BC3}"/>
              </a:ext>
            </a:extLst>
          </p:cNvPr>
          <p:cNvSpPr txBox="1"/>
          <p:nvPr/>
        </p:nvSpPr>
        <p:spPr>
          <a:xfrm>
            <a:off x="1001413" y="1703780"/>
            <a:ext cx="1603523" cy="523220"/>
          </a:xfrm>
          <a:prstGeom prst="rect">
            <a:avLst/>
          </a:prstGeom>
          <a:solidFill>
            <a:schemeClr val="bg1"/>
          </a:solidFill>
          <a:ln>
            <a:noFill/>
          </a:ln>
        </p:spPr>
        <p:txBody>
          <a:bodyPr wrap="square" rtlCol="1">
            <a:spAutoFit/>
          </a:bodyPr>
          <a:lstStyle/>
          <a:p>
            <a:endParaRPr lang="fa-IR" dirty="0"/>
          </a:p>
        </p:txBody>
      </p:sp>
      <p:sp>
        <p:nvSpPr>
          <p:cNvPr id="21" name="TextBox 20">
            <a:extLst>
              <a:ext uri="{FF2B5EF4-FFF2-40B4-BE49-F238E27FC236}">
                <a16:creationId xmlns:a16="http://schemas.microsoft.com/office/drawing/2014/main" id="{A0185180-DBC2-4108-9B09-531EAFB95CC3}"/>
              </a:ext>
            </a:extLst>
          </p:cNvPr>
          <p:cNvSpPr txBox="1"/>
          <p:nvPr/>
        </p:nvSpPr>
        <p:spPr>
          <a:xfrm>
            <a:off x="3275856" y="762380"/>
            <a:ext cx="1603523" cy="523220"/>
          </a:xfrm>
          <a:prstGeom prst="rect">
            <a:avLst/>
          </a:prstGeom>
          <a:solidFill>
            <a:schemeClr val="bg1"/>
          </a:solidFill>
          <a:ln>
            <a:noFill/>
          </a:ln>
        </p:spPr>
        <p:txBody>
          <a:bodyPr wrap="square" rtlCol="1">
            <a:spAutoFit/>
          </a:bodyPr>
          <a:lstStyle/>
          <a:p>
            <a:endParaRPr lang="fa-IR" dirty="0"/>
          </a:p>
        </p:txBody>
      </p:sp>
      <p:sp>
        <p:nvSpPr>
          <p:cNvPr id="25" name="TextBox 24"/>
          <p:cNvSpPr txBox="1"/>
          <p:nvPr/>
        </p:nvSpPr>
        <p:spPr>
          <a:xfrm>
            <a:off x="982677" y="1681644"/>
            <a:ext cx="1789123" cy="523220"/>
          </a:xfrm>
          <a:prstGeom prst="rect">
            <a:avLst/>
          </a:prstGeom>
          <a:noFill/>
        </p:spPr>
        <p:txBody>
          <a:bodyPr wrap="square" rtlCol="0">
            <a:spAutoFit/>
          </a:bodyPr>
          <a:lstStyle/>
          <a:p>
            <a:pPr algn="ctr"/>
            <a:r>
              <a:rPr lang="en-US" sz="2800" b="1" dirty="0">
                <a:solidFill>
                  <a:schemeClr val="accent1"/>
                </a:solidFill>
              </a:rPr>
              <a:t>Optimum</a:t>
            </a:r>
          </a:p>
        </p:txBody>
      </p:sp>
      <p:sp>
        <p:nvSpPr>
          <p:cNvPr id="27" name="TextBox 26"/>
          <p:cNvSpPr txBox="1"/>
          <p:nvPr/>
        </p:nvSpPr>
        <p:spPr>
          <a:xfrm>
            <a:off x="2987824" y="770382"/>
            <a:ext cx="1728193" cy="523220"/>
          </a:xfrm>
          <a:prstGeom prst="rect">
            <a:avLst/>
          </a:prstGeom>
          <a:noFill/>
        </p:spPr>
        <p:txBody>
          <a:bodyPr wrap="square" rtlCol="0">
            <a:spAutoFit/>
          </a:bodyPr>
          <a:lstStyle/>
          <a:p>
            <a:pPr algn="ctr"/>
            <a:r>
              <a:rPr lang="en-US" sz="2800" b="1" dirty="0">
                <a:solidFill>
                  <a:srgbClr val="FF0000"/>
                </a:solidFill>
              </a:rPr>
              <a:t>Minimum</a:t>
            </a:r>
          </a:p>
        </p:txBody>
      </p:sp>
    </p:spTree>
    <p:extLst>
      <p:ext uri="{BB962C8B-B14F-4D97-AF65-F5344CB8AC3E}">
        <p14:creationId xmlns:p14="http://schemas.microsoft.com/office/powerpoint/2010/main" val="1066206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9" grpId="0" animBg="1"/>
      <p:bldP spid="25"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spcAft>
                <a:spcPts val="1200"/>
              </a:spcAft>
            </a:pPr>
            <a:r>
              <a:rPr lang="fa-IR" dirty="0"/>
              <a:t>بالاترین سطح عملکرد قابل دستیابی از نظر فنی</a:t>
            </a:r>
          </a:p>
          <a:p>
            <a:pPr algn="r" rtl="1">
              <a:spcAft>
                <a:spcPts val="1200"/>
              </a:spcAft>
            </a:pPr>
            <a:r>
              <a:rPr lang="fa-IR" dirty="0"/>
              <a:t>دسترسی آسان به اطلاعات (مثلا از پایش کیفیت خارجی)</a:t>
            </a:r>
          </a:p>
          <a:p>
            <a:pPr algn="r" rtl="1">
              <a:spcAft>
                <a:spcPts val="1200"/>
              </a:spcAft>
            </a:pPr>
            <a:r>
              <a:rPr lang="fa-IR" dirty="0"/>
              <a:t>ممکن است بازتاب دهنده نیاز بالین نباشد</a:t>
            </a:r>
            <a:endParaRPr lang="en-US" dirty="0"/>
          </a:p>
        </p:txBody>
      </p:sp>
      <p:sp>
        <p:nvSpPr>
          <p:cNvPr id="5" name="Rectangle 4">
            <a:extLst>
              <a:ext uri="{FF2B5EF4-FFF2-40B4-BE49-F238E27FC236}">
                <a16:creationId xmlns:a16="http://schemas.microsoft.com/office/drawing/2014/main" id="{D3895EAC-7724-4B77-BA71-25A7FFE02B16}"/>
              </a:ext>
            </a:extLst>
          </p:cNvPr>
          <p:cNvSpPr/>
          <p:nvPr/>
        </p:nvSpPr>
        <p:spPr>
          <a:xfrm>
            <a:off x="4408647" y="548680"/>
            <a:ext cx="4254691" cy="584775"/>
          </a:xfrm>
          <a:prstGeom prst="rect">
            <a:avLst/>
          </a:prstGeom>
        </p:spPr>
        <p:txBody>
          <a:bodyPr wrap="none">
            <a:spAutoFit/>
          </a:bodyPr>
          <a:lstStyle/>
          <a:p>
            <a:pPr algn="r" rtl="1"/>
            <a:r>
              <a:rPr lang="fa-IR" sz="3200" b="1" dirty="0">
                <a:solidFill>
                  <a:srgbClr val="0070C0"/>
                </a:solidFill>
              </a:rPr>
              <a:t>مدل 3. وضعیت کنونی فناوری</a:t>
            </a:r>
            <a:endParaRPr lang="en-US" sz="3200" b="1" dirty="0">
              <a:solidFill>
                <a:srgbClr val="0070C0"/>
              </a:solidFill>
            </a:endParaRPr>
          </a:p>
        </p:txBody>
      </p:sp>
    </p:spTree>
    <p:extLst>
      <p:ext uri="{BB962C8B-B14F-4D97-AF65-F5344CB8AC3E}">
        <p14:creationId xmlns:p14="http://schemas.microsoft.com/office/powerpoint/2010/main" val="24406829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6" y="1772816"/>
            <a:ext cx="9132946" cy="405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79512" y="253848"/>
            <a:ext cx="8784976" cy="1014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7030A0"/>
                </a:solidFill>
              </a:rPr>
              <a:t>Allocating analytes to Milan-2014 models</a:t>
            </a:r>
          </a:p>
          <a:p>
            <a:pPr algn="ctr">
              <a:spcBef>
                <a:spcPts val="1200"/>
              </a:spcBef>
            </a:pPr>
            <a:r>
              <a:rPr lang="en-US" sz="3200" b="1" dirty="0">
                <a:solidFill>
                  <a:srgbClr val="7030A0"/>
                </a:solidFill>
              </a:rPr>
              <a:t>EFLM TFG-DM (2014-2016)</a:t>
            </a:r>
            <a:endParaRPr lang="en-US" sz="2400" b="1" dirty="0">
              <a:solidFill>
                <a:srgbClr val="7030A0"/>
              </a:solidFill>
            </a:endParaRPr>
          </a:p>
        </p:txBody>
      </p:sp>
    </p:spTree>
    <p:extLst>
      <p:ext uri="{BB962C8B-B14F-4D97-AF65-F5344CB8AC3E}">
        <p14:creationId xmlns:p14="http://schemas.microsoft.com/office/powerpoint/2010/main" val="1005569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Left 14">
            <a:extLst>
              <a:ext uri="{FF2B5EF4-FFF2-40B4-BE49-F238E27FC236}">
                <a16:creationId xmlns:a16="http://schemas.microsoft.com/office/drawing/2014/main" id="{845FD023-97B6-4165-88D9-FC19580C886D}"/>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10" name="Rectangle 9">
            <a:extLst>
              <a:ext uri="{FF2B5EF4-FFF2-40B4-BE49-F238E27FC236}">
                <a16:creationId xmlns:a16="http://schemas.microsoft.com/office/drawing/2014/main" id="{D33F1220-4D58-4617-91CA-DCE743795D39}"/>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Rounded Corners 13">
            <a:extLst>
              <a:ext uri="{FF2B5EF4-FFF2-40B4-BE49-F238E27FC236}">
                <a16:creationId xmlns:a16="http://schemas.microsoft.com/office/drawing/2014/main" id="{630605A3-E3B2-4885-9174-E8C2F54A58BA}"/>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sp>
        <p:nvSpPr>
          <p:cNvPr id="11" name="Rectangle: Rounded Corners 10">
            <a:extLst>
              <a:ext uri="{FF2B5EF4-FFF2-40B4-BE49-F238E27FC236}">
                <a16:creationId xmlns:a16="http://schemas.microsoft.com/office/drawing/2014/main" id="{6CF5FE41-8996-4128-B004-D76202D80ACC}"/>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12" name="Picture 11">
            <a:extLst>
              <a:ext uri="{FF2B5EF4-FFF2-40B4-BE49-F238E27FC236}">
                <a16:creationId xmlns:a16="http://schemas.microsoft.com/office/drawing/2014/main" id="{C52840F6-57FE-4B09-9545-942ED54E6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16" name="Picture 15">
            <a:extLst>
              <a:ext uri="{FF2B5EF4-FFF2-40B4-BE49-F238E27FC236}">
                <a16:creationId xmlns:a16="http://schemas.microsoft.com/office/drawing/2014/main" id="{45921607-9367-4128-962B-4E2BDA1A8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17" name="Picture 16">
            <a:extLst>
              <a:ext uri="{FF2B5EF4-FFF2-40B4-BE49-F238E27FC236}">
                <a16:creationId xmlns:a16="http://schemas.microsoft.com/office/drawing/2014/main" id="{C2C7C0AD-20D6-45E8-A180-45F3116FA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pic>
        <p:nvPicPr>
          <p:cNvPr id="13" name="Picture 12">
            <a:extLst>
              <a:ext uri="{FF2B5EF4-FFF2-40B4-BE49-F238E27FC236}">
                <a16:creationId xmlns:a16="http://schemas.microsoft.com/office/drawing/2014/main" id="{7BC03942-E03C-4C9E-89CD-CE48D3EBE46A}"/>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457200" y="2425391"/>
            <a:ext cx="8229600" cy="2007218"/>
          </a:xfrm>
          <a:prstGeom prst="rect">
            <a:avLst/>
          </a:prstGeom>
          <a:ln w="28575">
            <a:solidFill>
              <a:srgbClr val="FFFF00"/>
            </a:solidFill>
          </a:ln>
          <a:effectLst>
            <a:glow rad="228600">
              <a:schemeClr val="accent5">
                <a:satMod val="175000"/>
                <a:alpha val="40000"/>
              </a:schemeClr>
            </a:glow>
          </a:effectLst>
        </p:spPr>
      </p:pic>
    </p:spTree>
    <p:extLst>
      <p:ext uri="{BB962C8B-B14F-4D97-AF65-F5344CB8AC3E}">
        <p14:creationId xmlns:p14="http://schemas.microsoft.com/office/powerpoint/2010/main" val="16878350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0768"/>
            <a:ext cx="7886700" cy="4836195"/>
          </a:xfrm>
        </p:spPr>
        <p:txBody>
          <a:bodyPr/>
          <a:lstStyle/>
          <a:p>
            <a:pPr marL="0" indent="0" algn="r" rtl="1">
              <a:buNone/>
            </a:pPr>
            <a:r>
              <a:rPr lang="fa-IR" b="1" dirty="0">
                <a:solidFill>
                  <a:srgbClr val="0070C0"/>
                </a:solidFill>
              </a:rPr>
              <a:t>مدل 1 مناسب برای </a:t>
            </a:r>
            <a:r>
              <a:rPr lang="fa-IR" b="1" dirty="0" err="1">
                <a:solidFill>
                  <a:srgbClr val="0070C0"/>
                </a:solidFill>
              </a:rPr>
              <a:t>آزمایش‌های</a:t>
            </a:r>
            <a:r>
              <a:rPr lang="fa-IR" b="1" dirty="0">
                <a:solidFill>
                  <a:srgbClr val="0070C0"/>
                </a:solidFill>
              </a:rPr>
              <a:t>:</a:t>
            </a:r>
            <a:endParaRPr lang="en-US" b="1" dirty="0">
              <a:solidFill>
                <a:srgbClr val="0070C0"/>
              </a:solidFill>
            </a:endParaRPr>
          </a:p>
          <a:p>
            <a:pPr marL="361950" indent="-361950" algn="r" rtl="1">
              <a:spcBef>
                <a:spcPts val="1800"/>
              </a:spcBef>
              <a:spcAft>
                <a:spcPts val="600"/>
              </a:spcAft>
              <a:buFont typeface="Wingdings" panose="05000000000000000000" pitchFamily="2" charset="2"/>
              <a:buChar char="Ø"/>
            </a:pPr>
            <a:r>
              <a:rPr lang="fa-IR" dirty="0"/>
              <a:t>دارای نقش مرکزی در تصمیمگیری برای یک بیماری خاص/وضعیت بالینی</a:t>
            </a:r>
          </a:p>
          <a:p>
            <a:pPr marL="361950" indent="-361950" algn="r" rtl="1">
              <a:spcBef>
                <a:spcPts val="1800"/>
              </a:spcBef>
              <a:spcAft>
                <a:spcPts val="600"/>
              </a:spcAft>
              <a:buFont typeface="Wingdings" panose="05000000000000000000" pitchFamily="2" charset="2"/>
              <a:buChar char="Ø"/>
            </a:pPr>
            <a:r>
              <a:rPr lang="fa-IR" dirty="0"/>
              <a:t>دارای نقطه تمایز/مرز تصمیم برای تشخیص، غربالگری، پیگیری</a:t>
            </a:r>
          </a:p>
          <a:p>
            <a:pPr marL="361950" indent="-361950" algn="r" rtl="1">
              <a:spcBef>
                <a:spcPts val="1800"/>
              </a:spcBef>
              <a:spcAft>
                <a:spcPts val="600"/>
              </a:spcAft>
              <a:buFont typeface="Wingdings" panose="05000000000000000000" pitchFamily="2" charset="2"/>
              <a:buChar char="Ø"/>
            </a:pPr>
            <a:r>
              <a:rPr lang="fa-IR" dirty="0"/>
              <a:t>تاثیر مستقیم بر مدیریت بیماری؛ در نتیجه بر پیامد</a:t>
            </a:r>
          </a:p>
          <a:p>
            <a:pPr marL="361950" indent="-361950" algn="r" rtl="1">
              <a:spcBef>
                <a:spcPts val="1800"/>
              </a:spcBef>
              <a:spcAft>
                <a:spcPts val="600"/>
              </a:spcAft>
              <a:buFont typeface="Wingdings" panose="05000000000000000000" pitchFamily="2" charset="2"/>
              <a:buChar char="Ø"/>
            </a:pPr>
            <a:r>
              <a:rPr lang="fa-IR" dirty="0" err="1"/>
              <a:t>عیارمندسازی</a:t>
            </a:r>
            <a:r>
              <a:rPr lang="fa-IR" dirty="0"/>
              <a:t>/</a:t>
            </a:r>
            <a:r>
              <a:rPr lang="fa-IR" dirty="0" err="1"/>
              <a:t>هماهنگ‌سازی</a:t>
            </a:r>
            <a:r>
              <a:rPr lang="fa-IR" dirty="0"/>
              <a:t> </a:t>
            </a:r>
            <a:r>
              <a:rPr lang="fa-IR" dirty="0" err="1"/>
              <a:t>شده‌اند</a:t>
            </a:r>
            <a:r>
              <a:rPr lang="fa-IR" dirty="0"/>
              <a:t> </a:t>
            </a:r>
            <a:endParaRPr lang="en-US" dirty="0"/>
          </a:p>
        </p:txBody>
      </p:sp>
      <p:sp>
        <p:nvSpPr>
          <p:cNvPr id="6"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3321407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0728"/>
            <a:ext cx="7886700" cy="5877272"/>
          </a:xfrm>
        </p:spPr>
        <p:txBody>
          <a:bodyPr>
            <a:normAutofit/>
          </a:bodyPr>
          <a:lstStyle/>
          <a:p>
            <a:pPr marL="0" indent="0">
              <a:buNone/>
            </a:pPr>
            <a:r>
              <a:rPr lang="en-US" b="1" dirty="0">
                <a:solidFill>
                  <a:srgbClr val="0070C0"/>
                </a:solidFill>
              </a:rPr>
              <a:t>Examples for Model 1:</a:t>
            </a:r>
          </a:p>
          <a:p>
            <a:pPr marL="361950" indent="-361950">
              <a:buFont typeface="Wingdings" panose="05000000000000000000" pitchFamily="2" charset="2"/>
              <a:buChar char="Ø"/>
            </a:pPr>
            <a:r>
              <a:rPr lang="en-US" b="1" dirty="0">
                <a:solidFill>
                  <a:srgbClr val="FF0000"/>
                </a:solidFill>
              </a:rPr>
              <a:t>HDL-c, LDL-c</a:t>
            </a:r>
            <a:r>
              <a:rPr lang="en-US" dirty="0"/>
              <a:t> – Central in definition of cardiovascular risk, clearly defined thresholds, related treatment indications</a:t>
            </a:r>
          </a:p>
          <a:p>
            <a:pPr marL="361950" indent="-361950">
              <a:buFont typeface="Wingdings" panose="05000000000000000000" pitchFamily="2" charset="2"/>
              <a:buChar char="Ø"/>
            </a:pPr>
            <a:r>
              <a:rPr lang="en-US" b="1" dirty="0">
                <a:solidFill>
                  <a:srgbClr val="FF0000"/>
                </a:solidFill>
              </a:rPr>
              <a:t>Glucose, A1C</a:t>
            </a:r>
            <a:r>
              <a:rPr lang="en-US" dirty="0"/>
              <a:t> – Clearly defined thresholds</a:t>
            </a:r>
          </a:p>
          <a:p>
            <a:pPr marL="361950" indent="-361950">
              <a:buFont typeface="Wingdings" panose="05000000000000000000" pitchFamily="2" charset="2"/>
              <a:buChar char="Ø"/>
            </a:pPr>
            <a:r>
              <a:rPr lang="en-US" b="1" dirty="0">
                <a:solidFill>
                  <a:srgbClr val="FF0000"/>
                </a:solidFill>
              </a:rPr>
              <a:t>Albumin</a:t>
            </a:r>
            <a:r>
              <a:rPr lang="en-US" dirty="0"/>
              <a:t> – Measure of protein-energy nutritional status (KDIGO 2015); Quality indicator of dialysis centers (USA); Classify stage 1 MM (Int. </a:t>
            </a:r>
            <a:r>
              <a:rPr lang="en-US" dirty="0" err="1"/>
              <a:t>Myel</a:t>
            </a:r>
            <a:r>
              <a:rPr lang="en-US" dirty="0"/>
              <a:t>. WG); Calculation of dose and monitoring replacement therapy with human albumin</a:t>
            </a:r>
          </a:p>
          <a:p>
            <a:pPr marL="361950" indent="-361950">
              <a:buFont typeface="Wingdings" panose="05000000000000000000" pitchFamily="2" charset="2"/>
              <a:buChar char="Ø"/>
            </a:pPr>
            <a:r>
              <a:rPr lang="en-US" b="1" dirty="0">
                <a:solidFill>
                  <a:srgbClr val="FF0000"/>
                </a:solidFill>
              </a:rPr>
              <a:t>CRP</a:t>
            </a:r>
            <a:r>
              <a:rPr lang="en-US" dirty="0"/>
              <a:t> – Differentiate viral/bacterial infection; Establish severity of acute pancreatitis </a:t>
            </a:r>
          </a:p>
        </p:txBody>
      </p:sp>
      <p:sp>
        <p:nvSpPr>
          <p:cNvPr id="4"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20818961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0728"/>
            <a:ext cx="7886700" cy="5877272"/>
          </a:xfrm>
        </p:spPr>
        <p:txBody>
          <a:bodyPr/>
          <a:lstStyle/>
          <a:p>
            <a:pPr marL="0" indent="0">
              <a:buNone/>
            </a:pPr>
            <a:r>
              <a:rPr lang="en-US" b="1" dirty="0">
                <a:solidFill>
                  <a:srgbClr val="0070C0"/>
                </a:solidFill>
              </a:rPr>
              <a:t>Model 1; Examples (continued):</a:t>
            </a:r>
          </a:p>
          <a:p>
            <a:pPr marL="361950" indent="-361950">
              <a:buFont typeface="Wingdings" panose="05000000000000000000" pitchFamily="2" charset="2"/>
              <a:buChar char="Ø"/>
            </a:pPr>
            <a:r>
              <a:rPr lang="en-US" b="1" dirty="0" err="1">
                <a:solidFill>
                  <a:srgbClr val="FF0000"/>
                </a:solidFill>
              </a:rPr>
              <a:t>cTn</a:t>
            </a:r>
            <a:r>
              <a:rPr lang="en-US" b="1" dirty="0">
                <a:solidFill>
                  <a:srgbClr val="FF0000"/>
                </a:solidFill>
              </a:rPr>
              <a:t> </a:t>
            </a:r>
            <a:r>
              <a:rPr lang="en-US" dirty="0"/>
              <a:t>– CV&lt;10% leads to misclassification of 1%</a:t>
            </a:r>
          </a:p>
          <a:p>
            <a:pPr marL="361950" indent="-361950">
              <a:buFont typeface="Wingdings" panose="05000000000000000000" pitchFamily="2" charset="2"/>
              <a:buChar char="Ø"/>
            </a:pPr>
            <a:r>
              <a:rPr lang="en-US" b="1" dirty="0">
                <a:solidFill>
                  <a:srgbClr val="FF0000"/>
                </a:solidFill>
              </a:rPr>
              <a:t>Hb</a:t>
            </a:r>
            <a:r>
              <a:rPr lang="en-US" dirty="0"/>
              <a:t> – Clearly defined thresholds for anemia, transfusion, and increased Hb</a:t>
            </a:r>
          </a:p>
          <a:p>
            <a:pPr marL="361950" indent="-361950">
              <a:buFont typeface="Wingdings" panose="05000000000000000000" pitchFamily="2" charset="2"/>
              <a:buChar char="Ø"/>
            </a:pPr>
            <a:r>
              <a:rPr lang="en-US" b="1" dirty="0">
                <a:solidFill>
                  <a:srgbClr val="FF0000"/>
                </a:solidFill>
              </a:rPr>
              <a:t>Platelets </a:t>
            </a:r>
            <a:r>
              <a:rPr lang="en-US" dirty="0"/>
              <a:t>– Thresholds for transfusion</a:t>
            </a:r>
          </a:p>
          <a:p>
            <a:pPr marL="361950" indent="-361950">
              <a:buFont typeface="Wingdings" panose="05000000000000000000" pitchFamily="2" charset="2"/>
              <a:buChar char="Ø"/>
            </a:pPr>
            <a:r>
              <a:rPr lang="en-US" b="1" dirty="0">
                <a:solidFill>
                  <a:srgbClr val="FF0000"/>
                </a:solidFill>
              </a:rPr>
              <a:t>Neutrophils</a:t>
            </a:r>
            <a:r>
              <a:rPr lang="en-US" dirty="0"/>
              <a:t> – &lt;0.5x10</a:t>
            </a:r>
            <a:r>
              <a:rPr lang="en-US" baseline="30000" dirty="0"/>
              <a:t>9</a:t>
            </a:r>
            <a:r>
              <a:rPr lang="en-US" dirty="0"/>
              <a:t>/L indicative of high risk for infection</a:t>
            </a:r>
          </a:p>
          <a:p>
            <a:pPr marL="361950" indent="-361950">
              <a:buFont typeface="Wingdings" panose="05000000000000000000" pitchFamily="2" charset="2"/>
              <a:buChar char="Ø"/>
            </a:pPr>
            <a:r>
              <a:rPr lang="en-US" b="1" dirty="0">
                <a:solidFill>
                  <a:srgbClr val="FF0000"/>
                </a:solidFill>
              </a:rPr>
              <a:t>TSH</a:t>
            </a:r>
            <a:r>
              <a:rPr lang="en-US" dirty="0"/>
              <a:t> – Thresholds for diagnosis/treatment</a:t>
            </a:r>
          </a:p>
        </p:txBody>
      </p:sp>
      <p:sp>
        <p:nvSpPr>
          <p:cNvPr id="5"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207513916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0768"/>
            <a:ext cx="7886700" cy="4836195"/>
          </a:xfrm>
        </p:spPr>
        <p:txBody>
          <a:bodyPr/>
          <a:lstStyle/>
          <a:p>
            <a:pPr marL="0" indent="0" algn="r" rtl="1">
              <a:buNone/>
            </a:pPr>
            <a:r>
              <a:rPr lang="fa-IR" b="1" dirty="0">
                <a:solidFill>
                  <a:srgbClr val="0070C0"/>
                </a:solidFill>
              </a:rPr>
              <a:t>مدل 2 مناسب برای </a:t>
            </a:r>
            <a:r>
              <a:rPr lang="fa-IR" b="1" dirty="0" err="1">
                <a:solidFill>
                  <a:srgbClr val="0070C0"/>
                </a:solidFill>
              </a:rPr>
              <a:t>آزمایش‌های</a:t>
            </a:r>
            <a:r>
              <a:rPr lang="fa-IR" b="1" dirty="0">
                <a:solidFill>
                  <a:srgbClr val="0070C0"/>
                </a:solidFill>
              </a:rPr>
              <a:t>:</a:t>
            </a:r>
            <a:endParaRPr lang="en-US" b="1" dirty="0">
              <a:solidFill>
                <a:srgbClr val="0070C0"/>
              </a:solidFill>
            </a:endParaRPr>
          </a:p>
          <a:p>
            <a:pPr marL="361950" indent="-361950" algn="r" rtl="1">
              <a:spcBef>
                <a:spcPts val="1800"/>
              </a:spcBef>
              <a:spcAft>
                <a:spcPts val="600"/>
              </a:spcAft>
              <a:buFont typeface="Wingdings" panose="05000000000000000000" pitchFamily="2" charset="2"/>
              <a:buChar char="Ø"/>
            </a:pPr>
            <a:r>
              <a:rPr lang="fa-IR" dirty="0"/>
              <a:t>نقش مرکزی در تصمیمگیری برای یک بیماری خاص/وضعیت بالینی </a:t>
            </a:r>
            <a:r>
              <a:rPr lang="fa-IR" u="sng" dirty="0"/>
              <a:t>ندارند</a:t>
            </a:r>
          </a:p>
          <a:p>
            <a:pPr marL="361950" indent="-361950" algn="r" rtl="1">
              <a:spcBef>
                <a:spcPts val="1800"/>
              </a:spcBef>
              <a:spcAft>
                <a:spcPts val="600"/>
              </a:spcAft>
              <a:buFont typeface="Wingdings" panose="05000000000000000000" pitchFamily="2" charset="2"/>
              <a:buChar char="Ø"/>
            </a:pPr>
            <a:r>
              <a:rPr lang="fa-IR" dirty="0"/>
              <a:t>دارای غلظت پایدار</a:t>
            </a:r>
          </a:p>
          <a:p>
            <a:pPr marL="361950" indent="-361950" algn="r" rtl="1">
              <a:spcBef>
                <a:spcPts val="1800"/>
              </a:spcBef>
              <a:spcAft>
                <a:spcPts val="600"/>
              </a:spcAft>
              <a:buFont typeface="Wingdings" panose="05000000000000000000" pitchFamily="2" charset="2"/>
              <a:buChar char="Ø"/>
            </a:pPr>
            <a:r>
              <a:rPr lang="fa-IR" dirty="0"/>
              <a:t>تحت کنترل </a:t>
            </a:r>
            <a:r>
              <a:rPr lang="fa-IR" dirty="0" err="1"/>
              <a:t>همئوستاتیک</a:t>
            </a:r>
            <a:r>
              <a:rPr lang="fa-IR"/>
              <a:t> سخت</a:t>
            </a:r>
            <a:endParaRPr lang="fa-IR" dirty="0"/>
          </a:p>
        </p:txBody>
      </p:sp>
      <p:sp>
        <p:nvSpPr>
          <p:cNvPr id="6"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22770462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4744"/>
            <a:ext cx="7886700" cy="5733256"/>
          </a:xfrm>
        </p:spPr>
        <p:txBody>
          <a:bodyPr/>
          <a:lstStyle/>
          <a:p>
            <a:pPr marL="0" indent="0">
              <a:buNone/>
            </a:pPr>
            <a:r>
              <a:rPr lang="en-US" b="1" dirty="0">
                <a:solidFill>
                  <a:srgbClr val="0070C0"/>
                </a:solidFill>
              </a:rPr>
              <a:t>Examples for Model 2:</a:t>
            </a:r>
          </a:p>
          <a:p>
            <a:pPr marL="361950" indent="-361950">
              <a:buFont typeface="Wingdings" panose="05000000000000000000" pitchFamily="2" charset="2"/>
              <a:buChar char="Ø"/>
            </a:pPr>
            <a:r>
              <a:rPr lang="en-US" b="1" dirty="0">
                <a:solidFill>
                  <a:srgbClr val="FF0000"/>
                </a:solidFill>
              </a:rPr>
              <a:t>Electrolytes</a:t>
            </a:r>
            <a:r>
              <a:rPr lang="en-US" dirty="0"/>
              <a:t> </a:t>
            </a:r>
            <a:r>
              <a:rPr lang="en-US" b="1" dirty="0">
                <a:solidFill>
                  <a:srgbClr val="FF0000"/>
                </a:solidFill>
              </a:rPr>
              <a:t>&amp;</a:t>
            </a:r>
            <a:r>
              <a:rPr lang="en-US" dirty="0"/>
              <a:t> </a:t>
            </a:r>
            <a:r>
              <a:rPr lang="en-US" b="1" dirty="0">
                <a:solidFill>
                  <a:srgbClr val="FF0000"/>
                </a:solidFill>
              </a:rPr>
              <a:t>Minerals</a:t>
            </a:r>
            <a:r>
              <a:rPr lang="en-US" dirty="0"/>
              <a:t> – Strictly controlled by hormones and other functions</a:t>
            </a:r>
          </a:p>
          <a:p>
            <a:pPr marL="361950" indent="-361950">
              <a:buFont typeface="Wingdings" panose="05000000000000000000" pitchFamily="2" charset="2"/>
              <a:buChar char="Ø"/>
            </a:pPr>
            <a:r>
              <a:rPr lang="en-US" b="1" dirty="0">
                <a:solidFill>
                  <a:srgbClr val="FF0000"/>
                </a:solidFill>
              </a:rPr>
              <a:t>Creatinine, Urea, Cystatin C </a:t>
            </a:r>
            <a:r>
              <a:rPr lang="en-US" dirty="0"/>
              <a:t>– Controlled by  Kidney function</a:t>
            </a:r>
          </a:p>
          <a:p>
            <a:pPr marL="361950" indent="-361950">
              <a:buFont typeface="Wingdings" panose="05000000000000000000" pitchFamily="2" charset="2"/>
              <a:buChar char="Ø"/>
            </a:pPr>
            <a:r>
              <a:rPr lang="en-US" b="1" dirty="0">
                <a:solidFill>
                  <a:srgbClr val="FF0000"/>
                </a:solidFill>
              </a:rPr>
              <a:t>Urate</a:t>
            </a:r>
            <a:r>
              <a:rPr lang="en-US" dirty="0"/>
              <a:t> – Kidney compensates for endogenous production/dietary intake</a:t>
            </a:r>
          </a:p>
          <a:p>
            <a:pPr marL="361950" indent="-361950">
              <a:buFont typeface="Wingdings" panose="05000000000000000000" pitchFamily="2" charset="2"/>
              <a:buChar char="Ø"/>
            </a:pPr>
            <a:r>
              <a:rPr lang="en-US" b="1" dirty="0">
                <a:solidFill>
                  <a:srgbClr val="FF0000"/>
                </a:solidFill>
              </a:rPr>
              <a:t>Total Protein </a:t>
            </a:r>
            <a:r>
              <a:rPr lang="en-US" dirty="0"/>
              <a:t>– Long half-life and body water control</a:t>
            </a:r>
          </a:p>
          <a:p>
            <a:pPr marL="361950" indent="-361950">
              <a:buFont typeface="Wingdings" panose="05000000000000000000" pitchFamily="2" charset="2"/>
              <a:buChar char="Ø"/>
            </a:pPr>
            <a:r>
              <a:rPr lang="en-US" b="1" dirty="0">
                <a:solidFill>
                  <a:srgbClr val="FF0000"/>
                </a:solidFill>
              </a:rPr>
              <a:t>RBC count, HCT, MCV </a:t>
            </a:r>
          </a:p>
          <a:p>
            <a:pPr marL="361950" indent="-361950">
              <a:buFont typeface="Wingdings" panose="05000000000000000000" pitchFamily="2" charset="2"/>
              <a:buChar char="Ø"/>
            </a:pPr>
            <a:r>
              <a:rPr lang="en-US" b="1" dirty="0">
                <a:solidFill>
                  <a:srgbClr val="FF0000"/>
                </a:solidFill>
              </a:rPr>
              <a:t>Hb</a:t>
            </a:r>
            <a:r>
              <a:rPr lang="en-US" dirty="0"/>
              <a:t> (for monitoring)</a:t>
            </a:r>
          </a:p>
          <a:p>
            <a:pPr marL="361950" indent="-361950">
              <a:buFont typeface="Wingdings" panose="05000000000000000000" pitchFamily="2" charset="2"/>
              <a:buChar char="Ø"/>
            </a:pPr>
            <a:r>
              <a:rPr lang="en-US" b="1" dirty="0">
                <a:solidFill>
                  <a:srgbClr val="FF0000"/>
                </a:solidFill>
              </a:rPr>
              <a:t>PT, PTT</a:t>
            </a:r>
          </a:p>
        </p:txBody>
      </p:sp>
      <p:sp>
        <p:nvSpPr>
          <p:cNvPr id="4"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11087573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0768"/>
            <a:ext cx="7886700" cy="4836195"/>
          </a:xfrm>
        </p:spPr>
        <p:txBody>
          <a:bodyPr/>
          <a:lstStyle/>
          <a:p>
            <a:pPr marL="0" indent="0" algn="r" rtl="1">
              <a:buNone/>
            </a:pPr>
            <a:r>
              <a:rPr lang="fa-IR" b="1" dirty="0">
                <a:solidFill>
                  <a:srgbClr val="0070C0"/>
                </a:solidFill>
              </a:rPr>
              <a:t>مدل 3 مناسب برای </a:t>
            </a:r>
            <a:r>
              <a:rPr lang="fa-IR" b="1" dirty="0" err="1">
                <a:solidFill>
                  <a:srgbClr val="0070C0"/>
                </a:solidFill>
              </a:rPr>
              <a:t>آزمایش‌های</a:t>
            </a:r>
            <a:r>
              <a:rPr lang="fa-IR" b="1" dirty="0">
                <a:solidFill>
                  <a:srgbClr val="0070C0"/>
                </a:solidFill>
              </a:rPr>
              <a:t>:</a:t>
            </a:r>
            <a:endParaRPr lang="en-US" b="1" dirty="0">
              <a:solidFill>
                <a:srgbClr val="0070C0"/>
              </a:solidFill>
            </a:endParaRPr>
          </a:p>
          <a:p>
            <a:pPr marL="361950" indent="-361950" algn="r" rtl="1">
              <a:spcBef>
                <a:spcPts val="1800"/>
              </a:spcBef>
              <a:spcAft>
                <a:spcPts val="600"/>
              </a:spcAft>
              <a:buFont typeface="Wingdings" panose="05000000000000000000" pitchFamily="2" charset="2"/>
              <a:buChar char="Ø"/>
            </a:pPr>
            <a:r>
              <a:rPr lang="fa-IR" dirty="0"/>
              <a:t>منتظر مطالعات بالینی یا نوسان زیستی؛ موقت</a:t>
            </a:r>
          </a:p>
          <a:p>
            <a:pPr marL="361950" indent="-361950" algn="r" rtl="1">
              <a:spcBef>
                <a:spcPts val="1800"/>
              </a:spcBef>
              <a:spcAft>
                <a:spcPts val="600"/>
              </a:spcAft>
              <a:buFont typeface="Wingdings" panose="05000000000000000000" pitchFamily="2" charset="2"/>
              <a:buChar char="Ø"/>
            </a:pPr>
            <a:r>
              <a:rPr lang="fa-IR" dirty="0"/>
              <a:t>مدل 1 و 2 مناسب نیست؛ مثل بیشتر </a:t>
            </a:r>
            <a:r>
              <a:rPr lang="fa-IR" dirty="0" err="1"/>
              <a:t>آنالیت‌های</a:t>
            </a:r>
            <a:r>
              <a:rPr lang="fa-IR" dirty="0"/>
              <a:t> ادراری</a:t>
            </a:r>
          </a:p>
        </p:txBody>
      </p:sp>
      <p:sp>
        <p:nvSpPr>
          <p:cNvPr id="6"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2991087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contrast="20000"/>
          </a:blip>
          <a:stretch>
            <a:fillRect/>
          </a:stretch>
        </p:blipFill>
        <p:spPr>
          <a:xfrm>
            <a:off x="35496" y="1628800"/>
            <a:ext cx="8999007" cy="5069713"/>
          </a:xfrm>
          <a:prstGeom prst="rect">
            <a:avLst/>
          </a:prstGeom>
        </p:spPr>
      </p:pic>
      <p:sp>
        <p:nvSpPr>
          <p:cNvPr id="5"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
        <p:nvSpPr>
          <p:cNvPr id="6" name="Oval Callout 5"/>
          <p:cNvSpPr/>
          <p:nvPr/>
        </p:nvSpPr>
        <p:spPr>
          <a:xfrm>
            <a:off x="47726" y="1546895"/>
            <a:ext cx="1440160" cy="576064"/>
          </a:xfrm>
          <a:prstGeom prst="wedgeEllipseCallout">
            <a:avLst>
              <a:gd name="adj1" fmla="val 24705"/>
              <a:gd name="adj2" fmla="val 93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rgbClr val="FF0000"/>
                </a:solidFill>
              </a:rPr>
              <a:t>نقش مرکزی؟</a:t>
            </a:r>
            <a:endParaRPr lang="en-US" b="1" dirty="0">
              <a:solidFill>
                <a:srgbClr val="FF0000"/>
              </a:solidFill>
            </a:endParaRPr>
          </a:p>
        </p:txBody>
      </p:sp>
      <p:sp>
        <p:nvSpPr>
          <p:cNvPr id="2" name="Rectangle 1">
            <a:extLst>
              <a:ext uri="{FF2B5EF4-FFF2-40B4-BE49-F238E27FC236}">
                <a16:creationId xmlns:a16="http://schemas.microsoft.com/office/drawing/2014/main" id="{BC1202AC-DBBE-46F2-90FF-A1010A2AFA12}"/>
              </a:ext>
            </a:extLst>
          </p:cNvPr>
          <p:cNvSpPr/>
          <p:nvPr/>
        </p:nvSpPr>
        <p:spPr>
          <a:xfrm>
            <a:off x="2699792" y="2060848"/>
            <a:ext cx="6120680" cy="1939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a:extLst>
              <a:ext uri="{FF2B5EF4-FFF2-40B4-BE49-F238E27FC236}">
                <a16:creationId xmlns:a16="http://schemas.microsoft.com/office/drawing/2014/main" id="{68C9AC8B-57E4-4793-B21B-A87C494FFFA4}"/>
              </a:ext>
            </a:extLst>
          </p:cNvPr>
          <p:cNvSpPr/>
          <p:nvPr/>
        </p:nvSpPr>
        <p:spPr>
          <a:xfrm>
            <a:off x="1331640" y="3284984"/>
            <a:ext cx="2873176" cy="720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a:extLst>
              <a:ext uri="{FF2B5EF4-FFF2-40B4-BE49-F238E27FC236}">
                <a16:creationId xmlns:a16="http://schemas.microsoft.com/office/drawing/2014/main" id="{DEB928C6-2241-4421-8F66-959C7D146C7B}"/>
              </a:ext>
            </a:extLst>
          </p:cNvPr>
          <p:cNvSpPr/>
          <p:nvPr/>
        </p:nvSpPr>
        <p:spPr>
          <a:xfrm>
            <a:off x="2699792" y="3933055"/>
            <a:ext cx="6120680" cy="175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7F0FB1C2-2E7D-48FE-BC2E-472FE3A1F5A9}"/>
              </a:ext>
            </a:extLst>
          </p:cNvPr>
          <p:cNvSpPr/>
          <p:nvPr/>
        </p:nvSpPr>
        <p:spPr>
          <a:xfrm>
            <a:off x="1043608" y="5688410"/>
            <a:ext cx="7804730" cy="89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a:extLst>
              <a:ext uri="{FF2B5EF4-FFF2-40B4-BE49-F238E27FC236}">
                <a16:creationId xmlns:a16="http://schemas.microsoft.com/office/drawing/2014/main" id="{70C895F9-CCFD-42B7-990C-F15777828D19}"/>
              </a:ext>
            </a:extLst>
          </p:cNvPr>
          <p:cNvSpPr/>
          <p:nvPr/>
        </p:nvSpPr>
        <p:spPr>
          <a:xfrm>
            <a:off x="333904" y="3950358"/>
            <a:ext cx="2338021" cy="175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Callout 6"/>
          <p:cNvSpPr/>
          <p:nvPr/>
        </p:nvSpPr>
        <p:spPr>
          <a:xfrm>
            <a:off x="35496" y="3456199"/>
            <a:ext cx="1440160" cy="576064"/>
          </a:xfrm>
          <a:prstGeom prst="wedgeEllipseCallout">
            <a:avLst>
              <a:gd name="adj1" fmla="val 27828"/>
              <a:gd name="adj2" fmla="val 1119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rgbClr val="FF0000"/>
                </a:solidFill>
              </a:rPr>
              <a:t>وضعیت پایدار؟</a:t>
            </a:r>
            <a:endParaRPr lang="en-US" b="1" dirty="0">
              <a:solidFill>
                <a:srgbClr val="FF0000"/>
              </a:solidFill>
            </a:endParaRPr>
          </a:p>
        </p:txBody>
      </p:sp>
    </p:spTree>
    <p:extLst>
      <p:ext uri="{BB962C8B-B14F-4D97-AF65-F5344CB8AC3E}">
        <p14:creationId xmlns:p14="http://schemas.microsoft.com/office/powerpoint/2010/main" val="19796517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xit" presetSubtype="8" fill="hold" grpId="0" nodeType="withEffect">
                                  <p:stCondLst>
                                    <p:cond delay="0"/>
                                  </p:stCondLst>
                                  <p:childTnLst>
                                    <p:animEffect transition="out" filter="wipe(left)">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xit" presetSubtype="8" fill="hold" grpId="0" nodeType="withEffect">
                                  <p:stCondLst>
                                    <p:cond delay="0"/>
                                  </p:stCondLst>
                                  <p:childTnLst>
                                    <p:animEffect transition="out" filter="wipe(left)">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0" nodeType="clickEffect">
                                  <p:stCondLst>
                                    <p:cond delay="0"/>
                                  </p:stCondLst>
                                  <p:childTnLst>
                                    <p:animEffect transition="out" filter="wipe(left)">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8" fill="hold" grpId="0" nodeType="clickEffect">
                                  <p:stCondLst>
                                    <p:cond delay="0"/>
                                  </p:stCondLst>
                                  <p:childTnLst>
                                    <p:animEffect transition="out" filter="wipe(left)">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animBg="1"/>
      <p:bldP spid="11"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6712"/>
            <a:ext cx="7886700" cy="4980211"/>
          </a:xfrm>
        </p:spPr>
        <p:txBody>
          <a:bodyPr>
            <a:normAutofit fontScale="92500" lnSpcReduction="20000"/>
          </a:bodyPr>
          <a:lstStyle/>
          <a:p>
            <a:pPr marL="0" indent="0" algn="r" rtl="1">
              <a:buNone/>
            </a:pPr>
            <a:r>
              <a:rPr lang="fa-IR" sz="2400" dirty="0"/>
              <a:t>توجه به:</a:t>
            </a:r>
            <a:endParaRPr lang="en-US" sz="2400" dirty="0"/>
          </a:p>
          <a:p>
            <a:pPr marL="914400" indent="-165100" algn="r" rtl="1">
              <a:buFont typeface="Wingdings" panose="05000000000000000000" pitchFamily="2" charset="2"/>
              <a:buChar char="§"/>
            </a:pPr>
            <a:r>
              <a:rPr lang="en-US" sz="2400" dirty="0"/>
              <a:t> </a:t>
            </a:r>
            <a:r>
              <a:rPr lang="fa-IR" sz="2400" dirty="0"/>
              <a:t>وضعیت پایدار</a:t>
            </a:r>
            <a:endParaRPr lang="en-US" sz="2400" dirty="0"/>
          </a:p>
          <a:p>
            <a:pPr marL="914400" indent="-165100" algn="r" rtl="1">
              <a:buFont typeface="Wingdings" panose="05000000000000000000" pitchFamily="2" charset="2"/>
              <a:buChar char="§"/>
            </a:pPr>
            <a:r>
              <a:rPr lang="en-US" sz="2400" dirty="0"/>
              <a:t> </a:t>
            </a:r>
            <a:r>
              <a:rPr lang="fa-IR" sz="2400" dirty="0"/>
              <a:t>فواصل نمونه گیری</a:t>
            </a:r>
            <a:endParaRPr lang="en-US" sz="2400" dirty="0"/>
          </a:p>
          <a:p>
            <a:pPr marL="914400" indent="-165100" algn="r" rtl="1">
              <a:buFont typeface="Wingdings" panose="05000000000000000000" pitchFamily="2" charset="2"/>
              <a:buChar char="§"/>
            </a:pPr>
            <a:r>
              <a:rPr lang="fa-IR" sz="2400" dirty="0"/>
              <a:t> وجود بیماری</a:t>
            </a:r>
            <a:endParaRPr lang="en-US" sz="2400" dirty="0"/>
          </a:p>
          <a:p>
            <a:pPr marL="914400" indent="-165100" algn="r" rtl="1">
              <a:buFont typeface="Wingdings" panose="05000000000000000000" pitchFamily="2" charset="2"/>
              <a:buChar char="§"/>
            </a:pPr>
            <a:r>
              <a:rPr lang="fa-IR" sz="2400" dirty="0"/>
              <a:t>غلظت</a:t>
            </a:r>
            <a:endParaRPr lang="en-US" sz="2400" dirty="0"/>
          </a:p>
          <a:p>
            <a:pPr algn="r" rtl="1">
              <a:spcAft>
                <a:spcPts val="600"/>
              </a:spcAft>
            </a:pPr>
            <a:r>
              <a:rPr lang="en-US" b="1" dirty="0">
                <a:solidFill>
                  <a:srgbClr val="0070C0"/>
                </a:solidFill>
              </a:rPr>
              <a:t>EFLM BV-WG (2009) &amp; EFLM TFG-BVD (2014-2016)</a:t>
            </a:r>
          </a:p>
          <a:p>
            <a:pPr marL="0" indent="0" algn="l">
              <a:spcAft>
                <a:spcPts val="600"/>
              </a:spcAft>
              <a:buNone/>
            </a:pPr>
            <a:r>
              <a:rPr lang="en-US" dirty="0"/>
              <a:t>	</a:t>
            </a:r>
            <a:r>
              <a:rPr lang="en-US" b="1" i="1" dirty="0"/>
              <a:t>- BIVAC checklist </a:t>
            </a:r>
            <a:endParaRPr lang="en-US" sz="2400" b="1" i="1" dirty="0"/>
          </a:p>
          <a:p>
            <a:pPr marL="0" indent="0">
              <a:spcAft>
                <a:spcPts val="600"/>
              </a:spcAft>
              <a:buNone/>
            </a:pPr>
            <a:r>
              <a:rPr lang="en-US" b="1" i="1" dirty="0"/>
              <a:t>	</a:t>
            </a:r>
            <a:r>
              <a:rPr lang="en-US" sz="2200" dirty="0"/>
              <a:t>(Biological Variation Critical Appraisal Checklist)</a:t>
            </a:r>
            <a:endParaRPr lang="en-US" sz="2600" b="1" i="1" dirty="0"/>
          </a:p>
          <a:p>
            <a:pPr marL="0" indent="0" algn="l">
              <a:spcAft>
                <a:spcPts val="600"/>
              </a:spcAft>
              <a:buNone/>
            </a:pPr>
            <a:r>
              <a:rPr lang="en-US" b="1" i="1" dirty="0"/>
              <a:t>	- Meta-analysis approach</a:t>
            </a:r>
          </a:p>
          <a:p>
            <a:pPr marL="0" indent="0" algn="l">
              <a:spcAft>
                <a:spcPts val="600"/>
              </a:spcAft>
              <a:buNone/>
            </a:pPr>
            <a:r>
              <a:rPr lang="en-US" b="1" i="1" dirty="0"/>
              <a:t>	- </a:t>
            </a:r>
            <a:r>
              <a:rPr lang="en-US" b="1" i="1" dirty="0" err="1"/>
              <a:t>EuBIVAS</a:t>
            </a:r>
            <a:r>
              <a:rPr lang="en-US" b="1" i="1" dirty="0"/>
              <a:t> project</a:t>
            </a:r>
          </a:p>
          <a:p>
            <a:pPr marL="0" indent="0">
              <a:buNone/>
            </a:pPr>
            <a:r>
              <a:rPr lang="en-US" b="1" i="1" dirty="0"/>
              <a:t>	</a:t>
            </a:r>
            <a:r>
              <a:rPr lang="en-US" sz="2200" dirty="0"/>
              <a:t>(The EFLM European Biological Variation Study)</a:t>
            </a:r>
          </a:p>
        </p:txBody>
      </p:sp>
      <p:sp>
        <p:nvSpPr>
          <p:cNvPr id="4" name="Title 1"/>
          <p:cNvSpPr>
            <a:spLocks noGrp="1"/>
          </p:cNvSpPr>
          <p:nvPr>
            <p:ph type="title"/>
          </p:nvPr>
        </p:nvSpPr>
        <p:spPr>
          <a:xfrm>
            <a:off x="615222" y="-15337"/>
            <a:ext cx="7886700" cy="886810"/>
          </a:xfrm>
        </p:spPr>
        <p:txBody>
          <a:bodyPr>
            <a:normAutofit/>
          </a:bodyPr>
          <a:lstStyle/>
          <a:p>
            <a:pPr algn="r" rtl="1"/>
            <a:r>
              <a:rPr lang="fa-IR" sz="3600" b="1" dirty="0">
                <a:solidFill>
                  <a:srgbClr val="7030A0"/>
                </a:solidFill>
              </a:rPr>
              <a:t>بهبود مطالعات نوسان زیستی</a:t>
            </a:r>
            <a:endParaRPr lang="en-US" sz="2800" b="1" dirty="0">
              <a:solidFill>
                <a:srgbClr val="7030A0"/>
              </a:solidFill>
            </a:endParaRPr>
          </a:p>
        </p:txBody>
      </p:sp>
      <p:pic>
        <p:nvPicPr>
          <p:cNvPr id="7" name="Picture 6">
            <a:extLst>
              <a:ext uri="{FF2B5EF4-FFF2-40B4-BE49-F238E27FC236}">
                <a16:creationId xmlns:a16="http://schemas.microsoft.com/office/drawing/2014/main" id="{B6BFF8E6-CD0D-4309-96FC-A91E49F50849}"/>
              </a:ext>
            </a:extLst>
          </p:cNvPr>
          <p:cNvPicPr>
            <a:picLocks noChangeAspect="1"/>
          </p:cNvPicPr>
          <p:nvPr/>
        </p:nvPicPr>
        <p:blipFill rotWithShape="1">
          <a:blip r:embed="rId2"/>
          <a:srcRect t="-1" b="-8268"/>
          <a:stretch/>
        </p:blipFill>
        <p:spPr>
          <a:xfrm>
            <a:off x="51887" y="1075606"/>
            <a:ext cx="9040226" cy="5790928"/>
          </a:xfrm>
          <a:prstGeom prst="rect">
            <a:avLst/>
          </a:prstGeom>
        </p:spPr>
      </p:pic>
      <p:sp>
        <p:nvSpPr>
          <p:cNvPr id="9" name="TextBox 8">
            <a:extLst>
              <a:ext uri="{FF2B5EF4-FFF2-40B4-BE49-F238E27FC236}">
                <a16:creationId xmlns:a16="http://schemas.microsoft.com/office/drawing/2014/main" id="{E71A6A70-912B-4984-8776-55BB297978E6}"/>
              </a:ext>
            </a:extLst>
          </p:cNvPr>
          <p:cNvSpPr txBox="1"/>
          <p:nvPr/>
        </p:nvSpPr>
        <p:spPr>
          <a:xfrm>
            <a:off x="1619672" y="1052736"/>
            <a:ext cx="6408712" cy="646331"/>
          </a:xfrm>
          <a:prstGeom prst="rect">
            <a:avLst/>
          </a:prstGeom>
          <a:solidFill>
            <a:schemeClr val="bg1">
              <a:lumMod val="85000"/>
            </a:schemeClr>
          </a:solidFill>
        </p:spPr>
        <p:txBody>
          <a:bodyPr wrap="square">
            <a:spAutoFit/>
          </a:bodyPr>
          <a:lstStyle/>
          <a:p>
            <a:pPr algn="ctr"/>
            <a:r>
              <a:rPr lang="fa-IR" sz="3600" dirty="0"/>
              <a:t>https://biologicalvariation.eu</a:t>
            </a:r>
          </a:p>
        </p:txBody>
      </p:sp>
    </p:spTree>
    <p:extLst>
      <p:ext uri="{BB962C8B-B14F-4D97-AF65-F5344CB8AC3E}">
        <p14:creationId xmlns:p14="http://schemas.microsoft.com/office/powerpoint/2010/main" val="217823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anim calcmode="lin" valueType="num">
                                      <p:cBhvr>
                                        <p:cTn id="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1000"/>
                                        <p:tgtEl>
                                          <p:spTgt spid="3">
                                            <p:txEl>
                                              <p:pRg st="7" end="7"/>
                                            </p:txEl>
                                          </p:spTgt>
                                        </p:tgtEl>
                                      </p:cBhvr>
                                    </p:animEffect>
                                    <p:anim calcmode="lin" valueType="num">
                                      <p:cBhvr>
                                        <p:cTn id="1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00579-BB2F-4357-8836-CF5C4E028338}"/>
              </a:ext>
            </a:extLst>
          </p:cNvPr>
          <p:cNvPicPr>
            <a:picLocks noChangeAspect="1"/>
          </p:cNvPicPr>
          <p:nvPr/>
        </p:nvPicPr>
        <p:blipFill rotWithShape="1">
          <a:blip r:embed="rId3"/>
          <a:srcRect l="27161" t="10781" r="25910" b="6580"/>
          <a:stretch/>
        </p:blipFill>
        <p:spPr>
          <a:xfrm>
            <a:off x="1541700" y="888766"/>
            <a:ext cx="5838612" cy="5780594"/>
          </a:xfrm>
          <a:prstGeom prst="rect">
            <a:avLst/>
          </a:prstGeom>
        </p:spPr>
      </p:pic>
      <p:sp>
        <p:nvSpPr>
          <p:cNvPr id="4" name="TextBox 3">
            <a:extLst>
              <a:ext uri="{FF2B5EF4-FFF2-40B4-BE49-F238E27FC236}">
                <a16:creationId xmlns:a16="http://schemas.microsoft.com/office/drawing/2014/main" id="{C6C25497-8CF7-4150-98B9-205CA76293EF}"/>
              </a:ext>
            </a:extLst>
          </p:cNvPr>
          <p:cNvSpPr txBox="1"/>
          <p:nvPr/>
        </p:nvSpPr>
        <p:spPr>
          <a:xfrm>
            <a:off x="-252536" y="240694"/>
            <a:ext cx="9144000" cy="523220"/>
          </a:xfrm>
          <a:prstGeom prst="rect">
            <a:avLst/>
          </a:prstGeom>
          <a:noFill/>
        </p:spPr>
        <p:txBody>
          <a:bodyPr wrap="square" rtlCol="1">
            <a:spAutoFit/>
          </a:bodyPr>
          <a:lstStyle/>
          <a:p>
            <a:pPr algn="r" rtl="1"/>
            <a:r>
              <a:rPr lang="fa-IR" sz="2800" b="1" dirty="0"/>
              <a:t>کنفرانس </a:t>
            </a:r>
            <a:r>
              <a:rPr lang="fa-IR" sz="2800" b="1" dirty="0" err="1"/>
              <a:t>پراگ</a:t>
            </a:r>
            <a:r>
              <a:rPr lang="fa-IR" sz="2800" b="1" dirty="0"/>
              <a:t> 2023 - </a:t>
            </a:r>
            <a:r>
              <a:rPr lang="fa-IR" sz="2800" dirty="0"/>
              <a:t>ارائه تجارب به کار بستن </a:t>
            </a:r>
            <a:r>
              <a:rPr lang="fa-IR" sz="2800" dirty="0" err="1">
                <a:effectLst/>
                <a:latin typeface="Calibri" panose="020F0502020204030204" pitchFamily="34" charset="0"/>
                <a:ea typeface="Calibri" panose="020F0502020204030204" pitchFamily="34" charset="0"/>
                <a:cs typeface="Arial" panose="020B0604020202020204" pitchFamily="34" charset="0"/>
              </a:rPr>
              <a:t>مدل‌های</a:t>
            </a:r>
            <a:r>
              <a:rPr lang="fa-IR" sz="2800" dirty="0">
                <a:effectLst/>
                <a:latin typeface="Calibri" panose="020F0502020204030204" pitchFamily="34" charset="0"/>
                <a:ea typeface="Calibri" panose="020F0502020204030204" pitchFamily="34" charset="0"/>
                <a:cs typeface="Arial" panose="020B0604020202020204" pitchFamily="34" charset="0"/>
              </a:rPr>
              <a:t> میلان 2014</a:t>
            </a:r>
            <a:endParaRPr lang="fa-IR" sz="2800" dirty="0"/>
          </a:p>
        </p:txBody>
      </p:sp>
    </p:spTree>
    <p:extLst>
      <p:ext uri="{BB962C8B-B14F-4D97-AF65-F5344CB8AC3E}">
        <p14:creationId xmlns:p14="http://schemas.microsoft.com/office/powerpoint/2010/main" val="35295682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3068961"/>
            <a:ext cx="7886700" cy="2952328"/>
          </a:xfrm>
        </p:spPr>
        <p:txBody>
          <a:bodyPr>
            <a:normAutofit/>
          </a:bodyPr>
          <a:lstStyle/>
          <a:p>
            <a:pPr marL="1035050" algn="r" rtl="1">
              <a:spcAft>
                <a:spcPts val="1200"/>
              </a:spcAft>
            </a:pPr>
            <a:r>
              <a:rPr lang="fa-IR" dirty="0"/>
              <a:t>حذف مدل 1 در عمل</a:t>
            </a:r>
          </a:p>
          <a:p>
            <a:pPr marL="1035050" algn="r" rtl="1">
              <a:spcAft>
                <a:spcPts val="1200"/>
              </a:spcAft>
            </a:pPr>
            <a:r>
              <a:rPr lang="fa-IR" dirty="0"/>
              <a:t>پیشنهاد تغییرات عمده در مدل 2</a:t>
            </a:r>
          </a:p>
          <a:p>
            <a:pPr marL="1035050" algn="r" rtl="1">
              <a:spcAft>
                <a:spcPts val="1200"/>
              </a:spcAft>
            </a:pPr>
            <a:r>
              <a:rPr lang="fa-IR" dirty="0"/>
              <a:t>«مدل زدایی» از مدل 3</a:t>
            </a:r>
            <a:endParaRPr lang="en-US" dirty="0"/>
          </a:p>
        </p:txBody>
      </p:sp>
      <p:sp>
        <p:nvSpPr>
          <p:cNvPr id="4" name="Title 1"/>
          <p:cNvSpPr>
            <a:spLocks noGrp="1"/>
          </p:cNvSpPr>
          <p:nvPr>
            <p:ph type="title"/>
          </p:nvPr>
        </p:nvSpPr>
        <p:spPr>
          <a:xfrm>
            <a:off x="615222" y="21911"/>
            <a:ext cx="7886700" cy="886810"/>
          </a:xfrm>
        </p:spPr>
        <p:txBody>
          <a:bodyPr>
            <a:normAutofit/>
          </a:bodyPr>
          <a:lstStyle/>
          <a:p>
            <a:pPr algn="r" rtl="1"/>
            <a:r>
              <a:rPr lang="fa-IR" sz="3100" b="1" dirty="0"/>
              <a:t>دستاورد کنفرانس </a:t>
            </a:r>
            <a:r>
              <a:rPr lang="fa-IR" sz="3100" b="1" dirty="0" err="1"/>
              <a:t>پراگ</a:t>
            </a:r>
            <a:r>
              <a:rPr lang="fa-IR" sz="3100" b="1" dirty="0"/>
              <a:t> 2023</a:t>
            </a:r>
            <a:endParaRPr lang="en-US" sz="3100" b="1" dirty="0"/>
          </a:p>
        </p:txBody>
      </p:sp>
      <p:pic>
        <p:nvPicPr>
          <p:cNvPr id="5" name="Picture 4">
            <a:extLst>
              <a:ext uri="{FF2B5EF4-FFF2-40B4-BE49-F238E27FC236}">
                <a16:creationId xmlns:a16="http://schemas.microsoft.com/office/drawing/2014/main" id="{9E2092AE-2358-4DB1-B55C-48C1127902A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4013" t="45798" r="26375" b="37534"/>
          <a:stretch/>
        </p:blipFill>
        <p:spPr>
          <a:xfrm>
            <a:off x="251520" y="944725"/>
            <a:ext cx="7243158" cy="1368151"/>
          </a:xfrm>
          <a:prstGeom prst="rect">
            <a:avLst/>
          </a:prstGeom>
        </p:spPr>
      </p:pic>
      <p:sp>
        <p:nvSpPr>
          <p:cNvPr id="7" name="TextBox 6">
            <a:extLst>
              <a:ext uri="{FF2B5EF4-FFF2-40B4-BE49-F238E27FC236}">
                <a16:creationId xmlns:a16="http://schemas.microsoft.com/office/drawing/2014/main" id="{2935829B-1BC1-4458-AFBF-3AE807507A0F}"/>
              </a:ext>
            </a:extLst>
          </p:cNvPr>
          <p:cNvSpPr txBox="1"/>
          <p:nvPr/>
        </p:nvSpPr>
        <p:spPr>
          <a:xfrm>
            <a:off x="251520" y="2164214"/>
            <a:ext cx="6103590" cy="369332"/>
          </a:xfrm>
          <a:prstGeom prst="rect">
            <a:avLst/>
          </a:prstGeom>
          <a:noFill/>
        </p:spPr>
        <p:txBody>
          <a:bodyPr wrap="square">
            <a:spAutoFit/>
          </a:bodyPr>
          <a:lstStyle/>
          <a:p>
            <a:r>
              <a:rPr lang="fa-IR" dirty="0">
                <a:hlinkClick r:id="rId4"/>
              </a:rPr>
              <a:t>https://www.westgard.com/prague-2023</a:t>
            </a:r>
            <a:r>
              <a:rPr lang="fa-IR" dirty="0"/>
              <a:t> -pandemonium.htm</a:t>
            </a:r>
          </a:p>
        </p:txBody>
      </p:sp>
    </p:spTree>
    <p:extLst>
      <p:ext uri="{BB962C8B-B14F-4D97-AF65-F5344CB8AC3E}">
        <p14:creationId xmlns:p14="http://schemas.microsoft.com/office/powerpoint/2010/main" val="42834220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3" name="Rectangle: Rounded Corners 2">
            <a:extLst>
              <a:ext uri="{FF2B5EF4-FFF2-40B4-BE49-F238E27FC236}">
                <a16:creationId xmlns:a16="http://schemas.microsoft.com/office/drawing/2014/main" id="{4E9A1F2B-6167-4938-AEA9-B4EA30050565}"/>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7" name="Picture 6">
            <a:extLst>
              <a:ext uri="{FF2B5EF4-FFF2-40B4-BE49-F238E27FC236}">
                <a16:creationId xmlns:a16="http://schemas.microsoft.com/office/drawing/2014/main" id="{06BE42EC-5581-4E43-A057-5DDA3BFA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6" name="Picture 5">
            <a:extLst>
              <a:ext uri="{FF2B5EF4-FFF2-40B4-BE49-F238E27FC236}">
                <a16:creationId xmlns:a16="http://schemas.microsoft.com/office/drawing/2014/main" id="{9591BFA6-74F4-4EAB-A438-B3928F38B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sp>
        <p:nvSpPr>
          <p:cNvPr id="11" name="Rectangle: Rounded Corners 10">
            <a:extLst>
              <a:ext uri="{FF2B5EF4-FFF2-40B4-BE49-F238E27FC236}">
                <a16:creationId xmlns:a16="http://schemas.microsoft.com/office/drawing/2014/main" id="{EA56D717-D9ED-410C-B13D-BFE93F5F0160}"/>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pic>
        <p:nvPicPr>
          <p:cNvPr id="9" name="Picture 8">
            <a:extLst>
              <a:ext uri="{FF2B5EF4-FFF2-40B4-BE49-F238E27FC236}">
                <a16:creationId xmlns:a16="http://schemas.microsoft.com/office/drawing/2014/main" id="{C5C68647-C7BA-4863-A273-46E4DD9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5" y="1788158"/>
            <a:ext cx="2953818" cy="720443"/>
          </a:xfrm>
          <a:prstGeom prst="rect">
            <a:avLst/>
          </a:prstGeom>
        </p:spPr>
      </p:pic>
      <p:sp>
        <p:nvSpPr>
          <p:cNvPr id="12" name="Rectangle 11">
            <a:extLst>
              <a:ext uri="{FF2B5EF4-FFF2-40B4-BE49-F238E27FC236}">
                <a16:creationId xmlns:a16="http://schemas.microsoft.com/office/drawing/2014/main" id="{A68BE463-A7AD-40C2-9178-9A0DDEAD1333}"/>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Arrow: Left 12">
            <a:extLst>
              <a:ext uri="{FF2B5EF4-FFF2-40B4-BE49-F238E27FC236}">
                <a16:creationId xmlns:a16="http://schemas.microsoft.com/office/drawing/2014/main" id="{630A2B13-2DF6-41E6-BE6D-DD0078B69241}"/>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4" name="Picture 13">
            <a:extLst>
              <a:ext uri="{FF2B5EF4-FFF2-40B4-BE49-F238E27FC236}">
                <a16:creationId xmlns:a16="http://schemas.microsoft.com/office/drawing/2014/main" id="{8145F43F-F035-44F5-BF42-E5716408A6E7}"/>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457200" y="2425391"/>
            <a:ext cx="8229600" cy="2007218"/>
          </a:xfrm>
          <a:prstGeom prst="rect">
            <a:avLst/>
          </a:prstGeom>
          <a:ln w="28575">
            <a:solidFill>
              <a:srgbClr val="FFFF00"/>
            </a:solidFill>
          </a:ln>
          <a:effectLst>
            <a:glow rad="228600">
              <a:schemeClr val="accent5">
                <a:satMod val="175000"/>
                <a:alpha val="40000"/>
              </a:schemeClr>
            </a:glow>
          </a:effectLst>
        </p:spPr>
      </p:pic>
    </p:spTree>
    <p:extLst>
      <p:ext uri="{BB962C8B-B14F-4D97-AF65-F5344CB8AC3E}">
        <p14:creationId xmlns:p14="http://schemas.microsoft.com/office/powerpoint/2010/main" val="21796425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95536" y="556169"/>
            <a:ext cx="8462714" cy="469106"/>
          </a:xfrm>
        </p:spPr>
        <p:txBody>
          <a:bodyPr>
            <a:normAutofit fontScale="90000"/>
          </a:bodyPr>
          <a:lstStyle/>
          <a:p>
            <a:pPr algn="r" rtl="1"/>
            <a:r>
              <a:rPr lang="fa-IR" dirty="0">
                <a:solidFill>
                  <a:srgbClr val="0070C0"/>
                </a:solidFill>
              </a:rPr>
              <a:t>تناقض در تعیین </a:t>
            </a:r>
            <a:r>
              <a:rPr lang="en-US" dirty="0">
                <a:solidFill>
                  <a:srgbClr val="0070C0"/>
                </a:solidFill>
              </a:rPr>
              <a:t>APS</a:t>
            </a:r>
            <a:r>
              <a:rPr lang="fa-IR" dirty="0">
                <a:solidFill>
                  <a:srgbClr val="0070C0"/>
                </a:solidFill>
              </a:rPr>
              <a:t> بر اساس نوسان زیستی</a:t>
            </a:r>
            <a:endParaRPr lang="en-US" dirty="0">
              <a:solidFill>
                <a:srgbClr val="0070C0"/>
              </a:solidFill>
            </a:endParaRPr>
          </a:p>
        </p:txBody>
      </p:sp>
      <p:sp>
        <p:nvSpPr>
          <p:cNvPr id="3" name="Content Placeholder 2"/>
          <p:cNvSpPr>
            <a:spLocks noGrp="1"/>
          </p:cNvSpPr>
          <p:nvPr>
            <p:ph idx="1"/>
          </p:nvPr>
        </p:nvSpPr>
        <p:spPr>
          <a:xfrm>
            <a:off x="171451" y="1440657"/>
            <a:ext cx="8858249" cy="4388644"/>
          </a:xfr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t">
            <a:normAutofit/>
          </a:bodyPr>
          <a:lstStyle/>
          <a:p>
            <a:pPr marL="0" indent="0" algn="r" rtl="1">
              <a:spcBef>
                <a:spcPts val="2700"/>
              </a:spcBef>
              <a:buNone/>
            </a:pPr>
            <a:r>
              <a:rPr lang="fa-IR" b="1" i="1" dirty="0">
                <a:solidFill>
                  <a:srgbClr val="002060"/>
                </a:solidFill>
              </a:rPr>
              <a:t> </a:t>
            </a:r>
          </a:p>
          <a:p>
            <a:pPr algn="r" rtl="1">
              <a:spcBef>
                <a:spcPts val="2700"/>
              </a:spcBef>
              <a:buFont typeface="Courier New" panose="02070309020205020404" pitchFamily="49" charset="0"/>
              <a:buChar char="o"/>
            </a:pPr>
            <a:r>
              <a:rPr lang="fa-IR" b="1" i="1" dirty="0">
                <a:solidFill>
                  <a:srgbClr val="002060"/>
                </a:solidFill>
              </a:rPr>
              <a:t> </a:t>
            </a:r>
            <a:r>
              <a:rPr lang="fa-IR" sz="2400" b="1" i="1" dirty="0">
                <a:solidFill>
                  <a:srgbClr val="002060"/>
                </a:solidFill>
              </a:rPr>
              <a:t>پیشنهاد </a:t>
            </a:r>
            <a:r>
              <a:rPr lang="en-US" sz="2400" b="1" i="1" dirty="0">
                <a:solidFill>
                  <a:srgbClr val="002060"/>
                </a:solidFill>
              </a:rPr>
              <a:t>Harris</a:t>
            </a:r>
            <a:r>
              <a:rPr lang="fa-IR" sz="2400" b="1" i="1" dirty="0">
                <a:solidFill>
                  <a:srgbClr val="002060"/>
                </a:solidFill>
              </a:rPr>
              <a:t> برای پیگیری بیمار:</a:t>
            </a:r>
          </a:p>
          <a:p>
            <a:pPr algn="r" rtl="1">
              <a:spcBef>
                <a:spcPts val="2700"/>
              </a:spcBef>
              <a:buFont typeface="Courier New" panose="02070309020205020404" pitchFamily="49" charset="0"/>
              <a:buChar char="o"/>
            </a:pPr>
            <a:r>
              <a:rPr lang="fa-IR" sz="2400" b="1" i="1" dirty="0">
                <a:solidFill>
                  <a:srgbClr val="002060"/>
                </a:solidFill>
              </a:rPr>
              <a:t> پیشنهاد </a:t>
            </a:r>
            <a:r>
              <a:rPr lang="en-US" sz="2400" b="1" i="1" dirty="0">
                <a:solidFill>
                  <a:srgbClr val="002060"/>
                </a:solidFill>
              </a:rPr>
              <a:t>Gowans</a:t>
            </a:r>
            <a:r>
              <a:rPr lang="fa-IR" sz="2400" b="1" i="1" dirty="0">
                <a:solidFill>
                  <a:srgbClr val="002060"/>
                </a:solidFill>
              </a:rPr>
              <a:t> برای استفاده از بازه مرجع مشترک:</a:t>
            </a:r>
          </a:p>
          <a:p>
            <a:pPr marL="0" indent="0" algn="r" rtl="1">
              <a:spcBef>
                <a:spcPts val="2700"/>
              </a:spcBef>
              <a:buNone/>
            </a:pPr>
            <a:endParaRPr lang="fa-IR" b="1" i="1" dirty="0">
              <a:solidFill>
                <a:srgbClr val="002060"/>
              </a:solidFill>
            </a:endParaRPr>
          </a:p>
          <a:p>
            <a:pPr marL="0" indent="0" algn="r" rtl="1">
              <a:spcBef>
                <a:spcPts val="2700"/>
              </a:spcBef>
              <a:buNone/>
            </a:pPr>
            <a:endParaRPr lang="fa-IR" b="1" i="1" dirty="0">
              <a:solidFill>
                <a:srgbClr val="002060"/>
              </a:solidFill>
            </a:endParaRPr>
          </a:p>
        </p:txBody>
      </p:sp>
      <p:pic>
        <p:nvPicPr>
          <p:cNvPr id="4" name="Picture 3">
            <a:extLst>
              <a:ext uri="{FF2B5EF4-FFF2-40B4-BE49-F238E27FC236}">
                <a16:creationId xmlns:a16="http://schemas.microsoft.com/office/drawing/2014/main" id="{196AA5C9-2EF4-4E82-AF86-6E725538AB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t="6980" b="4003"/>
          <a:stretch/>
        </p:blipFill>
        <p:spPr>
          <a:xfrm flipH="1">
            <a:off x="6312747" y="3423414"/>
            <a:ext cx="2334557" cy="2337930"/>
          </a:xfrm>
          <a:prstGeom prst="rect">
            <a:avLst/>
          </a:prstGeom>
        </p:spPr>
      </p:pic>
      <p:sp>
        <p:nvSpPr>
          <p:cNvPr id="2" name="TextBox 1">
            <a:extLst>
              <a:ext uri="{FF2B5EF4-FFF2-40B4-BE49-F238E27FC236}">
                <a16:creationId xmlns:a16="http://schemas.microsoft.com/office/drawing/2014/main" id="{E3E65BDF-8976-42F6-870D-50949536AEA0}"/>
              </a:ext>
            </a:extLst>
          </p:cNvPr>
          <p:cNvSpPr txBox="1"/>
          <p:nvPr/>
        </p:nvSpPr>
        <p:spPr>
          <a:xfrm>
            <a:off x="2699792" y="2215442"/>
            <a:ext cx="2592288" cy="415498"/>
          </a:xfrm>
          <a:prstGeom prst="rect">
            <a:avLst/>
          </a:prstGeom>
          <a:noFill/>
        </p:spPr>
        <p:txBody>
          <a:bodyPr wrap="square" rtlCol="1">
            <a:spAutoFit/>
          </a:bodyPr>
          <a:lstStyle/>
          <a:p>
            <a:pPr algn="ctr"/>
            <a:r>
              <a:rPr lang="en-US" sz="2100" b="1" dirty="0">
                <a:solidFill>
                  <a:srgbClr val="FF0000"/>
                </a:solidFill>
              </a:rPr>
              <a:t>CV = 0.5*CVI</a:t>
            </a:r>
            <a:endParaRPr lang="fa-IR" sz="2100" b="1" dirty="0">
              <a:solidFill>
                <a:srgbClr val="FF0000"/>
              </a:solidFill>
            </a:endParaRPr>
          </a:p>
        </p:txBody>
      </p:sp>
      <p:sp>
        <p:nvSpPr>
          <p:cNvPr id="9" name="TextBox 8">
            <a:extLst>
              <a:ext uri="{FF2B5EF4-FFF2-40B4-BE49-F238E27FC236}">
                <a16:creationId xmlns:a16="http://schemas.microsoft.com/office/drawing/2014/main" id="{EC457508-9A23-4450-8C72-A9A2607C7375}"/>
              </a:ext>
            </a:extLst>
          </p:cNvPr>
          <p:cNvSpPr txBox="1"/>
          <p:nvPr/>
        </p:nvSpPr>
        <p:spPr>
          <a:xfrm>
            <a:off x="591710" y="4236721"/>
            <a:ext cx="4323190" cy="415498"/>
          </a:xfrm>
          <a:prstGeom prst="rect">
            <a:avLst/>
          </a:prstGeom>
          <a:noFill/>
        </p:spPr>
        <p:txBody>
          <a:bodyPr wrap="square" rtlCol="1">
            <a:spAutoFit/>
          </a:bodyPr>
          <a:lstStyle/>
          <a:p>
            <a:r>
              <a:rPr lang="en-US" sz="2100" b="1" dirty="0">
                <a:solidFill>
                  <a:srgbClr val="FF0000"/>
                </a:solidFill>
              </a:rPr>
              <a:t>Max CV = 0.6*CVI;	 If Bias = 0</a:t>
            </a:r>
            <a:endParaRPr lang="fa-IR" sz="2100" b="1" baseline="-25000" dirty="0">
              <a:solidFill>
                <a:srgbClr val="FF0000"/>
              </a:solidFill>
            </a:endParaRPr>
          </a:p>
        </p:txBody>
      </p:sp>
      <p:sp>
        <p:nvSpPr>
          <p:cNvPr id="12" name="TextBox 11">
            <a:extLst>
              <a:ext uri="{FF2B5EF4-FFF2-40B4-BE49-F238E27FC236}">
                <a16:creationId xmlns:a16="http://schemas.microsoft.com/office/drawing/2014/main" id="{8B4115A5-8320-4DE1-9D1C-780861B8A42F}"/>
              </a:ext>
            </a:extLst>
          </p:cNvPr>
          <p:cNvSpPr txBox="1"/>
          <p:nvPr/>
        </p:nvSpPr>
        <p:spPr>
          <a:xfrm>
            <a:off x="483638" y="3676190"/>
            <a:ext cx="4019843" cy="415498"/>
          </a:xfrm>
          <a:prstGeom prst="rect">
            <a:avLst/>
          </a:prstGeom>
          <a:noFill/>
        </p:spPr>
        <p:txBody>
          <a:bodyPr wrap="square" rtlCol="1">
            <a:spAutoFit/>
          </a:bodyPr>
          <a:lstStyle/>
          <a:p>
            <a:pPr algn="ctr"/>
            <a:r>
              <a:rPr lang="en-US" sz="2100" b="1" dirty="0">
                <a:solidFill>
                  <a:srgbClr val="FF0000"/>
                </a:solidFill>
              </a:rPr>
              <a:t>Max Bias = 0.25*CVT;	If CV = 0</a:t>
            </a:r>
            <a:endParaRPr lang="fa-IR" sz="2100" b="1" baseline="-25000" dirty="0">
              <a:solidFill>
                <a:srgbClr val="FF0000"/>
              </a:solidFill>
            </a:endParaRPr>
          </a:p>
        </p:txBody>
      </p:sp>
      <p:sp>
        <p:nvSpPr>
          <p:cNvPr id="10" name="TextBox 9">
            <a:extLst>
              <a:ext uri="{FF2B5EF4-FFF2-40B4-BE49-F238E27FC236}">
                <a16:creationId xmlns:a16="http://schemas.microsoft.com/office/drawing/2014/main" id="{534776FF-C0D3-4AAF-8635-70B9264F21F6}"/>
              </a:ext>
            </a:extLst>
          </p:cNvPr>
          <p:cNvSpPr txBox="1"/>
          <p:nvPr/>
        </p:nvSpPr>
        <p:spPr>
          <a:xfrm>
            <a:off x="575062" y="4865313"/>
            <a:ext cx="5941153" cy="707886"/>
          </a:xfrm>
          <a:prstGeom prst="rect">
            <a:avLst/>
          </a:prstGeom>
          <a:noFill/>
        </p:spPr>
        <p:txBody>
          <a:bodyPr wrap="square">
            <a:spAutoFit/>
          </a:bodyPr>
          <a:lstStyle/>
          <a:p>
            <a:r>
              <a:rPr lang="en-US" sz="2000" b="1" i="1" dirty="0"/>
              <a:t>Thank you Hassan, </a:t>
            </a:r>
          </a:p>
          <a:p>
            <a:r>
              <a:rPr lang="en-US" sz="2000" b="1" i="1" dirty="0"/>
              <a:t>It is indeed a mess and there is no «objective» APS.</a:t>
            </a:r>
          </a:p>
        </p:txBody>
      </p:sp>
    </p:spTree>
    <p:extLst>
      <p:ext uri="{BB962C8B-B14F-4D97-AF65-F5344CB8AC3E}">
        <p14:creationId xmlns:p14="http://schemas.microsoft.com/office/powerpoint/2010/main" val="1063080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500"/>
                            </p:stCondLst>
                            <p:childTnLst>
                              <p:par>
                                <p:cTn id="29" presetID="10" presetClass="entr" presetSubtype="0" fill="hold" nodeType="afterEffect">
                                  <p:stCondLst>
                                    <p:cond delay="1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5143500"/>
          </a:xfrm>
        </p:spPr>
        <p:txBody>
          <a:bodyPr/>
          <a:lstStyle/>
          <a:p>
            <a:pPr marL="385763" indent="-385763">
              <a:buAutoNum type="arabicPeriod"/>
            </a:pPr>
            <a:endParaRPr lang="en-US" dirty="0"/>
          </a:p>
          <a:p>
            <a:pPr marL="0" indent="0">
              <a:buNone/>
            </a:pPr>
            <a:endParaRPr lang="en-US" b="1" dirty="0"/>
          </a:p>
          <a:p>
            <a:pPr marL="728663" indent="-342900">
              <a:lnSpc>
                <a:spcPct val="100000"/>
              </a:lnSpc>
              <a:spcBef>
                <a:spcPts val="0"/>
              </a:spcBef>
              <a:buClr>
                <a:srgbClr val="FF0000"/>
              </a:buClr>
              <a:buFont typeface="Wingdings" panose="05000000000000000000" pitchFamily="2" charset="2"/>
              <a:buChar char="¤"/>
            </a:pPr>
            <a:r>
              <a:rPr lang="en-US" b="1" dirty="0"/>
              <a:t>Accuracy: </a:t>
            </a:r>
            <a:r>
              <a:rPr lang="en-US" sz="2100" dirty="0">
                <a:solidFill>
                  <a:srgbClr val="000000"/>
                </a:solidFill>
                <a:latin typeface="Times New Roman" panose="02020603050405020304" pitchFamily="18" charset="0"/>
              </a:rPr>
              <a:t>Closeness of agreement between a </a:t>
            </a:r>
            <a:r>
              <a:rPr lang="en-US" sz="2100" dirty="0">
                <a:solidFill>
                  <a:srgbClr val="000000"/>
                </a:solidFill>
                <a:highlight>
                  <a:srgbClr val="D3F8D0"/>
                </a:highlight>
                <a:latin typeface="Times New Roman" panose="02020603050405020304" pitchFamily="18" charset="0"/>
              </a:rPr>
              <a:t>measured</a:t>
            </a:r>
            <a:r>
              <a:rPr lang="en-US" sz="2100" dirty="0">
                <a:solidFill>
                  <a:srgbClr val="000000"/>
                </a:solidFill>
                <a:latin typeface="Times New Roman" panose="02020603050405020304" pitchFamily="18" charset="0"/>
              </a:rPr>
              <a:t> quantity value and a </a:t>
            </a:r>
            <a:r>
              <a:rPr lang="en-US" sz="2100" dirty="0">
                <a:solidFill>
                  <a:srgbClr val="000000"/>
                </a:solidFill>
                <a:highlight>
                  <a:srgbClr val="D3F8D0"/>
                </a:highlight>
                <a:latin typeface="Times New Roman" panose="02020603050405020304" pitchFamily="18" charset="0"/>
              </a:rPr>
              <a:t>true</a:t>
            </a:r>
            <a:r>
              <a:rPr lang="en-US" sz="2100" dirty="0">
                <a:solidFill>
                  <a:srgbClr val="000000"/>
                </a:solidFill>
                <a:latin typeface="Times New Roman" panose="02020603050405020304" pitchFamily="18" charset="0"/>
              </a:rPr>
              <a:t> quantity value of a measurand (JCGM 200:2012).</a:t>
            </a:r>
            <a:endParaRPr lang="en-US" b="1" dirty="0"/>
          </a:p>
        </p:txBody>
      </p:sp>
      <p:grpSp>
        <p:nvGrpSpPr>
          <p:cNvPr id="8" name="Group 7">
            <a:extLst>
              <a:ext uri="{FF2B5EF4-FFF2-40B4-BE49-F238E27FC236}">
                <a16:creationId xmlns:a16="http://schemas.microsoft.com/office/drawing/2014/main" id="{1329FAB8-60C9-4113-8E36-D6431A3E950A}"/>
              </a:ext>
            </a:extLst>
          </p:cNvPr>
          <p:cNvGrpSpPr/>
          <p:nvPr/>
        </p:nvGrpSpPr>
        <p:grpSpPr>
          <a:xfrm>
            <a:off x="1285875" y="2414588"/>
            <a:ext cx="6572250" cy="2714625"/>
            <a:chOff x="1714500" y="2076450"/>
            <a:chExt cx="8763000" cy="3619500"/>
          </a:xfrm>
        </p:grpSpPr>
        <p:pic>
          <p:nvPicPr>
            <p:cNvPr id="7" name="Picture 6">
              <a:extLst>
                <a:ext uri="{FF2B5EF4-FFF2-40B4-BE49-F238E27FC236}">
                  <a16:creationId xmlns:a16="http://schemas.microsoft.com/office/drawing/2014/main" id="{104A1608-013F-4AA2-B885-7D7D360A3199}"/>
                </a:ext>
              </a:extLst>
            </p:cNvPr>
            <p:cNvPicPr>
              <a:picLocks noChangeAspect="1"/>
            </p:cNvPicPr>
            <p:nvPr/>
          </p:nvPicPr>
          <p:blipFill rotWithShape="1">
            <a:blip r:embed="rId2"/>
            <a:srcRect l="20469" t="21650" r="22031" b="36106"/>
            <a:stretch/>
          </p:blipFill>
          <p:spPr>
            <a:xfrm>
              <a:off x="1714500" y="2076450"/>
              <a:ext cx="8763000" cy="3619500"/>
            </a:xfrm>
            <a:prstGeom prst="rect">
              <a:avLst/>
            </a:prstGeom>
            <a:ln>
              <a:solidFill>
                <a:srgbClr val="0070C0"/>
              </a:solidFill>
            </a:ln>
          </p:spPr>
        </p:pic>
        <p:sp>
          <p:nvSpPr>
            <p:cNvPr id="28" name="Rectangle: Rounded Corners 27">
              <a:extLst>
                <a:ext uri="{FF2B5EF4-FFF2-40B4-BE49-F238E27FC236}">
                  <a16:creationId xmlns:a16="http://schemas.microsoft.com/office/drawing/2014/main" id="{28C546A8-1917-4CEB-BE16-5661CCEC6EFE}"/>
                </a:ext>
              </a:extLst>
            </p:cNvPr>
            <p:cNvSpPr/>
            <p:nvPr/>
          </p:nvSpPr>
          <p:spPr>
            <a:xfrm>
              <a:off x="5953627" y="3200401"/>
              <a:ext cx="2676024" cy="4000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grpSp>
      <p:sp>
        <p:nvSpPr>
          <p:cNvPr id="9" name="Title 1">
            <a:extLst>
              <a:ext uri="{FF2B5EF4-FFF2-40B4-BE49-F238E27FC236}">
                <a16:creationId xmlns:a16="http://schemas.microsoft.com/office/drawing/2014/main" id="{F677FB5A-FC75-4EC3-AD31-AF0E3B62F385}"/>
              </a:ext>
            </a:extLst>
          </p:cNvPr>
          <p:cNvSpPr>
            <a:spLocks noGrp="1"/>
          </p:cNvSpPr>
          <p:nvPr>
            <p:ph type="title"/>
          </p:nvPr>
        </p:nvSpPr>
        <p:spPr>
          <a:xfrm>
            <a:off x="615222" y="21911"/>
            <a:ext cx="7886700" cy="886810"/>
          </a:xfrm>
        </p:spPr>
        <p:txBody>
          <a:bodyPr>
            <a:normAutofit/>
          </a:bodyPr>
          <a:lstStyle/>
          <a:p>
            <a:pPr algn="r" rtl="1"/>
            <a:r>
              <a:rPr lang="fa-IR" sz="4000" b="1" dirty="0">
                <a:solidFill>
                  <a:srgbClr val="7030A0"/>
                </a:solidFill>
              </a:rPr>
              <a:t>مدل خطای کل</a:t>
            </a:r>
            <a:endParaRPr lang="en-US" sz="3100" b="1" dirty="0">
              <a:solidFill>
                <a:srgbClr val="7030A0"/>
              </a:solidFill>
            </a:endParaRPr>
          </a:p>
        </p:txBody>
      </p:sp>
    </p:spTree>
    <p:extLst>
      <p:ext uri="{BB962C8B-B14F-4D97-AF65-F5344CB8AC3E}">
        <p14:creationId xmlns:p14="http://schemas.microsoft.com/office/powerpoint/2010/main" val="1365103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811E9FC-59F0-4FBC-85A6-EE531A2340AA}"/>
              </a:ext>
            </a:extLst>
          </p:cNvPr>
          <p:cNvGrpSpPr/>
          <p:nvPr/>
        </p:nvGrpSpPr>
        <p:grpSpPr>
          <a:xfrm>
            <a:off x="100012" y="2428876"/>
            <a:ext cx="4023563" cy="1661906"/>
            <a:chOff x="1714500" y="2076450"/>
            <a:chExt cx="8763000" cy="3619500"/>
          </a:xfrm>
        </p:grpSpPr>
        <p:pic>
          <p:nvPicPr>
            <p:cNvPr id="9" name="Picture 8">
              <a:extLst>
                <a:ext uri="{FF2B5EF4-FFF2-40B4-BE49-F238E27FC236}">
                  <a16:creationId xmlns:a16="http://schemas.microsoft.com/office/drawing/2014/main" id="{7E584113-2B15-4BF6-9210-861B30D24E40}"/>
                </a:ext>
              </a:extLst>
            </p:cNvPr>
            <p:cNvPicPr>
              <a:picLocks noChangeAspect="1"/>
            </p:cNvPicPr>
            <p:nvPr/>
          </p:nvPicPr>
          <p:blipFill rotWithShape="1">
            <a:blip r:embed="rId2"/>
            <a:srcRect l="20469" t="21650" r="22031" b="36106"/>
            <a:stretch/>
          </p:blipFill>
          <p:spPr>
            <a:xfrm>
              <a:off x="1714500" y="2076450"/>
              <a:ext cx="8763000" cy="3619500"/>
            </a:xfrm>
            <a:prstGeom prst="rect">
              <a:avLst/>
            </a:prstGeom>
            <a:ln>
              <a:solidFill>
                <a:srgbClr val="0070C0"/>
              </a:solidFill>
            </a:ln>
          </p:spPr>
        </p:pic>
        <p:sp>
          <p:nvSpPr>
            <p:cNvPr id="10" name="Rectangle: Rounded Corners 9">
              <a:extLst>
                <a:ext uri="{FF2B5EF4-FFF2-40B4-BE49-F238E27FC236}">
                  <a16:creationId xmlns:a16="http://schemas.microsoft.com/office/drawing/2014/main" id="{07E99AA6-A3DF-4A49-A2F2-2EFF647D0447}"/>
                </a:ext>
              </a:extLst>
            </p:cNvPr>
            <p:cNvSpPr/>
            <p:nvPr/>
          </p:nvSpPr>
          <p:spPr>
            <a:xfrm>
              <a:off x="5953627" y="3200401"/>
              <a:ext cx="2676024" cy="4000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grpSp>
      <p:sp>
        <p:nvSpPr>
          <p:cNvPr id="11" name="Title 1">
            <a:extLst>
              <a:ext uri="{FF2B5EF4-FFF2-40B4-BE49-F238E27FC236}">
                <a16:creationId xmlns:a16="http://schemas.microsoft.com/office/drawing/2014/main" id="{E034D285-0C86-413B-977E-22CD81E12DD3}"/>
              </a:ext>
            </a:extLst>
          </p:cNvPr>
          <p:cNvSpPr>
            <a:spLocks noGrp="1"/>
          </p:cNvSpPr>
          <p:nvPr>
            <p:ph type="title"/>
          </p:nvPr>
        </p:nvSpPr>
        <p:spPr>
          <a:xfrm>
            <a:off x="615222" y="21911"/>
            <a:ext cx="7886700" cy="886810"/>
          </a:xfrm>
        </p:spPr>
        <p:txBody>
          <a:bodyPr>
            <a:normAutofit/>
          </a:bodyPr>
          <a:lstStyle/>
          <a:p>
            <a:pPr algn="r" rtl="1"/>
            <a:r>
              <a:rPr lang="fa-IR" sz="4000" b="1" dirty="0">
                <a:solidFill>
                  <a:srgbClr val="7030A0"/>
                </a:solidFill>
              </a:rPr>
              <a:t>مدل خطای کل</a:t>
            </a:r>
            <a:endParaRPr lang="en-US" sz="3100" b="1" dirty="0">
              <a:solidFill>
                <a:srgbClr val="7030A0"/>
              </a:solidFill>
            </a:endParaRPr>
          </a:p>
        </p:txBody>
      </p:sp>
      <p:sp>
        <p:nvSpPr>
          <p:cNvPr id="13" name="Content Placeholder 2">
            <a:extLst>
              <a:ext uri="{FF2B5EF4-FFF2-40B4-BE49-F238E27FC236}">
                <a16:creationId xmlns:a16="http://schemas.microsoft.com/office/drawing/2014/main" id="{B6993496-2E7F-4E4B-A388-CF2F26D9E9E5}"/>
              </a:ext>
            </a:extLst>
          </p:cNvPr>
          <p:cNvSpPr>
            <a:spLocks noGrp="1"/>
          </p:cNvSpPr>
          <p:nvPr>
            <p:ph idx="1"/>
          </p:nvPr>
        </p:nvSpPr>
        <p:spPr>
          <a:xfrm>
            <a:off x="0" y="260648"/>
            <a:ext cx="9144000" cy="5143500"/>
          </a:xfrm>
        </p:spPr>
        <p:txBody>
          <a:bodyPr/>
          <a:lstStyle/>
          <a:p>
            <a:pPr marL="385763" indent="-385763">
              <a:buAutoNum type="arabicPeriod"/>
            </a:pPr>
            <a:endParaRPr lang="en-US" dirty="0"/>
          </a:p>
          <a:p>
            <a:pPr marL="0" indent="0">
              <a:buNone/>
            </a:pPr>
            <a:endParaRPr lang="en-US" b="1" dirty="0"/>
          </a:p>
          <a:p>
            <a:pPr marL="728663" indent="-342900">
              <a:lnSpc>
                <a:spcPct val="100000"/>
              </a:lnSpc>
              <a:spcBef>
                <a:spcPts val="0"/>
              </a:spcBef>
              <a:buClr>
                <a:srgbClr val="FF0000"/>
              </a:buClr>
              <a:buFont typeface="Wingdings" panose="05000000000000000000" pitchFamily="2" charset="2"/>
              <a:buChar char="¤"/>
            </a:pPr>
            <a:r>
              <a:rPr lang="en-US" b="1" dirty="0"/>
              <a:t>Accuracy: </a:t>
            </a:r>
            <a:r>
              <a:rPr lang="en-US" sz="2100" dirty="0">
                <a:solidFill>
                  <a:srgbClr val="000000"/>
                </a:solidFill>
                <a:latin typeface="Times New Roman" panose="02020603050405020304" pitchFamily="18" charset="0"/>
              </a:rPr>
              <a:t>Closeness of agreement between a </a:t>
            </a:r>
            <a:r>
              <a:rPr lang="en-US" sz="2100" dirty="0">
                <a:solidFill>
                  <a:srgbClr val="000000"/>
                </a:solidFill>
                <a:highlight>
                  <a:srgbClr val="D3F8D0"/>
                </a:highlight>
                <a:latin typeface="Times New Roman" panose="02020603050405020304" pitchFamily="18" charset="0"/>
              </a:rPr>
              <a:t>measured</a:t>
            </a:r>
            <a:r>
              <a:rPr lang="en-US" sz="2100" dirty="0">
                <a:solidFill>
                  <a:srgbClr val="000000"/>
                </a:solidFill>
                <a:latin typeface="Times New Roman" panose="02020603050405020304" pitchFamily="18" charset="0"/>
              </a:rPr>
              <a:t> quantity value and a </a:t>
            </a:r>
            <a:r>
              <a:rPr lang="en-US" sz="2100" dirty="0">
                <a:solidFill>
                  <a:srgbClr val="000000"/>
                </a:solidFill>
                <a:highlight>
                  <a:srgbClr val="D3F8D0"/>
                </a:highlight>
                <a:latin typeface="Times New Roman" panose="02020603050405020304" pitchFamily="18" charset="0"/>
              </a:rPr>
              <a:t>true</a:t>
            </a:r>
            <a:r>
              <a:rPr lang="en-US" sz="2100" dirty="0">
                <a:solidFill>
                  <a:srgbClr val="000000"/>
                </a:solidFill>
                <a:latin typeface="Times New Roman" panose="02020603050405020304" pitchFamily="18" charset="0"/>
              </a:rPr>
              <a:t> quantity value of a measurand (JCGM 200:2012).</a:t>
            </a:r>
            <a:endParaRPr lang="en-US" b="1" dirty="0"/>
          </a:p>
        </p:txBody>
      </p:sp>
      <p:pic>
        <p:nvPicPr>
          <p:cNvPr id="4" name="Picture 3">
            <a:extLst>
              <a:ext uri="{FF2B5EF4-FFF2-40B4-BE49-F238E27FC236}">
                <a16:creationId xmlns:a16="http://schemas.microsoft.com/office/drawing/2014/main" id="{29D0CF73-8DEA-45E6-A4A2-B747147496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3" t="1404" r="1334" b="2349"/>
          <a:stretch/>
        </p:blipFill>
        <p:spPr>
          <a:xfrm>
            <a:off x="4223587" y="2420888"/>
            <a:ext cx="4596885" cy="2952328"/>
          </a:xfrm>
          <a:prstGeom prst="rect">
            <a:avLst/>
          </a:prstGeom>
        </p:spPr>
      </p:pic>
    </p:spTree>
    <p:extLst>
      <p:ext uri="{BB962C8B-B14F-4D97-AF65-F5344CB8AC3E}">
        <p14:creationId xmlns:p14="http://schemas.microsoft.com/office/powerpoint/2010/main" val="17242128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811E9FC-59F0-4FBC-85A6-EE531A2340AA}"/>
              </a:ext>
            </a:extLst>
          </p:cNvPr>
          <p:cNvGrpSpPr/>
          <p:nvPr/>
        </p:nvGrpSpPr>
        <p:grpSpPr>
          <a:xfrm>
            <a:off x="100012" y="2428876"/>
            <a:ext cx="6255042" cy="2440284"/>
            <a:chOff x="1714500" y="2076450"/>
            <a:chExt cx="8763000" cy="3619500"/>
          </a:xfrm>
        </p:grpSpPr>
        <p:pic>
          <p:nvPicPr>
            <p:cNvPr id="9" name="Picture 8">
              <a:extLst>
                <a:ext uri="{FF2B5EF4-FFF2-40B4-BE49-F238E27FC236}">
                  <a16:creationId xmlns:a16="http://schemas.microsoft.com/office/drawing/2014/main" id="{7E584113-2B15-4BF6-9210-861B30D24E40}"/>
                </a:ext>
              </a:extLst>
            </p:cNvPr>
            <p:cNvPicPr>
              <a:picLocks noChangeAspect="1"/>
            </p:cNvPicPr>
            <p:nvPr/>
          </p:nvPicPr>
          <p:blipFill rotWithShape="1">
            <a:blip r:embed="rId2"/>
            <a:srcRect l="20469" t="21650" r="22031" b="36106"/>
            <a:stretch/>
          </p:blipFill>
          <p:spPr>
            <a:xfrm>
              <a:off x="1714500" y="2076450"/>
              <a:ext cx="8763000" cy="3619500"/>
            </a:xfrm>
            <a:prstGeom prst="rect">
              <a:avLst/>
            </a:prstGeom>
            <a:ln>
              <a:solidFill>
                <a:srgbClr val="0070C0"/>
              </a:solidFill>
            </a:ln>
          </p:spPr>
        </p:pic>
        <p:sp>
          <p:nvSpPr>
            <p:cNvPr id="10" name="Rectangle: Rounded Corners 9">
              <a:extLst>
                <a:ext uri="{FF2B5EF4-FFF2-40B4-BE49-F238E27FC236}">
                  <a16:creationId xmlns:a16="http://schemas.microsoft.com/office/drawing/2014/main" id="{07E99AA6-A3DF-4A49-A2F2-2EFF647D0447}"/>
                </a:ext>
              </a:extLst>
            </p:cNvPr>
            <p:cNvSpPr/>
            <p:nvPr/>
          </p:nvSpPr>
          <p:spPr>
            <a:xfrm>
              <a:off x="5953627" y="3200401"/>
              <a:ext cx="2676024" cy="4000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grpSp>
      <p:sp>
        <p:nvSpPr>
          <p:cNvPr id="11" name="Title 1">
            <a:extLst>
              <a:ext uri="{FF2B5EF4-FFF2-40B4-BE49-F238E27FC236}">
                <a16:creationId xmlns:a16="http://schemas.microsoft.com/office/drawing/2014/main" id="{E034D285-0C86-413B-977E-22CD81E12DD3}"/>
              </a:ext>
            </a:extLst>
          </p:cNvPr>
          <p:cNvSpPr>
            <a:spLocks noGrp="1"/>
          </p:cNvSpPr>
          <p:nvPr>
            <p:ph type="title"/>
          </p:nvPr>
        </p:nvSpPr>
        <p:spPr>
          <a:xfrm>
            <a:off x="615222" y="21911"/>
            <a:ext cx="7886700" cy="886810"/>
          </a:xfrm>
        </p:spPr>
        <p:txBody>
          <a:bodyPr>
            <a:normAutofit/>
          </a:bodyPr>
          <a:lstStyle/>
          <a:p>
            <a:pPr algn="r" rtl="1"/>
            <a:r>
              <a:rPr lang="fa-IR" sz="4000" b="1" dirty="0">
                <a:solidFill>
                  <a:srgbClr val="7030A0"/>
                </a:solidFill>
              </a:rPr>
              <a:t>مدل خطای کل</a:t>
            </a:r>
            <a:endParaRPr lang="en-US" sz="3100" b="1" dirty="0">
              <a:solidFill>
                <a:srgbClr val="7030A0"/>
              </a:solidFill>
            </a:endParaRPr>
          </a:p>
        </p:txBody>
      </p:sp>
      <p:sp>
        <p:nvSpPr>
          <p:cNvPr id="13" name="Content Placeholder 2">
            <a:extLst>
              <a:ext uri="{FF2B5EF4-FFF2-40B4-BE49-F238E27FC236}">
                <a16:creationId xmlns:a16="http://schemas.microsoft.com/office/drawing/2014/main" id="{B6993496-2E7F-4E4B-A388-CF2F26D9E9E5}"/>
              </a:ext>
            </a:extLst>
          </p:cNvPr>
          <p:cNvSpPr>
            <a:spLocks noGrp="1"/>
          </p:cNvSpPr>
          <p:nvPr>
            <p:ph idx="1"/>
          </p:nvPr>
        </p:nvSpPr>
        <p:spPr>
          <a:xfrm>
            <a:off x="0" y="260648"/>
            <a:ext cx="9144000" cy="5143500"/>
          </a:xfrm>
        </p:spPr>
        <p:txBody>
          <a:bodyPr/>
          <a:lstStyle/>
          <a:p>
            <a:pPr marL="385763" indent="-385763">
              <a:buAutoNum type="arabicPeriod"/>
            </a:pPr>
            <a:endParaRPr lang="en-US" dirty="0"/>
          </a:p>
          <a:p>
            <a:pPr marL="0" indent="0">
              <a:buNone/>
            </a:pPr>
            <a:endParaRPr lang="en-US" b="1" dirty="0"/>
          </a:p>
          <a:p>
            <a:pPr marL="728663" indent="-342900">
              <a:lnSpc>
                <a:spcPct val="100000"/>
              </a:lnSpc>
              <a:spcBef>
                <a:spcPts val="0"/>
              </a:spcBef>
              <a:buClr>
                <a:srgbClr val="FF0000"/>
              </a:buClr>
              <a:buFont typeface="Wingdings" panose="05000000000000000000" pitchFamily="2" charset="2"/>
              <a:buChar char="¤"/>
            </a:pPr>
            <a:r>
              <a:rPr lang="en-US" b="1" dirty="0"/>
              <a:t>Accuracy: </a:t>
            </a:r>
            <a:r>
              <a:rPr lang="en-US" sz="2100" dirty="0">
                <a:solidFill>
                  <a:srgbClr val="000000"/>
                </a:solidFill>
                <a:latin typeface="Times New Roman" panose="02020603050405020304" pitchFamily="18" charset="0"/>
              </a:rPr>
              <a:t>Closeness of agreement between a </a:t>
            </a:r>
            <a:r>
              <a:rPr lang="en-US" sz="2100" dirty="0">
                <a:solidFill>
                  <a:srgbClr val="000000"/>
                </a:solidFill>
                <a:highlight>
                  <a:srgbClr val="D3F8D0"/>
                </a:highlight>
                <a:latin typeface="Times New Roman" panose="02020603050405020304" pitchFamily="18" charset="0"/>
              </a:rPr>
              <a:t>measured</a:t>
            </a:r>
            <a:r>
              <a:rPr lang="en-US" sz="2100" dirty="0">
                <a:solidFill>
                  <a:srgbClr val="000000"/>
                </a:solidFill>
                <a:latin typeface="Times New Roman" panose="02020603050405020304" pitchFamily="18" charset="0"/>
              </a:rPr>
              <a:t> quantity value and a </a:t>
            </a:r>
            <a:r>
              <a:rPr lang="en-US" sz="2100" dirty="0">
                <a:solidFill>
                  <a:srgbClr val="000000"/>
                </a:solidFill>
                <a:highlight>
                  <a:srgbClr val="D3F8D0"/>
                </a:highlight>
                <a:latin typeface="Times New Roman" panose="02020603050405020304" pitchFamily="18" charset="0"/>
              </a:rPr>
              <a:t>true</a:t>
            </a:r>
            <a:r>
              <a:rPr lang="en-US" sz="2100" dirty="0">
                <a:solidFill>
                  <a:srgbClr val="000000"/>
                </a:solidFill>
                <a:latin typeface="Times New Roman" panose="02020603050405020304" pitchFamily="18" charset="0"/>
              </a:rPr>
              <a:t> quantity value of a measurand (JCGM 200:2012).</a:t>
            </a:r>
            <a:endParaRPr lang="en-US" b="1" dirty="0"/>
          </a:p>
        </p:txBody>
      </p:sp>
      <p:sp>
        <p:nvSpPr>
          <p:cNvPr id="2" name="TextBox 1">
            <a:extLst>
              <a:ext uri="{FF2B5EF4-FFF2-40B4-BE49-F238E27FC236}">
                <a16:creationId xmlns:a16="http://schemas.microsoft.com/office/drawing/2014/main" id="{EE0D05E9-9E9D-408D-8663-CBA882821C1E}"/>
              </a:ext>
            </a:extLst>
          </p:cNvPr>
          <p:cNvSpPr txBox="1"/>
          <p:nvPr/>
        </p:nvSpPr>
        <p:spPr>
          <a:xfrm>
            <a:off x="490133" y="5097509"/>
            <a:ext cx="8163734" cy="461665"/>
          </a:xfrm>
          <a:prstGeom prst="rect">
            <a:avLst/>
          </a:prstGeom>
          <a:noFill/>
        </p:spPr>
        <p:txBody>
          <a:bodyPr wrap="square" rtlCol="1">
            <a:spAutoFit/>
          </a:bodyPr>
          <a:lstStyle/>
          <a:p>
            <a:pPr algn="ctr" rtl="1"/>
            <a:r>
              <a:rPr lang="fa-IR" sz="2400" b="1" dirty="0"/>
              <a:t>رویکرد غالب مبتنی است </a:t>
            </a:r>
            <a:r>
              <a:rPr lang="fa-IR" sz="2400" b="1" dirty="0" err="1"/>
              <a:t>براختلاف</a:t>
            </a:r>
            <a:r>
              <a:rPr lang="fa-IR" sz="2400" b="1" dirty="0"/>
              <a:t> بین مقدار </a:t>
            </a:r>
            <a:r>
              <a:rPr lang="fa-IR" sz="2400" b="1" dirty="0" err="1">
                <a:highlight>
                  <a:srgbClr val="FFFF00"/>
                </a:highlight>
              </a:rPr>
              <a:t>اندازه‌گیری</a:t>
            </a:r>
            <a:r>
              <a:rPr lang="fa-IR" sz="2400" b="1" dirty="0"/>
              <a:t> شده و مقدار </a:t>
            </a:r>
            <a:r>
              <a:rPr lang="fa-IR" sz="2400" b="1" dirty="0">
                <a:highlight>
                  <a:srgbClr val="FFFF00"/>
                </a:highlight>
              </a:rPr>
              <a:t>حقیقی</a:t>
            </a:r>
            <a:r>
              <a:rPr lang="fa-IR" sz="2400" b="1" dirty="0"/>
              <a:t> </a:t>
            </a:r>
          </a:p>
        </p:txBody>
      </p:sp>
      <p:pic>
        <p:nvPicPr>
          <p:cNvPr id="12" name="Picture 11">
            <a:extLst>
              <a:ext uri="{FF2B5EF4-FFF2-40B4-BE49-F238E27FC236}">
                <a16:creationId xmlns:a16="http://schemas.microsoft.com/office/drawing/2014/main" id="{5DAB13B6-E275-48D6-BBFA-FECC47425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3" t="1404" r="1334" b="2349"/>
          <a:stretch/>
        </p:blipFill>
        <p:spPr>
          <a:xfrm>
            <a:off x="6516216" y="2420889"/>
            <a:ext cx="2466622" cy="1584176"/>
          </a:xfrm>
          <a:prstGeom prst="rect">
            <a:avLst/>
          </a:prstGeom>
        </p:spPr>
      </p:pic>
    </p:spTree>
    <p:extLst>
      <p:ext uri="{BB962C8B-B14F-4D97-AF65-F5344CB8AC3E}">
        <p14:creationId xmlns:p14="http://schemas.microsoft.com/office/powerpoint/2010/main" val="8118213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45587"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61610"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137F4B-4E5E-4406-A76F-58CE712A2231}"/>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sp>
        <p:nvSpPr>
          <p:cNvPr id="17" name="TextBox 16">
            <a:extLst>
              <a:ext uri="{FF2B5EF4-FFF2-40B4-BE49-F238E27FC236}">
                <a16:creationId xmlns:a16="http://schemas.microsoft.com/office/drawing/2014/main" id="{9690844A-79FA-42D8-A455-1F12DC61A2B7}"/>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18" name="TextBox 17">
            <a:extLst>
              <a:ext uri="{FF2B5EF4-FFF2-40B4-BE49-F238E27FC236}">
                <a16:creationId xmlns:a16="http://schemas.microsoft.com/office/drawing/2014/main" id="{7003E846-6B2B-4013-97D9-539D8CBABB8A}"/>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058570" y="2538660"/>
            <a:ext cx="3647556" cy="2294497"/>
          </a:xfrm>
          <a:prstGeom prst="rect">
            <a:avLst/>
          </a:prstGeom>
        </p:spPr>
      </p:pic>
      <p:cxnSp>
        <p:nvCxnSpPr>
          <p:cNvPr id="7" name="Straight Connector 6">
            <a:extLst>
              <a:ext uri="{FF2B5EF4-FFF2-40B4-BE49-F238E27FC236}">
                <a16:creationId xmlns:a16="http://schemas.microsoft.com/office/drawing/2014/main" id="{F3E29C87-725B-418D-B353-2B00E29B1C80}"/>
              </a:ext>
            </a:extLst>
          </p:cNvPr>
          <p:cNvCxnSpPr/>
          <p:nvPr/>
        </p:nvCxnSpPr>
        <p:spPr>
          <a:xfrm>
            <a:off x="3977934"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C4C287-9A4C-4217-B8DE-45762F1D4BFF}"/>
              </a:ext>
            </a:extLst>
          </p:cNvPr>
          <p:cNvSpPr txBox="1"/>
          <p:nvPr/>
        </p:nvSpPr>
        <p:spPr>
          <a:xfrm>
            <a:off x="3761910" y="2233899"/>
            <a:ext cx="689652" cy="300082"/>
          </a:xfrm>
          <a:prstGeom prst="rect">
            <a:avLst/>
          </a:prstGeom>
          <a:noFill/>
        </p:spPr>
        <p:txBody>
          <a:bodyPr wrap="square" rtlCol="1">
            <a:spAutoFit/>
          </a:bodyPr>
          <a:lstStyle/>
          <a:p>
            <a:r>
              <a:rPr lang="en-US" sz="1350" b="1" dirty="0"/>
              <a:t>Mean</a:t>
            </a:r>
            <a:endParaRPr lang="fa-IR" sz="1350" b="1" dirty="0"/>
          </a:p>
        </p:txBody>
      </p:sp>
    </p:spTree>
    <p:extLst>
      <p:ext uri="{BB962C8B-B14F-4D97-AF65-F5344CB8AC3E}">
        <p14:creationId xmlns:p14="http://schemas.microsoft.com/office/powerpoint/2010/main" val="64731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61610"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652636" y="2538660"/>
            <a:ext cx="3647556" cy="2294497"/>
          </a:xfrm>
          <a:prstGeom prst="rect">
            <a:avLst/>
          </a:prstGeom>
        </p:spPr>
      </p:pic>
      <p:sp>
        <p:nvSpPr>
          <p:cNvPr id="16" name="TextBox 15">
            <a:extLst>
              <a:ext uri="{FF2B5EF4-FFF2-40B4-BE49-F238E27FC236}">
                <a16:creationId xmlns:a16="http://schemas.microsoft.com/office/drawing/2014/main" id="{E7BD800F-A460-41A9-A4D7-4DE09BF92459}"/>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63E9E923-CCAD-48BD-AC65-4CECE6F4D85A}"/>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8D88DB1F-FDF4-4372-8230-6633CE635BA8}"/>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33F5E56A-6A4D-47BB-9C7A-B04DA40A5A1B}"/>
              </a:ext>
            </a:extLst>
          </p:cNvPr>
          <p:cNvCxnSpPr/>
          <p:nvPr/>
        </p:nvCxnSpPr>
        <p:spPr>
          <a:xfrm>
            <a:off x="4584426"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3D4D01-226B-4ABE-9C87-BCABE755E4CD}"/>
              </a:ext>
            </a:extLst>
          </p:cNvPr>
          <p:cNvSpPr txBox="1"/>
          <p:nvPr/>
        </p:nvSpPr>
        <p:spPr>
          <a:xfrm>
            <a:off x="4368402" y="2233899"/>
            <a:ext cx="689652" cy="300082"/>
          </a:xfrm>
          <a:prstGeom prst="rect">
            <a:avLst/>
          </a:prstGeom>
          <a:noFill/>
        </p:spPr>
        <p:txBody>
          <a:bodyPr wrap="square" rtlCol="1">
            <a:spAutoFit/>
          </a:bodyPr>
          <a:lstStyle/>
          <a:p>
            <a:r>
              <a:rPr lang="en-US" sz="1350" b="1" dirty="0"/>
              <a:t>Mean</a:t>
            </a:r>
            <a:endParaRPr lang="fa-IR" sz="1350" b="1" dirty="0"/>
          </a:p>
        </p:txBody>
      </p:sp>
    </p:spTree>
    <p:extLst>
      <p:ext uri="{BB962C8B-B14F-4D97-AF65-F5344CB8AC3E}">
        <p14:creationId xmlns:p14="http://schemas.microsoft.com/office/powerpoint/2010/main" val="1041413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61610"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115616" y="2538660"/>
            <a:ext cx="3647556" cy="2294497"/>
          </a:xfrm>
          <a:prstGeom prst="rect">
            <a:avLst/>
          </a:prstGeom>
        </p:spPr>
      </p:pic>
      <p:sp>
        <p:nvSpPr>
          <p:cNvPr id="16" name="TextBox 15">
            <a:extLst>
              <a:ext uri="{FF2B5EF4-FFF2-40B4-BE49-F238E27FC236}">
                <a16:creationId xmlns:a16="http://schemas.microsoft.com/office/drawing/2014/main" id="{5B9868DB-9A9D-4959-A917-8CB1F7F40CA9}"/>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71D1AB41-535D-4924-B2E8-707CAE70D924}"/>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AA4BB2EA-DA75-425A-9DC1-862EFB52AF58}"/>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A7AC9F46-4653-42DE-8FC2-DC4A2F723603}"/>
              </a:ext>
            </a:extLst>
          </p:cNvPr>
          <p:cNvCxnSpPr/>
          <p:nvPr/>
        </p:nvCxnSpPr>
        <p:spPr>
          <a:xfrm>
            <a:off x="3059832"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44F042C-822D-4AB0-B106-49BB820AAF4E}"/>
              </a:ext>
            </a:extLst>
          </p:cNvPr>
          <p:cNvSpPr txBox="1"/>
          <p:nvPr/>
        </p:nvSpPr>
        <p:spPr>
          <a:xfrm>
            <a:off x="2843808" y="2233899"/>
            <a:ext cx="689652" cy="300082"/>
          </a:xfrm>
          <a:prstGeom prst="rect">
            <a:avLst/>
          </a:prstGeom>
          <a:noFill/>
        </p:spPr>
        <p:txBody>
          <a:bodyPr wrap="square" rtlCol="1">
            <a:spAutoFit/>
          </a:bodyPr>
          <a:lstStyle/>
          <a:p>
            <a:r>
              <a:rPr lang="en-US" sz="1350" b="1" dirty="0"/>
              <a:t>Mean</a:t>
            </a:r>
            <a:endParaRPr lang="fa-IR" sz="1350" b="1" dirty="0"/>
          </a:p>
        </p:txBody>
      </p:sp>
      <p:sp>
        <p:nvSpPr>
          <p:cNvPr id="25" name="TextBox 24">
            <a:extLst>
              <a:ext uri="{FF2B5EF4-FFF2-40B4-BE49-F238E27FC236}">
                <a16:creationId xmlns:a16="http://schemas.microsoft.com/office/drawing/2014/main" id="{4FC3A79A-E40A-4834-B07F-87DD615DC9BA}"/>
              </a:ext>
            </a:extLst>
          </p:cNvPr>
          <p:cNvSpPr txBox="1"/>
          <p:nvPr/>
        </p:nvSpPr>
        <p:spPr>
          <a:xfrm>
            <a:off x="3059832" y="4490870"/>
            <a:ext cx="754380" cy="323165"/>
          </a:xfrm>
          <a:prstGeom prst="rect">
            <a:avLst/>
          </a:prstGeom>
          <a:solidFill>
            <a:srgbClr val="FF0000"/>
          </a:solidFill>
        </p:spPr>
        <p:txBody>
          <a:bodyPr wrap="square" rtlCol="1">
            <a:spAutoFit/>
          </a:bodyPr>
          <a:lstStyle/>
          <a:p>
            <a:pPr algn="ctr"/>
            <a:r>
              <a:rPr lang="en-US" sz="1500" b="1" dirty="0">
                <a:solidFill>
                  <a:schemeClr val="bg1"/>
                </a:solidFill>
              </a:rPr>
              <a:t>Bias</a:t>
            </a:r>
            <a:endParaRPr lang="fa-IR" sz="1500" b="1" dirty="0">
              <a:solidFill>
                <a:schemeClr val="bg1"/>
              </a:solidFill>
            </a:endParaRPr>
          </a:p>
        </p:txBody>
      </p:sp>
    </p:spTree>
    <p:extLst>
      <p:ext uri="{BB962C8B-B14F-4D97-AF65-F5344CB8AC3E}">
        <p14:creationId xmlns:p14="http://schemas.microsoft.com/office/powerpoint/2010/main" val="22314332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100594"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357754" y="2538660"/>
            <a:ext cx="3015414" cy="2294497"/>
          </a:xfrm>
          <a:prstGeom prst="rect">
            <a:avLst/>
          </a:prstGeom>
        </p:spPr>
      </p:pic>
      <p:sp>
        <p:nvSpPr>
          <p:cNvPr id="16" name="TextBox 15">
            <a:extLst>
              <a:ext uri="{FF2B5EF4-FFF2-40B4-BE49-F238E27FC236}">
                <a16:creationId xmlns:a16="http://schemas.microsoft.com/office/drawing/2014/main" id="{8DB17B67-703F-4846-AC96-6BCD2C184CD4}"/>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875EAA75-8649-472B-B195-8758F75138F6}"/>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679A0D77-F641-4944-9C24-0255222A2CB6}"/>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9B9BB09C-132A-44FB-8FC7-A424022A9E5A}"/>
              </a:ext>
            </a:extLst>
          </p:cNvPr>
          <p:cNvCxnSpPr/>
          <p:nvPr/>
        </p:nvCxnSpPr>
        <p:spPr>
          <a:xfrm>
            <a:off x="3977934"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FF035A-14FC-4FC0-A20E-20A7EFBDEA7D}"/>
              </a:ext>
            </a:extLst>
          </p:cNvPr>
          <p:cNvSpPr txBox="1"/>
          <p:nvPr/>
        </p:nvSpPr>
        <p:spPr>
          <a:xfrm>
            <a:off x="3761910" y="2233899"/>
            <a:ext cx="689652" cy="300082"/>
          </a:xfrm>
          <a:prstGeom prst="rect">
            <a:avLst/>
          </a:prstGeom>
          <a:noFill/>
        </p:spPr>
        <p:txBody>
          <a:bodyPr wrap="square" rtlCol="1">
            <a:spAutoFit/>
          </a:bodyPr>
          <a:lstStyle/>
          <a:p>
            <a:r>
              <a:rPr lang="en-US" sz="1350" b="1" dirty="0"/>
              <a:t>Mean</a:t>
            </a:r>
            <a:endParaRPr lang="fa-IR" sz="1350" b="1" dirty="0"/>
          </a:p>
        </p:txBody>
      </p:sp>
    </p:spTree>
    <p:extLst>
      <p:ext uri="{BB962C8B-B14F-4D97-AF65-F5344CB8AC3E}">
        <p14:creationId xmlns:p14="http://schemas.microsoft.com/office/powerpoint/2010/main" val="2851232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61610"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439652" y="2538660"/>
            <a:ext cx="4781682" cy="2294497"/>
          </a:xfrm>
          <a:prstGeom prst="rect">
            <a:avLst/>
          </a:prstGeom>
        </p:spPr>
      </p:pic>
      <p:sp>
        <p:nvSpPr>
          <p:cNvPr id="16" name="TextBox 15">
            <a:extLst>
              <a:ext uri="{FF2B5EF4-FFF2-40B4-BE49-F238E27FC236}">
                <a16:creationId xmlns:a16="http://schemas.microsoft.com/office/drawing/2014/main" id="{2D0C2168-3256-4BC9-A590-24F0FCB3E318}"/>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375021F6-EBEF-4508-92D8-34490E8162DE}"/>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1DC75CB0-1A4F-48B5-BE90-49D175E85F91}"/>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835933B3-5AB9-4139-94D9-C153785F7E76}"/>
              </a:ext>
            </a:extLst>
          </p:cNvPr>
          <p:cNvCxnSpPr/>
          <p:nvPr/>
        </p:nvCxnSpPr>
        <p:spPr>
          <a:xfrm>
            <a:off x="3977934"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7D5ACE-0C58-459D-B52F-96A6743F5C9A}"/>
              </a:ext>
            </a:extLst>
          </p:cNvPr>
          <p:cNvSpPr txBox="1"/>
          <p:nvPr/>
        </p:nvSpPr>
        <p:spPr>
          <a:xfrm>
            <a:off x="3761910" y="2233899"/>
            <a:ext cx="689652" cy="300082"/>
          </a:xfrm>
          <a:prstGeom prst="rect">
            <a:avLst/>
          </a:prstGeom>
          <a:noFill/>
        </p:spPr>
        <p:txBody>
          <a:bodyPr wrap="square" rtlCol="1">
            <a:spAutoFit/>
          </a:bodyPr>
          <a:lstStyle/>
          <a:p>
            <a:r>
              <a:rPr lang="en-US" sz="1350" b="1" dirty="0"/>
              <a:t>Mean</a:t>
            </a:r>
            <a:endParaRPr lang="fa-IR" sz="1350" b="1" dirty="0"/>
          </a:p>
        </p:txBody>
      </p:sp>
    </p:spTree>
    <p:extLst>
      <p:ext uri="{BB962C8B-B14F-4D97-AF65-F5344CB8AC3E}">
        <p14:creationId xmlns:p14="http://schemas.microsoft.com/office/powerpoint/2010/main" val="5693083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61610"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012927" y="2538660"/>
            <a:ext cx="5532362" cy="2294497"/>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9FBE966B-C24A-4C00-9153-BF8405C23525}"/>
              </a:ext>
            </a:extLst>
          </p:cNvPr>
          <p:cNvCxnSpPr/>
          <p:nvPr/>
        </p:nvCxnSpPr>
        <p:spPr>
          <a:xfrm>
            <a:off x="3977934"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693409-B74C-4C9B-8C7E-2E292C7BA916}"/>
              </a:ext>
            </a:extLst>
          </p:cNvPr>
          <p:cNvSpPr txBox="1"/>
          <p:nvPr/>
        </p:nvSpPr>
        <p:spPr>
          <a:xfrm>
            <a:off x="3761910" y="2233899"/>
            <a:ext cx="689652" cy="300082"/>
          </a:xfrm>
          <a:prstGeom prst="rect">
            <a:avLst/>
          </a:prstGeom>
          <a:noFill/>
        </p:spPr>
        <p:txBody>
          <a:bodyPr wrap="square" rtlCol="1">
            <a:spAutoFit/>
          </a:bodyPr>
          <a:lstStyle/>
          <a:p>
            <a:r>
              <a:rPr lang="en-US" sz="1350" b="1" dirty="0"/>
              <a:t>Mean</a:t>
            </a:r>
            <a:endParaRPr lang="fa-IR" sz="1350" b="1" dirty="0"/>
          </a:p>
        </p:txBody>
      </p:sp>
    </p:spTree>
    <p:extLst>
      <p:ext uri="{BB962C8B-B14F-4D97-AF65-F5344CB8AC3E}">
        <p14:creationId xmlns:p14="http://schemas.microsoft.com/office/powerpoint/2010/main" val="1050124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D1E900-CDBF-446D-8098-650B1DD1C186}"/>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Arrow: Left 16">
            <a:extLst>
              <a:ext uri="{FF2B5EF4-FFF2-40B4-BE49-F238E27FC236}">
                <a16:creationId xmlns:a16="http://schemas.microsoft.com/office/drawing/2014/main" id="{F1F2967D-FBD6-4703-84A8-21B14FA0DBFD}"/>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3" name="Rectangle: Rounded Corners 2">
            <a:extLst>
              <a:ext uri="{FF2B5EF4-FFF2-40B4-BE49-F238E27FC236}">
                <a16:creationId xmlns:a16="http://schemas.microsoft.com/office/drawing/2014/main" id="{4E9A1F2B-6167-4938-AEA9-B4EA30050565}"/>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7" name="Picture 6">
            <a:extLst>
              <a:ext uri="{FF2B5EF4-FFF2-40B4-BE49-F238E27FC236}">
                <a16:creationId xmlns:a16="http://schemas.microsoft.com/office/drawing/2014/main" id="{06BE42EC-5581-4E43-A057-5DDA3BFA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6" name="Picture 5">
            <a:extLst>
              <a:ext uri="{FF2B5EF4-FFF2-40B4-BE49-F238E27FC236}">
                <a16:creationId xmlns:a16="http://schemas.microsoft.com/office/drawing/2014/main" id="{9591BFA6-74F4-4EAB-A438-B3928F38B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sp>
        <p:nvSpPr>
          <p:cNvPr id="11" name="Rectangle: Rounded Corners 10">
            <a:extLst>
              <a:ext uri="{FF2B5EF4-FFF2-40B4-BE49-F238E27FC236}">
                <a16:creationId xmlns:a16="http://schemas.microsoft.com/office/drawing/2014/main" id="{EA56D717-D9ED-410C-B13D-BFE93F5F0160}"/>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pic>
        <p:nvPicPr>
          <p:cNvPr id="9" name="Picture 8">
            <a:extLst>
              <a:ext uri="{FF2B5EF4-FFF2-40B4-BE49-F238E27FC236}">
                <a16:creationId xmlns:a16="http://schemas.microsoft.com/office/drawing/2014/main" id="{C5C68647-C7BA-4863-A273-46E4DD9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5" y="1788158"/>
            <a:ext cx="2953818" cy="720443"/>
          </a:xfrm>
          <a:prstGeom prst="rect">
            <a:avLst/>
          </a:prstGeom>
        </p:spPr>
      </p:pic>
      <p:pic>
        <p:nvPicPr>
          <p:cNvPr id="12" name="Picture 11">
            <a:extLst>
              <a:ext uri="{FF2B5EF4-FFF2-40B4-BE49-F238E27FC236}">
                <a16:creationId xmlns:a16="http://schemas.microsoft.com/office/drawing/2014/main" id="{B138DB60-21CF-4157-B9D1-8684CEB41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12" y="2795981"/>
            <a:ext cx="2953818" cy="720443"/>
          </a:xfrm>
          <a:prstGeom prst="rect">
            <a:avLst/>
          </a:prstGeom>
        </p:spPr>
      </p:pic>
      <p:pic>
        <p:nvPicPr>
          <p:cNvPr id="15" name="Picture 14">
            <a:extLst>
              <a:ext uri="{FF2B5EF4-FFF2-40B4-BE49-F238E27FC236}">
                <a16:creationId xmlns:a16="http://schemas.microsoft.com/office/drawing/2014/main" id="{C3D4AD0F-FAF1-4961-BA89-43E279901DBD}"/>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457200" y="2328889"/>
            <a:ext cx="8229600" cy="2200222"/>
          </a:xfrm>
          <a:prstGeom prst="rect">
            <a:avLst/>
          </a:prstGeom>
          <a:ln w="28575">
            <a:solidFill>
              <a:srgbClr val="FFFF00"/>
            </a:solidFill>
          </a:ln>
          <a:effectLst>
            <a:glow rad="228600">
              <a:schemeClr val="accent5">
                <a:satMod val="175000"/>
                <a:alpha val="40000"/>
              </a:schemeClr>
            </a:glow>
          </a:effectLst>
        </p:spPr>
      </p:pic>
    </p:spTree>
    <p:extLst>
      <p:ext uri="{BB962C8B-B14F-4D97-AF65-F5344CB8AC3E}">
        <p14:creationId xmlns:p14="http://schemas.microsoft.com/office/powerpoint/2010/main" val="32653525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71894"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012927" y="2538660"/>
            <a:ext cx="5532362" cy="2294497"/>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9FBE966B-C24A-4C00-9153-BF8405C23525}"/>
              </a:ext>
            </a:extLst>
          </p:cNvPr>
          <p:cNvCxnSpPr/>
          <p:nvPr/>
        </p:nvCxnSpPr>
        <p:spPr>
          <a:xfrm>
            <a:off x="3977934"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693409-B74C-4C9B-8C7E-2E292C7BA916}"/>
              </a:ext>
            </a:extLst>
          </p:cNvPr>
          <p:cNvSpPr txBox="1"/>
          <p:nvPr/>
        </p:nvSpPr>
        <p:spPr>
          <a:xfrm>
            <a:off x="3761910" y="2233899"/>
            <a:ext cx="689652" cy="300082"/>
          </a:xfrm>
          <a:prstGeom prst="rect">
            <a:avLst/>
          </a:prstGeom>
          <a:noFill/>
        </p:spPr>
        <p:txBody>
          <a:bodyPr wrap="square" rtlCol="1">
            <a:spAutoFit/>
          </a:bodyPr>
          <a:lstStyle/>
          <a:p>
            <a:r>
              <a:rPr lang="en-US" sz="1350" b="1" dirty="0"/>
              <a:t>Mean</a:t>
            </a:r>
            <a:endParaRPr lang="fa-IR" sz="1350" b="1" dirty="0"/>
          </a:p>
        </p:txBody>
      </p:sp>
    </p:spTree>
    <p:extLst>
      <p:ext uri="{BB962C8B-B14F-4D97-AF65-F5344CB8AC3E}">
        <p14:creationId xmlns:p14="http://schemas.microsoft.com/office/powerpoint/2010/main" val="644147695"/>
      </p:ext>
    </p:extLst>
  </p:cSld>
  <p:clrMapOvr>
    <a:masterClrMapping/>
  </p:clrMapOvr>
  <p:transition spd="slow">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156415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296542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508810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440949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71894" y="159279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196508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200343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231522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619672" y="2538660"/>
            <a:ext cx="5532362" cy="2294497"/>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3344115" y="159279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074053" y="167868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4943460" y="169383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9FBE966B-C24A-4C00-9153-BF8405C23525}"/>
              </a:ext>
            </a:extLst>
          </p:cNvPr>
          <p:cNvCxnSpPr/>
          <p:nvPr/>
        </p:nvCxnSpPr>
        <p:spPr>
          <a:xfrm>
            <a:off x="4584679" y="245689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693409-B74C-4C9B-8C7E-2E292C7BA916}"/>
              </a:ext>
            </a:extLst>
          </p:cNvPr>
          <p:cNvSpPr txBox="1"/>
          <p:nvPr/>
        </p:nvSpPr>
        <p:spPr>
          <a:xfrm>
            <a:off x="3761910" y="2233899"/>
            <a:ext cx="689652" cy="300082"/>
          </a:xfrm>
          <a:prstGeom prst="rect">
            <a:avLst/>
          </a:prstGeom>
          <a:noFill/>
        </p:spPr>
        <p:txBody>
          <a:bodyPr wrap="square" rtlCol="1">
            <a:spAutoFit/>
          </a:bodyPr>
          <a:lstStyle/>
          <a:p>
            <a:r>
              <a:rPr lang="en-US" sz="1350" b="1" dirty="0"/>
              <a:t>Mean</a:t>
            </a:r>
            <a:endParaRPr lang="fa-IR" sz="1350" b="1" dirty="0"/>
          </a:p>
        </p:txBody>
      </p:sp>
      <p:sp>
        <p:nvSpPr>
          <p:cNvPr id="22" name="TextBox 21">
            <a:extLst>
              <a:ext uri="{FF2B5EF4-FFF2-40B4-BE49-F238E27FC236}">
                <a16:creationId xmlns:a16="http://schemas.microsoft.com/office/drawing/2014/main" id="{7A8FAEB9-6593-4E7B-A472-BED53D069EBA}"/>
              </a:ext>
            </a:extLst>
          </p:cNvPr>
          <p:cNvSpPr txBox="1"/>
          <p:nvPr/>
        </p:nvSpPr>
        <p:spPr>
          <a:xfrm>
            <a:off x="135768" y="-1107504"/>
            <a:ext cx="8631588" cy="1015663"/>
          </a:xfrm>
          <a:prstGeom prst="rect">
            <a:avLst/>
          </a:prstGeom>
          <a:noFill/>
        </p:spPr>
        <p:txBody>
          <a:bodyPr wrap="square" rtlCol="1">
            <a:spAutoFit/>
          </a:bodyPr>
          <a:lstStyle/>
          <a:p>
            <a:r>
              <a:rPr lang="en-US" sz="2000" b="1"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rPr>
              <a:t>Westgard JO, Carey RN, Wold S. </a:t>
            </a:r>
          </a:p>
          <a:p>
            <a:r>
              <a:rPr lang="en-US" sz="2000" b="1" dirty="0">
                <a:solidFill>
                  <a:schemeClr val="accent3">
                    <a:lumMod val="75000"/>
                  </a:schemeClr>
                </a:solidFill>
                <a:effectLst/>
                <a:latin typeface="Calibri" panose="020F0502020204030204" pitchFamily="34" charset="0"/>
                <a:ea typeface="Calibri" panose="020F0502020204030204" pitchFamily="34" charset="0"/>
                <a:cs typeface="Arial" panose="020B0604020202020204" pitchFamily="34" charset="0"/>
              </a:rPr>
              <a:t>Criteria for judging precision and accuracy in method development and evaluation. Clin Chem 1974;20:825 33.</a:t>
            </a:r>
            <a:endParaRPr lang="fa-IR" sz="2000" b="1" dirty="0">
              <a:solidFill>
                <a:schemeClr val="accent3">
                  <a:lumMod val="75000"/>
                </a:schemeClr>
              </a:solidFill>
            </a:endParaRPr>
          </a:p>
        </p:txBody>
      </p:sp>
    </p:spTree>
    <p:extLst>
      <p:ext uri="{BB962C8B-B14F-4D97-AF65-F5344CB8AC3E}">
        <p14:creationId xmlns:p14="http://schemas.microsoft.com/office/powerpoint/2010/main" val="30341996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813405" y="3038263"/>
            <a:ext cx="6561584" cy="3608363"/>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338960" y="4439534"/>
            <a:ext cx="2004646" cy="323165"/>
          </a:xfrm>
          <a:prstGeom prst="rect">
            <a:avLst/>
          </a:prstGeom>
          <a:noFill/>
        </p:spPr>
        <p:txBody>
          <a:bodyPr wrap="square" rtlCol="1">
            <a:spAutoFit/>
          </a:bodyPr>
          <a:lstStyle/>
          <a:p>
            <a:pPr algn="ctr" rtl="1"/>
            <a:r>
              <a:rPr lang="fa-IR" sz="15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3049173" y="6562219"/>
            <a:ext cx="2004646" cy="323165"/>
          </a:xfrm>
          <a:prstGeom prst="rect">
            <a:avLst/>
          </a:prstGeom>
          <a:noFill/>
        </p:spPr>
        <p:txBody>
          <a:bodyPr wrap="square" rtlCol="1">
            <a:spAutoFit/>
          </a:bodyPr>
          <a:lstStyle/>
          <a:p>
            <a:pPr algn="ctr" rtl="1"/>
            <a:r>
              <a:rPr lang="fa-IR" sz="15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29034" y="5883608"/>
            <a:ext cx="2628900" cy="978694"/>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071894" y="3066906"/>
            <a:ext cx="6264696" cy="321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3802623" y="3439191"/>
            <a:ext cx="13294" cy="29917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5220072" y="347754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2357754" y="3477547"/>
            <a:ext cx="13294" cy="2991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2393265" y="3789336"/>
            <a:ext cx="2826807" cy="251793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619672" y="4012770"/>
            <a:ext cx="5532362" cy="2294497"/>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3344115" y="3066907"/>
            <a:ext cx="903849" cy="507831"/>
          </a:xfrm>
          <a:prstGeom prst="rect">
            <a:avLst/>
          </a:prstGeom>
          <a:solidFill>
            <a:srgbClr val="00B050"/>
          </a:solidFill>
        </p:spPr>
        <p:txBody>
          <a:bodyPr wrap="square" rtlCol="1">
            <a:spAutoFit/>
          </a:bodyPr>
          <a:lstStyle/>
          <a:p>
            <a:pPr algn="ctr"/>
            <a:r>
              <a:rPr lang="en-US" sz="1350" b="1" dirty="0">
                <a:solidFill>
                  <a:schemeClr val="bg1"/>
                </a:solidFill>
              </a:rPr>
              <a:t>Target</a:t>
            </a:r>
          </a:p>
          <a:p>
            <a:pPr algn="ctr"/>
            <a:r>
              <a:rPr lang="en-US" sz="1350" b="1" dirty="0">
                <a:solidFill>
                  <a:schemeClr val="bg1"/>
                </a:solidFill>
              </a:rPr>
              <a:t>0.50</a:t>
            </a:r>
            <a:endParaRPr lang="fa-IR" sz="1350"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074053" y="3152796"/>
            <a:ext cx="600649" cy="300082"/>
          </a:xfrm>
          <a:prstGeom prst="rect">
            <a:avLst/>
          </a:prstGeom>
          <a:solidFill>
            <a:srgbClr val="FF0000"/>
          </a:solidFill>
        </p:spPr>
        <p:txBody>
          <a:bodyPr wrap="square" rtlCol="1">
            <a:spAutoFit/>
          </a:bodyPr>
          <a:lstStyle/>
          <a:p>
            <a:pPr algn="ctr"/>
            <a:r>
              <a:rPr lang="en-US" sz="1350" b="1" dirty="0">
                <a:solidFill>
                  <a:schemeClr val="bg1"/>
                </a:solidFill>
              </a:rPr>
              <a:t>0.42</a:t>
            </a:r>
            <a:endParaRPr lang="fa-IR" sz="1350"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4943460" y="3167949"/>
            <a:ext cx="600649" cy="300082"/>
          </a:xfrm>
          <a:prstGeom prst="rect">
            <a:avLst/>
          </a:prstGeom>
          <a:solidFill>
            <a:srgbClr val="FF0000"/>
          </a:solidFill>
        </p:spPr>
        <p:txBody>
          <a:bodyPr wrap="square" rtlCol="1">
            <a:spAutoFit/>
          </a:bodyPr>
          <a:lstStyle/>
          <a:p>
            <a:pPr algn="ctr"/>
            <a:r>
              <a:rPr lang="en-US" sz="1350" b="1" dirty="0">
                <a:solidFill>
                  <a:schemeClr val="bg1"/>
                </a:solidFill>
              </a:rPr>
              <a:t>0.58</a:t>
            </a:r>
            <a:endParaRPr lang="fa-IR" sz="1350" b="1" dirty="0">
              <a:solidFill>
                <a:schemeClr val="bg1"/>
              </a:solidFill>
            </a:endParaRPr>
          </a:p>
        </p:txBody>
      </p:sp>
      <p:cxnSp>
        <p:nvCxnSpPr>
          <p:cNvPr id="17" name="Straight Connector 16">
            <a:extLst>
              <a:ext uri="{FF2B5EF4-FFF2-40B4-BE49-F238E27FC236}">
                <a16:creationId xmlns:a16="http://schemas.microsoft.com/office/drawing/2014/main" id="{9FBE966B-C24A-4C00-9153-BF8405C23525}"/>
              </a:ext>
            </a:extLst>
          </p:cNvPr>
          <p:cNvCxnSpPr/>
          <p:nvPr/>
        </p:nvCxnSpPr>
        <p:spPr>
          <a:xfrm>
            <a:off x="4584679" y="3931002"/>
            <a:ext cx="0" cy="24688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693409-B74C-4C9B-8C7E-2E292C7BA916}"/>
              </a:ext>
            </a:extLst>
          </p:cNvPr>
          <p:cNvSpPr txBox="1"/>
          <p:nvPr/>
        </p:nvSpPr>
        <p:spPr>
          <a:xfrm>
            <a:off x="3761910" y="3708009"/>
            <a:ext cx="689652" cy="300082"/>
          </a:xfrm>
          <a:prstGeom prst="rect">
            <a:avLst/>
          </a:prstGeom>
          <a:noFill/>
        </p:spPr>
        <p:txBody>
          <a:bodyPr wrap="square" rtlCol="1">
            <a:spAutoFit/>
          </a:bodyPr>
          <a:lstStyle/>
          <a:p>
            <a:r>
              <a:rPr lang="en-US" sz="1350" b="1" dirty="0"/>
              <a:t>Mean</a:t>
            </a:r>
            <a:endParaRPr lang="fa-IR" sz="1350" b="1" dirty="0"/>
          </a:p>
        </p:txBody>
      </p:sp>
      <p:sp>
        <p:nvSpPr>
          <p:cNvPr id="22" name="TextBox 21">
            <a:extLst>
              <a:ext uri="{FF2B5EF4-FFF2-40B4-BE49-F238E27FC236}">
                <a16:creationId xmlns:a16="http://schemas.microsoft.com/office/drawing/2014/main" id="{37852CFC-EAF4-40F5-8FEC-88207787F69B}"/>
              </a:ext>
            </a:extLst>
          </p:cNvPr>
          <p:cNvSpPr txBox="1"/>
          <p:nvPr/>
        </p:nvSpPr>
        <p:spPr>
          <a:xfrm>
            <a:off x="135768" y="237516"/>
            <a:ext cx="8631588" cy="1015663"/>
          </a:xfrm>
          <a:prstGeom prst="rect">
            <a:avLst/>
          </a:prstGeom>
          <a:noFill/>
        </p:spPr>
        <p:txBody>
          <a:bodyPr wrap="square" rtlCol="1">
            <a:spAutoFit/>
          </a:bodyPr>
          <a:lstStyle/>
          <a:p>
            <a:r>
              <a:rPr lang="en-US" sz="2000" b="1"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rPr>
              <a:t>Westgard JO, Carey RN, Wold S. </a:t>
            </a:r>
          </a:p>
          <a:p>
            <a:r>
              <a:rPr lang="en-US" sz="2000" b="1" dirty="0">
                <a:solidFill>
                  <a:schemeClr val="accent3">
                    <a:lumMod val="75000"/>
                  </a:schemeClr>
                </a:solidFill>
                <a:effectLst/>
                <a:latin typeface="Calibri" panose="020F0502020204030204" pitchFamily="34" charset="0"/>
                <a:ea typeface="Calibri" panose="020F0502020204030204" pitchFamily="34" charset="0"/>
                <a:cs typeface="Arial" panose="020B0604020202020204" pitchFamily="34" charset="0"/>
              </a:rPr>
              <a:t>Criteria for judging precision and accuracy in method development and evaluation. Clin Chem 1974;20:825 33.</a:t>
            </a:r>
            <a:endParaRPr lang="fa-IR" sz="2000" b="1" dirty="0">
              <a:solidFill>
                <a:schemeClr val="accent3">
                  <a:lumMod val="75000"/>
                </a:schemeClr>
              </a:solidFill>
            </a:endParaRPr>
          </a:p>
        </p:txBody>
      </p:sp>
      <p:sp>
        <p:nvSpPr>
          <p:cNvPr id="23" name="TextBox 22">
            <a:extLst>
              <a:ext uri="{FF2B5EF4-FFF2-40B4-BE49-F238E27FC236}">
                <a16:creationId xmlns:a16="http://schemas.microsoft.com/office/drawing/2014/main" id="{A5653388-C91B-44D1-9E55-63B44384B172}"/>
              </a:ext>
            </a:extLst>
          </p:cNvPr>
          <p:cNvSpPr txBox="1"/>
          <p:nvPr/>
        </p:nvSpPr>
        <p:spPr>
          <a:xfrm>
            <a:off x="2440883" y="1575397"/>
            <a:ext cx="3651556" cy="70788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1">
            <a:spAutoFit/>
          </a:bodyPr>
          <a:lstStyle/>
          <a:p>
            <a:pPr algn="ctr" rtl="1"/>
            <a:r>
              <a:rPr lang="en-US" sz="4000" b="1" i="1" dirty="0">
                <a:solidFill>
                  <a:schemeClr val="accent4">
                    <a:lumMod val="50000"/>
                  </a:schemeClr>
                </a:solidFill>
              </a:rPr>
              <a:t>TAE = |B| + 2SD</a:t>
            </a:r>
            <a:endParaRPr lang="fa-IR" sz="4000" b="1" i="1" dirty="0">
              <a:solidFill>
                <a:schemeClr val="accent4">
                  <a:lumMod val="50000"/>
                </a:schemeClr>
              </a:solidFill>
            </a:endParaRPr>
          </a:p>
        </p:txBody>
      </p:sp>
    </p:spTree>
    <p:extLst>
      <p:ext uri="{BB962C8B-B14F-4D97-AF65-F5344CB8AC3E}">
        <p14:creationId xmlns:p14="http://schemas.microsoft.com/office/powerpoint/2010/main" val="939298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3C44C-F6FD-430D-A2FB-8A0DF02E3ED5}"/>
              </a:ext>
            </a:extLst>
          </p:cNvPr>
          <p:cNvSpPr txBox="1"/>
          <p:nvPr/>
        </p:nvSpPr>
        <p:spPr>
          <a:xfrm>
            <a:off x="161764" y="188640"/>
            <a:ext cx="8820472" cy="923330"/>
          </a:xfrm>
          <a:prstGeom prst="rect">
            <a:avLst/>
          </a:prstGeom>
          <a:noFill/>
        </p:spPr>
        <p:txBody>
          <a:bodyPr wrap="square">
            <a:spAutoFit/>
          </a:bodyPr>
          <a:lstStyle/>
          <a:p>
            <a:r>
              <a:rPr lang="fa-IR" dirty="0">
                <a:hlinkClick r:id="rId2"/>
              </a:rPr>
              <a:t>https://westgard.com/clia-a-quality/quality-requirements/consolidated-comparison-of-immunoassay-performance-specifications.html</a:t>
            </a:r>
            <a:endParaRPr lang="fa-IR" dirty="0"/>
          </a:p>
          <a:p>
            <a:endParaRPr lang="fa-IR" dirty="0"/>
          </a:p>
        </p:txBody>
      </p:sp>
      <p:pic>
        <p:nvPicPr>
          <p:cNvPr id="5" name="Picture 4">
            <a:extLst>
              <a:ext uri="{FF2B5EF4-FFF2-40B4-BE49-F238E27FC236}">
                <a16:creationId xmlns:a16="http://schemas.microsoft.com/office/drawing/2014/main" id="{2F5BE2C9-98E9-4421-AA5E-349B743B7A0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4800" t="24788" r="6059" b="5179"/>
          <a:stretch/>
        </p:blipFill>
        <p:spPr>
          <a:xfrm>
            <a:off x="467544" y="1108685"/>
            <a:ext cx="7920880" cy="4510847"/>
          </a:xfrm>
          <a:prstGeom prst="rect">
            <a:avLst/>
          </a:prstGeom>
        </p:spPr>
      </p:pic>
      <p:sp>
        <p:nvSpPr>
          <p:cNvPr id="7" name="Rounded Rectangle 6">
            <a:extLst>
              <a:ext uri="{FF2B5EF4-FFF2-40B4-BE49-F238E27FC236}">
                <a16:creationId xmlns:a16="http://schemas.microsoft.com/office/drawing/2014/main" id="{7880BB2E-4715-466F-AE68-C64B7607E857}"/>
              </a:ext>
            </a:extLst>
          </p:cNvPr>
          <p:cNvSpPr/>
          <p:nvPr/>
        </p:nvSpPr>
        <p:spPr>
          <a:xfrm rot="16200000">
            <a:off x="5297601" y="-885962"/>
            <a:ext cx="781050" cy="540060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641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3C44C-F6FD-430D-A2FB-8A0DF02E3ED5}"/>
              </a:ext>
            </a:extLst>
          </p:cNvPr>
          <p:cNvSpPr txBox="1"/>
          <p:nvPr/>
        </p:nvSpPr>
        <p:spPr>
          <a:xfrm>
            <a:off x="161764" y="188640"/>
            <a:ext cx="8820472" cy="923330"/>
          </a:xfrm>
          <a:prstGeom prst="rect">
            <a:avLst/>
          </a:prstGeom>
          <a:noFill/>
        </p:spPr>
        <p:txBody>
          <a:bodyPr wrap="square">
            <a:spAutoFit/>
          </a:bodyPr>
          <a:lstStyle/>
          <a:p>
            <a:r>
              <a:rPr lang="fa-IR" dirty="0">
                <a:hlinkClick r:id="rId2"/>
              </a:rPr>
              <a:t>https://westgard.com/clia-a-quality/quality-requirements/consolidated-comparison-of-immunoassay-performance-specifications.html</a:t>
            </a:r>
            <a:endParaRPr lang="fa-IR" dirty="0"/>
          </a:p>
          <a:p>
            <a:endParaRPr lang="fa-IR" dirty="0"/>
          </a:p>
        </p:txBody>
      </p:sp>
      <p:pic>
        <p:nvPicPr>
          <p:cNvPr id="5" name="Picture 4">
            <a:extLst>
              <a:ext uri="{FF2B5EF4-FFF2-40B4-BE49-F238E27FC236}">
                <a16:creationId xmlns:a16="http://schemas.microsoft.com/office/drawing/2014/main" id="{2F5BE2C9-98E9-4421-AA5E-349B743B7A0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4800" t="24788" r="6059" b="5179"/>
          <a:stretch/>
        </p:blipFill>
        <p:spPr>
          <a:xfrm>
            <a:off x="467544" y="1108685"/>
            <a:ext cx="7920880" cy="4510847"/>
          </a:xfrm>
          <a:prstGeom prst="rect">
            <a:avLst/>
          </a:prstGeom>
        </p:spPr>
      </p:pic>
      <p:sp>
        <p:nvSpPr>
          <p:cNvPr id="7" name="Rounded Rectangle 6">
            <a:extLst>
              <a:ext uri="{FF2B5EF4-FFF2-40B4-BE49-F238E27FC236}">
                <a16:creationId xmlns:a16="http://schemas.microsoft.com/office/drawing/2014/main" id="{7880BB2E-4715-466F-AE68-C64B7607E857}"/>
              </a:ext>
            </a:extLst>
          </p:cNvPr>
          <p:cNvSpPr/>
          <p:nvPr/>
        </p:nvSpPr>
        <p:spPr>
          <a:xfrm rot="16200000">
            <a:off x="6018550" y="1707194"/>
            <a:ext cx="923330" cy="208823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1072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3C44C-F6FD-430D-A2FB-8A0DF02E3ED5}"/>
              </a:ext>
            </a:extLst>
          </p:cNvPr>
          <p:cNvSpPr txBox="1"/>
          <p:nvPr/>
        </p:nvSpPr>
        <p:spPr>
          <a:xfrm>
            <a:off x="161764" y="188640"/>
            <a:ext cx="8820472" cy="923330"/>
          </a:xfrm>
          <a:prstGeom prst="rect">
            <a:avLst/>
          </a:prstGeom>
          <a:noFill/>
        </p:spPr>
        <p:txBody>
          <a:bodyPr wrap="square">
            <a:spAutoFit/>
          </a:bodyPr>
          <a:lstStyle/>
          <a:p>
            <a:r>
              <a:rPr lang="fa-IR" dirty="0">
                <a:hlinkClick r:id="rId2"/>
              </a:rPr>
              <a:t>https://westgard.com/clia-a-quality/quality-requirements/consolidated-comparison-of-immunoassay-performance-specifications.html</a:t>
            </a:r>
            <a:endParaRPr lang="fa-IR" dirty="0"/>
          </a:p>
          <a:p>
            <a:endParaRPr lang="fa-IR" dirty="0"/>
          </a:p>
        </p:txBody>
      </p:sp>
      <p:pic>
        <p:nvPicPr>
          <p:cNvPr id="5" name="Picture 4">
            <a:extLst>
              <a:ext uri="{FF2B5EF4-FFF2-40B4-BE49-F238E27FC236}">
                <a16:creationId xmlns:a16="http://schemas.microsoft.com/office/drawing/2014/main" id="{2F5BE2C9-98E9-4421-AA5E-349B743B7A0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4800" t="24788" r="6059" b="5179"/>
          <a:stretch/>
        </p:blipFill>
        <p:spPr>
          <a:xfrm>
            <a:off x="467544" y="1108685"/>
            <a:ext cx="7920880" cy="4510847"/>
          </a:xfrm>
          <a:prstGeom prst="rect">
            <a:avLst/>
          </a:prstGeom>
        </p:spPr>
      </p:pic>
      <p:sp>
        <p:nvSpPr>
          <p:cNvPr id="6" name="Oval 5">
            <a:extLst>
              <a:ext uri="{FF2B5EF4-FFF2-40B4-BE49-F238E27FC236}">
                <a16:creationId xmlns:a16="http://schemas.microsoft.com/office/drawing/2014/main" id="{EF8EBC34-636E-4AB4-8B69-FA4D65BD7952}"/>
              </a:ext>
            </a:extLst>
          </p:cNvPr>
          <p:cNvSpPr/>
          <p:nvPr/>
        </p:nvSpPr>
        <p:spPr>
          <a:xfrm>
            <a:off x="1835696" y="1556792"/>
            <a:ext cx="1080120" cy="720080"/>
          </a:xfrm>
          <a:custGeom>
            <a:avLst/>
            <a:gdLst>
              <a:gd name="connsiteX0" fmla="*/ 0 w 1080120"/>
              <a:gd name="connsiteY0" fmla="*/ 360040 h 720080"/>
              <a:gd name="connsiteX1" fmla="*/ 540060 w 1080120"/>
              <a:gd name="connsiteY1" fmla="*/ 0 h 720080"/>
              <a:gd name="connsiteX2" fmla="*/ 1080120 w 1080120"/>
              <a:gd name="connsiteY2" fmla="*/ 360040 h 720080"/>
              <a:gd name="connsiteX3" fmla="*/ 540060 w 1080120"/>
              <a:gd name="connsiteY3" fmla="*/ 720080 h 720080"/>
              <a:gd name="connsiteX4" fmla="*/ 0 w 1080120"/>
              <a:gd name="connsiteY4" fmla="*/ 36004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720080" extrusionOk="0">
                <a:moveTo>
                  <a:pt x="0" y="360040"/>
                </a:moveTo>
                <a:cubicBezTo>
                  <a:pt x="-39596" y="103153"/>
                  <a:pt x="260293" y="-74466"/>
                  <a:pt x="540060" y="0"/>
                </a:cubicBezTo>
                <a:cubicBezTo>
                  <a:pt x="840879" y="29742"/>
                  <a:pt x="1075234" y="183924"/>
                  <a:pt x="1080120" y="360040"/>
                </a:cubicBezTo>
                <a:cubicBezTo>
                  <a:pt x="1086756" y="548152"/>
                  <a:pt x="826407" y="711473"/>
                  <a:pt x="540060" y="720080"/>
                </a:cubicBezTo>
                <a:cubicBezTo>
                  <a:pt x="262895" y="664823"/>
                  <a:pt x="55101" y="579944"/>
                  <a:pt x="0" y="360040"/>
                </a:cubicBezTo>
                <a:close/>
              </a:path>
            </a:pathLst>
          </a:custGeom>
          <a:noFill/>
          <a:ln w="38100">
            <a:solidFill>
              <a:srgbClr val="FF0000"/>
            </a:solidFill>
            <a:extLst>
              <a:ext uri="{C807C97D-BFC1-408E-A445-0C87EB9F89A2}">
                <ask:lineSketchStyleProps xmlns:ask="http://schemas.microsoft.com/office/drawing/2018/sketchyshapes" xmlns="" sd="5903175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a:extLst>
              <a:ext uri="{FF2B5EF4-FFF2-40B4-BE49-F238E27FC236}">
                <a16:creationId xmlns:a16="http://schemas.microsoft.com/office/drawing/2014/main" id="{7880BB2E-4715-466F-AE68-C64B7607E857}"/>
              </a:ext>
            </a:extLst>
          </p:cNvPr>
          <p:cNvSpPr/>
          <p:nvPr/>
        </p:nvSpPr>
        <p:spPr>
          <a:xfrm rot="16200000">
            <a:off x="5297601" y="986246"/>
            <a:ext cx="781050" cy="540060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E966DB7-49EC-48DC-88DC-57EBDAF2B745}"/>
              </a:ext>
            </a:extLst>
          </p:cNvPr>
          <p:cNvSpPr/>
          <p:nvPr/>
        </p:nvSpPr>
        <p:spPr>
          <a:xfrm>
            <a:off x="467544" y="1108685"/>
            <a:ext cx="7920880" cy="451084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a:extLst>
              <a:ext uri="{FF2B5EF4-FFF2-40B4-BE49-F238E27FC236}">
                <a16:creationId xmlns:a16="http://schemas.microsoft.com/office/drawing/2014/main" id="{655237F3-0CBE-4966-9E66-66FD563C91A3}"/>
              </a:ext>
            </a:extLst>
          </p:cNvPr>
          <p:cNvSpPr txBox="1"/>
          <p:nvPr/>
        </p:nvSpPr>
        <p:spPr>
          <a:xfrm>
            <a:off x="392906" y="2708920"/>
            <a:ext cx="8358188" cy="1079783"/>
          </a:xfrm>
          <a:prstGeom prst="rect">
            <a:avLst/>
          </a:prstGeom>
          <a:solidFill>
            <a:schemeClr val="bg1">
              <a:lumMod val="95000"/>
            </a:schemeClr>
          </a:solidFill>
          <a:ln>
            <a:solidFill>
              <a:srgbClr val="0070C0"/>
            </a:solidFill>
          </a:ln>
          <a:effectLst>
            <a:outerShdw blurRad="114300" dist="215900" dir="3600000" sx="102000" sy="102000" algn="tl" rotWithShape="0">
              <a:prstClr val="black">
                <a:alpha val="40000"/>
              </a:prstClr>
            </a:outerShdw>
          </a:effectLst>
        </p:spPr>
        <p:txBody>
          <a:bodyPr wrap="square" rtlCol="1">
            <a:spAutoFit/>
          </a:bodyPr>
          <a:lstStyle/>
          <a:p>
            <a:pPr>
              <a:spcAft>
                <a:spcPts val="450"/>
              </a:spcAft>
            </a:pPr>
            <a:r>
              <a:rPr lang="en-US" sz="2000" b="1" dirty="0">
                <a:solidFill>
                  <a:srgbClr val="000000"/>
                </a:solidFill>
              </a:rPr>
              <a:t>CLSI EP46 (1</a:t>
            </a:r>
            <a:r>
              <a:rPr lang="en-US" sz="2000" b="1" baseline="30000" dirty="0">
                <a:solidFill>
                  <a:srgbClr val="000000"/>
                </a:solidFill>
              </a:rPr>
              <a:t>ST</a:t>
            </a:r>
            <a:r>
              <a:rPr lang="en-US" sz="2000" b="1" dirty="0">
                <a:solidFill>
                  <a:srgbClr val="000000"/>
                </a:solidFill>
              </a:rPr>
              <a:t> Ed) (in progress)</a:t>
            </a:r>
          </a:p>
          <a:p>
            <a:pPr marL="900113"/>
            <a:r>
              <a:rPr lang="en-US" sz="2000" b="1" dirty="0">
                <a:solidFill>
                  <a:srgbClr val="000000"/>
                </a:solidFill>
              </a:rPr>
              <a:t>Determining </a:t>
            </a:r>
            <a:r>
              <a:rPr lang="en-US" sz="2000" b="1" dirty="0">
                <a:solidFill>
                  <a:srgbClr val="000000"/>
                </a:solidFill>
                <a:highlight>
                  <a:srgbClr val="FFFF00"/>
                </a:highlight>
              </a:rPr>
              <a:t>Total Analytical Error Goals </a:t>
            </a:r>
            <a:r>
              <a:rPr lang="en-US" sz="2000" b="1" dirty="0">
                <a:solidFill>
                  <a:srgbClr val="000000"/>
                </a:solidFill>
              </a:rPr>
              <a:t>for Quantitative Medical Laboratory Test Methods</a:t>
            </a:r>
          </a:p>
        </p:txBody>
      </p:sp>
    </p:spTree>
    <p:extLst>
      <p:ext uri="{BB962C8B-B14F-4D97-AF65-F5344CB8AC3E}">
        <p14:creationId xmlns:p14="http://schemas.microsoft.com/office/powerpoint/2010/main" val="7452004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2"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B487-D7D7-4AE0-8AF4-1DBF3D87609F}"/>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D46BA84C-2EE6-4AB8-A086-E36F0369FB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596" y="260379"/>
            <a:ext cx="7668344" cy="6035271"/>
          </a:xfrm>
        </p:spPr>
      </p:pic>
      <p:sp>
        <p:nvSpPr>
          <p:cNvPr id="6" name="TextBox 5">
            <a:extLst>
              <a:ext uri="{FF2B5EF4-FFF2-40B4-BE49-F238E27FC236}">
                <a16:creationId xmlns:a16="http://schemas.microsoft.com/office/drawing/2014/main" id="{F447B39C-EBBD-4F28-857E-030A13D7A23A}"/>
              </a:ext>
            </a:extLst>
          </p:cNvPr>
          <p:cNvSpPr txBox="1"/>
          <p:nvPr/>
        </p:nvSpPr>
        <p:spPr>
          <a:xfrm>
            <a:off x="0" y="5288340"/>
            <a:ext cx="8853439" cy="1569660"/>
          </a:xfrm>
          <a:prstGeom prst="rect">
            <a:avLst/>
          </a:prstGeom>
          <a:noFill/>
        </p:spPr>
        <p:txBody>
          <a:bodyPr wrap="square" rtlCol="0">
            <a:spAutoFit/>
          </a:bodyPr>
          <a:lstStyle/>
          <a:p>
            <a:pPr algn="ctr" rtl="1"/>
            <a:r>
              <a:rPr lang="fa-IR" sz="9600" b="1" dirty="0">
                <a:ln w="76200">
                  <a:solidFill>
                    <a:srgbClr val="0070C0"/>
                  </a:solidFill>
                </a:ln>
                <a:solidFill>
                  <a:schemeClr val="bg1"/>
                </a:solidFill>
                <a:cs typeface="2  Bardiya" panose="00000400000000000000" pitchFamily="2" charset="-78"/>
              </a:rPr>
              <a:t>پیروز باشید</a:t>
            </a:r>
            <a:endParaRPr lang="en-US" sz="9600" b="1" dirty="0">
              <a:ln w="76200">
                <a:solidFill>
                  <a:srgbClr val="0070C0"/>
                </a:solidFill>
              </a:ln>
              <a:solidFill>
                <a:schemeClr val="bg1"/>
              </a:solidFill>
              <a:cs typeface="2  Bardiya" panose="00000400000000000000" pitchFamily="2" charset="-78"/>
            </a:endParaRPr>
          </a:p>
        </p:txBody>
      </p:sp>
    </p:spTree>
    <p:extLst>
      <p:ext uri="{BB962C8B-B14F-4D97-AF65-F5344CB8AC3E}">
        <p14:creationId xmlns:p14="http://schemas.microsoft.com/office/powerpoint/2010/main" val="373280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0" fill="hold"/>
                                        <p:tgtEl>
                                          <p:spTgt spid="6"/>
                                        </p:tgtEl>
                                        <p:attrNameLst>
                                          <p:attrName>ppt_w</p:attrName>
                                        </p:attrNameLst>
                                      </p:cBhvr>
                                      <p:tavLst>
                                        <p:tav tm="0">
                                          <p:val>
                                            <p:fltVal val="0"/>
                                          </p:val>
                                        </p:tav>
                                        <p:tav tm="100000">
                                          <p:val>
                                            <p:strVal val="#ppt_w"/>
                                          </p:val>
                                        </p:tav>
                                      </p:tavLst>
                                    </p:anim>
                                    <p:anim calcmode="lin" valueType="num">
                                      <p:cBhvr>
                                        <p:cTn id="8" dur="4000" fill="hold"/>
                                        <p:tgtEl>
                                          <p:spTgt spid="6"/>
                                        </p:tgtEl>
                                        <p:attrNameLst>
                                          <p:attrName>ppt_h</p:attrName>
                                        </p:attrNameLst>
                                      </p:cBhvr>
                                      <p:tavLst>
                                        <p:tav tm="0">
                                          <p:val>
                                            <p:fltVal val="0"/>
                                          </p:val>
                                        </p:tav>
                                        <p:tav tm="100000">
                                          <p:val>
                                            <p:strVal val="#ppt_h"/>
                                          </p:val>
                                        </p:tav>
                                      </p:tavLst>
                                    </p:anim>
                                    <p:animEffect transition="in" filter="fade">
                                      <p:cBhvr>
                                        <p:cTn id="9"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2175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0768"/>
            <a:ext cx="7886700" cy="4836195"/>
          </a:xfrm>
        </p:spPr>
        <p:txBody>
          <a:bodyPr/>
          <a:lstStyle/>
          <a:p>
            <a:pPr marL="0" indent="0" algn="r" rtl="1">
              <a:buNone/>
            </a:pPr>
            <a:r>
              <a:rPr lang="fa-IR" b="1" dirty="0">
                <a:solidFill>
                  <a:srgbClr val="0070C0"/>
                </a:solidFill>
              </a:rPr>
              <a:t>مدل 2 مناسب برای </a:t>
            </a:r>
            <a:r>
              <a:rPr lang="fa-IR" b="1" dirty="0" err="1">
                <a:solidFill>
                  <a:srgbClr val="0070C0"/>
                </a:solidFill>
              </a:rPr>
              <a:t>آزمایش‌های</a:t>
            </a:r>
            <a:r>
              <a:rPr lang="fa-IR" b="1" dirty="0">
                <a:solidFill>
                  <a:srgbClr val="0070C0"/>
                </a:solidFill>
              </a:rPr>
              <a:t>:</a:t>
            </a:r>
            <a:endParaRPr lang="en-US" b="1" dirty="0">
              <a:solidFill>
                <a:srgbClr val="0070C0"/>
              </a:solidFill>
            </a:endParaRPr>
          </a:p>
          <a:p>
            <a:pPr marL="361950" indent="-361950" algn="r" rtl="1">
              <a:spcBef>
                <a:spcPts val="1800"/>
              </a:spcBef>
              <a:spcAft>
                <a:spcPts val="600"/>
              </a:spcAft>
              <a:buFont typeface="Wingdings" panose="05000000000000000000" pitchFamily="2" charset="2"/>
              <a:buChar char="Ø"/>
            </a:pPr>
            <a:r>
              <a:rPr lang="fa-IR" dirty="0"/>
              <a:t>نقش مرکزی در تصمیمگیری برای یک بیماری خاص/وضعیت بالینی </a:t>
            </a:r>
            <a:r>
              <a:rPr lang="fa-IR" u="sng" dirty="0"/>
              <a:t>ندارند</a:t>
            </a:r>
          </a:p>
          <a:p>
            <a:pPr marL="361950" indent="-361950" algn="r" rtl="1">
              <a:spcBef>
                <a:spcPts val="1800"/>
              </a:spcBef>
              <a:spcAft>
                <a:spcPts val="600"/>
              </a:spcAft>
              <a:buFont typeface="Wingdings" panose="05000000000000000000" pitchFamily="2" charset="2"/>
              <a:buChar char="Ø"/>
            </a:pPr>
            <a:r>
              <a:rPr lang="fa-IR" dirty="0"/>
              <a:t>دارای غلظت پایدار</a:t>
            </a:r>
          </a:p>
          <a:p>
            <a:pPr marL="361950" indent="-361950" algn="r" rtl="1">
              <a:spcBef>
                <a:spcPts val="1800"/>
              </a:spcBef>
              <a:spcAft>
                <a:spcPts val="600"/>
              </a:spcAft>
              <a:buFont typeface="Wingdings" panose="05000000000000000000" pitchFamily="2" charset="2"/>
              <a:buChar char="Ø"/>
            </a:pPr>
            <a:r>
              <a:rPr lang="fa-IR" dirty="0"/>
              <a:t>تحت کنترل </a:t>
            </a:r>
            <a:r>
              <a:rPr lang="fa-IR" dirty="0" err="1"/>
              <a:t>همئوستاتیک</a:t>
            </a:r>
            <a:r>
              <a:rPr lang="fa-IR" dirty="0"/>
              <a:t> سخت</a:t>
            </a:r>
          </a:p>
          <a:p>
            <a:pPr marL="361950" indent="-361950" algn="r" rtl="1">
              <a:spcBef>
                <a:spcPts val="1800"/>
              </a:spcBef>
              <a:spcAft>
                <a:spcPts val="600"/>
              </a:spcAft>
              <a:buFont typeface="Wingdings" panose="05000000000000000000" pitchFamily="2" charset="2"/>
              <a:buChar char="Ø"/>
            </a:pPr>
            <a:r>
              <a:rPr lang="en-US" dirty="0"/>
              <a:t>analytes that do not have a homeostatic set point, such as cardiac markers and toxins,</a:t>
            </a:r>
            <a:endParaRPr lang="fa-IR" dirty="0"/>
          </a:p>
        </p:txBody>
      </p:sp>
      <p:sp>
        <p:nvSpPr>
          <p:cNvPr id="6"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2894361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0768"/>
            <a:ext cx="7886700" cy="4836195"/>
          </a:xfrm>
        </p:spPr>
        <p:txBody>
          <a:bodyPr/>
          <a:lstStyle/>
          <a:p>
            <a:pPr marL="0" indent="0" algn="r" rtl="1">
              <a:buNone/>
            </a:pPr>
            <a:r>
              <a:rPr lang="fa-IR" b="1" dirty="0">
                <a:solidFill>
                  <a:srgbClr val="0070C0"/>
                </a:solidFill>
              </a:rPr>
              <a:t>مدل 2 مناسب برای </a:t>
            </a:r>
            <a:r>
              <a:rPr lang="fa-IR" b="1" dirty="0" err="1">
                <a:solidFill>
                  <a:srgbClr val="0070C0"/>
                </a:solidFill>
              </a:rPr>
              <a:t>آزمایش‌های</a:t>
            </a:r>
            <a:r>
              <a:rPr lang="fa-IR" b="1" dirty="0">
                <a:solidFill>
                  <a:srgbClr val="0070C0"/>
                </a:solidFill>
              </a:rPr>
              <a:t>:</a:t>
            </a:r>
            <a:endParaRPr lang="en-US" b="1" dirty="0">
              <a:solidFill>
                <a:srgbClr val="0070C0"/>
              </a:solidFill>
            </a:endParaRPr>
          </a:p>
          <a:p>
            <a:pPr marL="361950" indent="-361950" algn="r" rtl="1">
              <a:spcBef>
                <a:spcPts val="1800"/>
              </a:spcBef>
              <a:spcAft>
                <a:spcPts val="600"/>
              </a:spcAft>
              <a:buFont typeface="Wingdings" panose="05000000000000000000" pitchFamily="2" charset="2"/>
              <a:buChar char="Ø"/>
            </a:pPr>
            <a:r>
              <a:rPr lang="fa-IR" dirty="0"/>
              <a:t>نقش مرکزی در تصمیمگیری برای یک بیماری خاص/وضعیت بالینی </a:t>
            </a:r>
            <a:r>
              <a:rPr lang="fa-IR" u="sng" dirty="0"/>
              <a:t>ندارند</a:t>
            </a:r>
          </a:p>
          <a:p>
            <a:pPr marL="361950" indent="-361950" algn="r" rtl="1">
              <a:spcBef>
                <a:spcPts val="1800"/>
              </a:spcBef>
              <a:spcAft>
                <a:spcPts val="600"/>
              </a:spcAft>
              <a:buFont typeface="Wingdings" panose="05000000000000000000" pitchFamily="2" charset="2"/>
              <a:buChar char="Ø"/>
            </a:pPr>
            <a:r>
              <a:rPr lang="fa-IR" dirty="0"/>
              <a:t>دارای غلظت پایدار</a:t>
            </a:r>
          </a:p>
          <a:p>
            <a:pPr marL="361950" indent="-361950" algn="r" rtl="1">
              <a:spcBef>
                <a:spcPts val="1800"/>
              </a:spcBef>
              <a:spcAft>
                <a:spcPts val="600"/>
              </a:spcAft>
              <a:buFont typeface="Wingdings" panose="05000000000000000000" pitchFamily="2" charset="2"/>
              <a:buChar char="Ø"/>
            </a:pPr>
            <a:r>
              <a:rPr lang="fa-IR" dirty="0"/>
              <a:t>تحت کنترل </a:t>
            </a:r>
            <a:r>
              <a:rPr lang="fa-IR" dirty="0" err="1"/>
              <a:t>همئوستاتیک</a:t>
            </a:r>
            <a:r>
              <a:rPr lang="fa-IR" dirty="0"/>
              <a:t> سخت</a:t>
            </a:r>
          </a:p>
          <a:p>
            <a:pPr marL="361950" indent="-361950" algn="r" rtl="1">
              <a:spcBef>
                <a:spcPts val="1800"/>
              </a:spcBef>
              <a:spcAft>
                <a:spcPts val="600"/>
              </a:spcAft>
              <a:buFont typeface="Wingdings" panose="05000000000000000000" pitchFamily="2" charset="2"/>
              <a:buChar char="Ø"/>
            </a:pPr>
            <a:r>
              <a:rPr lang="en-US" dirty="0"/>
              <a:t>analytes that do not have a homeostatic set point, such as cardiac markers and toxins,</a:t>
            </a:r>
            <a:endParaRPr lang="fa-IR" dirty="0"/>
          </a:p>
        </p:txBody>
      </p:sp>
      <p:sp>
        <p:nvSpPr>
          <p:cNvPr id="6" name="Title 1"/>
          <p:cNvSpPr txBox="1">
            <a:spLocks/>
          </p:cNvSpPr>
          <p:nvPr/>
        </p:nvSpPr>
        <p:spPr>
          <a:xfrm>
            <a:off x="179512" y="253849"/>
            <a:ext cx="8784976" cy="582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rPr>
              <a:t>Allocating analytes to Milan-2014 models; EFLM TFG-DM</a:t>
            </a:r>
            <a:endParaRPr lang="en-US" sz="1800" b="1" dirty="0">
              <a:solidFill>
                <a:srgbClr val="7030A0"/>
              </a:solidFill>
            </a:endParaRPr>
          </a:p>
        </p:txBody>
      </p:sp>
    </p:spTree>
    <p:extLst>
      <p:ext uri="{BB962C8B-B14F-4D97-AF65-F5344CB8AC3E}">
        <p14:creationId xmlns:p14="http://schemas.microsoft.com/office/powerpoint/2010/main" val="7758061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C673FE-194A-495D-A19D-CA54D754D445}"/>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Arrow: Left 14">
            <a:extLst>
              <a:ext uri="{FF2B5EF4-FFF2-40B4-BE49-F238E27FC236}">
                <a16:creationId xmlns:a16="http://schemas.microsoft.com/office/drawing/2014/main" id="{34B8D5A9-EB64-41B2-929A-31E3074BF459}"/>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3" name="Rectangle: Rounded Corners 2">
            <a:extLst>
              <a:ext uri="{FF2B5EF4-FFF2-40B4-BE49-F238E27FC236}">
                <a16:creationId xmlns:a16="http://schemas.microsoft.com/office/drawing/2014/main" id="{4E9A1F2B-6167-4938-AEA9-B4EA30050565}"/>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7" name="Picture 6">
            <a:extLst>
              <a:ext uri="{FF2B5EF4-FFF2-40B4-BE49-F238E27FC236}">
                <a16:creationId xmlns:a16="http://schemas.microsoft.com/office/drawing/2014/main" id="{06BE42EC-5581-4E43-A057-5DDA3BFA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6" name="Picture 5">
            <a:extLst>
              <a:ext uri="{FF2B5EF4-FFF2-40B4-BE49-F238E27FC236}">
                <a16:creationId xmlns:a16="http://schemas.microsoft.com/office/drawing/2014/main" id="{9591BFA6-74F4-4EAB-A438-B3928F38B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sp>
        <p:nvSpPr>
          <p:cNvPr id="11" name="Rectangle: Rounded Corners 10">
            <a:extLst>
              <a:ext uri="{FF2B5EF4-FFF2-40B4-BE49-F238E27FC236}">
                <a16:creationId xmlns:a16="http://schemas.microsoft.com/office/drawing/2014/main" id="{EA56D717-D9ED-410C-B13D-BFE93F5F0160}"/>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pic>
        <p:nvPicPr>
          <p:cNvPr id="9" name="Picture 8">
            <a:extLst>
              <a:ext uri="{FF2B5EF4-FFF2-40B4-BE49-F238E27FC236}">
                <a16:creationId xmlns:a16="http://schemas.microsoft.com/office/drawing/2014/main" id="{C5C68647-C7BA-4863-A273-46E4DD9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5" y="1788158"/>
            <a:ext cx="2953818" cy="720443"/>
          </a:xfrm>
          <a:prstGeom prst="rect">
            <a:avLst/>
          </a:prstGeom>
        </p:spPr>
      </p:pic>
      <p:pic>
        <p:nvPicPr>
          <p:cNvPr id="12" name="Picture 11">
            <a:extLst>
              <a:ext uri="{FF2B5EF4-FFF2-40B4-BE49-F238E27FC236}">
                <a16:creationId xmlns:a16="http://schemas.microsoft.com/office/drawing/2014/main" id="{B138DB60-21CF-4157-B9D1-8684CEB41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12" y="2795981"/>
            <a:ext cx="2953818" cy="720443"/>
          </a:xfrm>
          <a:prstGeom prst="rect">
            <a:avLst/>
          </a:prstGeom>
        </p:spPr>
      </p:pic>
      <p:pic>
        <p:nvPicPr>
          <p:cNvPr id="13" name="Picture 12">
            <a:extLst>
              <a:ext uri="{FF2B5EF4-FFF2-40B4-BE49-F238E27FC236}">
                <a16:creationId xmlns:a16="http://schemas.microsoft.com/office/drawing/2014/main" id="{EB7CEBBC-5032-4185-A620-14A8AD85A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723" y="3791410"/>
            <a:ext cx="2953818" cy="789717"/>
          </a:xfrm>
          <a:prstGeom prst="rect">
            <a:avLst/>
          </a:prstGeom>
        </p:spPr>
      </p:pic>
      <p:pic>
        <p:nvPicPr>
          <p:cNvPr id="16" name="Picture 15">
            <a:extLst>
              <a:ext uri="{FF2B5EF4-FFF2-40B4-BE49-F238E27FC236}">
                <a16:creationId xmlns:a16="http://schemas.microsoft.com/office/drawing/2014/main" id="{2038A584-342B-420A-9D74-B4A6F15C8A91}"/>
              </a:ext>
            </a:extLst>
          </p:cNvPr>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457200" y="2425391"/>
            <a:ext cx="8229600" cy="2007218"/>
          </a:xfrm>
          <a:prstGeom prst="rect">
            <a:avLst/>
          </a:prstGeom>
          <a:ln w="28575">
            <a:solidFill>
              <a:srgbClr val="FFFF00"/>
            </a:solidFill>
          </a:ln>
          <a:effectLst>
            <a:glow rad="228600">
              <a:schemeClr val="accent5">
                <a:satMod val="175000"/>
                <a:alpha val="40000"/>
              </a:schemeClr>
            </a:glow>
          </a:effectLst>
        </p:spPr>
      </p:pic>
    </p:spTree>
    <p:extLst>
      <p:ext uri="{BB962C8B-B14F-4D97-AF65-F5344CB8AC3E}">
        <p14:creationId xmlns:p14="http://schemas.microsoft.com/office/powerpoint/2010/main" val="29594147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3868D0-D2CB-45E4-B0D5-40C67BD35433}"/>
              </a:ext>
            </a:extLst>
          </p:cNvPr>
          <p:cNvSpPr txBox="1"/>
          <p:nvPr/>
        </p:nvSpPr>
        <p:spPr>
          <a:xfrm>
            <a:off x="1115616" y="1340768"/>
            <a:ext cx="4572000" cy="1754326"/>
          </a:xfrm>
          <a:prstGeom prst="rect">
            <a:avLst/>
          </a:prstGeom>
          <a:noFill/>
        </p:spPr>
        <p:txBody>
          <a:bodyPr wrap="square">
            <a:spAutoFit/>
          </a:bodyPr>
          <a:lstStyle/>
          <a:p>
            <a:pPr algn="l"/>
            <a:r>
              <a:rPr lang="en-US" sz="1800" b="0" i="0" u="none" strike="noStrike" baseline="0" dirty="0">
                <a:latin typeface="AdvTTd027cc2c"/>
              </a:rPr>
              <a:t>Analytical performance speci</a:t>
            </a:r>
            <a:r>
              <a:rPr lang="en-US" sz="1800" b="0" i="0" u="none" strike="noStrike" baseline="0" dirty="0">
                <a:latin typeface="AdvTTd027cc2c+fb"/>
              </a:rPr>
              <a:t>fi</a:t>
            </a:r>
            <a:r>
              <a:rPr lang="en-US" sz="1800" b="0" i="0" u="none" strike="noStrike" baseline="0" dirty="0">
                <a:latin typeface="AdvTTd027cc2c"/>
              </a:rPr>
              <a:t>cations (APS)</a:t>
            </a:r>
          </a:p>
          <a:p>
            <a:pPr algn="l"/>
            <a:r>
              <a:rPr lang="en-US" sz="1800" b="0" i="0" u="none" strike="noStrike" baseline="0" dirty="0">
                <a:latin typeface="AdvTTd027cc2c"/>
              </a:rPr>
              <a:t>based on outcomes refer to how </a:t>
            </a:r>
            <a:r>
              <a:rPr lang="en-US" sz="1800" b="0" i="0" u="none" strike="noStrike" baseline="0" dirty="0">
                <a:latin typeface="AdvTTd027cc2c+20"/>
              </a:rPr>
              <a:t>‘</a:t>
            </a:r>
            <a:r>
              <a:rPr lang="en-US" sz="1800" b="0" i="0" u="none" strike="noStrike" baseline="0" dirty="0">
                <a:latin typeface="AdvTTd027cc2c"/>
              </a:rPr>
              <a:t>good</a:t>
            </a:r>
            <a:r>
              <a:rPr lang="en-US" sz="1800" b="0" i="0" u="none" strike="noStrike" baseline="0" dirty="0">
                <a:latin typeface="AdvTTd027cc2c+20"/>
              </a:rPr>
              <a:t>’ </a:t>
            </a:r>
            <a:r>
              <a:rPr lang="en-US" sz="1800" b="0" i="0" u="none" strike="noStrike" baseline="0" dirty="0">
                <a:latin typeface="AdvTTd027cc2c"/>
              </a:rPr>
              <a:t>the analytical performance</a:t>
            </a:r>
          </a:p>
          <a:p>
            <a:pPr algn="l"/>
            <a:r>
              <a:rPr lang="en-US" sz="1800" b="0" i="0" u="none" strike="noStrike" baseline="0" dirty="0">
                <a:latin typeface="AdvTTd027cc2c"/>
              </a:rPr>
              <a:t>of a test needs to be to do more good than harm to</a:t>
            </a:r>
          </a:p>
          <a:p>
            <a:pPr algn="l"/>
            <a:r>
              <a:rPr lang="en-US" sz="1800" b="0" i="0" u="none" strike="noStrike" baseline="0" dirty="0">
                <a:latin typeface="AdvTTd027cc2c"/>
              </a:rPr>
              <a:t>the patient.</a:t>
            </a:r>
            <a:endParaRPr lang="fa-IR" dirty="0"/>
          </a:p>
        </p:txBody>
      </p:sp>
    </p:spTree>
    <p:extLst>
      <p:ext uri="{BB962C8B-B14F-4D97-AF65-F5344CB8AC3E}">
        <p14:creationId xmlns:p14="http://schemas.microsoft.com/office/powerpoint/2010/main" val="3622499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15F00-751D-45E3-AFA4-DB278084DAE6}"/>
              </a:ext>
            </a:extLst>
          </p:cNvPr>
          <p:cNvSpPr txBox="1"/>
          <p:nvPr/>
        </p:nvSpPr>
        <p:spPr>
          <a:xfrm>
            <a:off x="2286000" y="2136339"/>
            <a:ext cx="4572000" cy="2585323"/>
          </a:xfrm>
          <a:prstGeom prst="rect">
            <a:avLst/>
          </a:prstGeom>
          <a:noFill/>
        </p:spPr>
        <p:txBody>
          <a:bodyPr wrap="square">
            <a:spAutoFit/>
          </a:bodyPr>
          <a:lstStyle/>
          <a:p>
            <a:pPr algn="l"/>
            <a:r>
              <a:rPr lang="en-US" sz="1800" b="0" i="0" u="none" strike="noStrike" baseline="0" dirty="0">
                <a:latin typeface="AdvTTd027cc2c"/>
              </a:rPr>
              <a:t>According to the Milan consensus, </a:t>
            </a:r>
            <a:r>
              <a:rPr lang="en-US" sz="1800" b="0" i="0" u="none" strike="noStrike" baseline="0" dirty="0">
                <a:latin typeface="AdvTTd027cc2c+20"/>
              </a:rPr>
              <a:t>“</a:t>
            </a:r>
            <a:r>
              <a:rPr lang="en-US" sz="1800" b="0" i="0" u="none" strike="noStrike" baseline="0" dirty="0">
                <a:latin typeface="AdvTTd027cc2c"/>
              </a:rPr>
              <a:t>APS are criteria that</a:t>
            </a:r>
          </a:p>
          <a:p>
            <a:pPr algn="l"/>
            <a:r>
              <a:rPr lang="en-US" sz="1800" b="0" i="0" u="none" strike="noStrike" baseline="0" dirty="0">
                <a:latin typeface="AdvTTd027cc2c"/>
              </a:rPr>
              <a:t>specify (in numerical terms) the quality required for</a:t>
            </a:r>
          </a:p>
          <a:p>
            <a:pPr algn="l"/>
            <a:r>
              <a:rPr lang="en-US" sz="1800" b="0" i="0" u="none" strike="noStrike" baseline="0" dirty="0">
                <a:latin typeface="AdvTTd027cc2c"/>
              </a:rPr>
              <a:t>analytical performance in order to deliver laboratory test</a:t>
            </a:r>
          </a:p>
          <a:p>
            <a:pPr algn="l"/>
            <a:r>
              <a:rPr lang="en-US" sz="1800" b="0" i="0" u="none" strike="noStrike" baseline="0" dirty="0">
                <a:latin typeface="AdvTTd027cc2c"/>
              </a:rPr>
              <a:t>information that would satisfy clinical needs for improving</a:t>
            </a:r>
          </a:p>
          <a:p>
            <a:pPr algn="l"/>
            <a:r>
              <a:rPr lang="en-US" sz="1800" b="0" i="0" u="none" strike="noStrike" baseline="0" dirty="0">
                <a:latin typeface="AdvTTd027cc2c"/>
              </a:rPr>
              <a:t>health outcomes</a:t>
            </a:r>
            <a:r>
              <a:rPr lang="en-US" sz="1800" b="0" i="0" u="none" strike="noStrike" baseline="0" dirty="0">
                <a:latin typeface="AdvTTd027cc2c+20"/>
              </a:rPr>
              <a:t>” </a:t>
            </a:r>
            <a:r>
              <a:rPr lang="en-US" sz="1800" b="0" i="0" u="none" strike="noStrike" baseline="0" dirty="0">
                <a:latin typeface="AdvTTd027cc2c"/>
              </a:rPr>
              <a:t>[</a:t>
            </a:r>
            <a:endParaRPr lang="fa-IR" dirty="0"/>
          </a:p>
        </p:txBody>
      </p:sp>
    </p:spTree>
    <p:extLst>
      <p:ext uri="{BB962C8B-B14F-4D97-AF65-F5344CB8AC3E}">
        <p14:creationId xmlns:p14="http://schemas.microsoft.com/office/powerpoint/2010/main" val="3421338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CA101-3A60-466C-BE62-712E37935916}"/>
              </a:ext>
            </a:extLst>
          </p:cNvPr>
          <p:cNvSpPr txBox="1"/>
          <p:nvPr/>
        </p:nvSpPr>
        <p:spPr>
          <a:xfrm>
            <a:off x="2286000" y="2413338"/>
            <a:ext cx="4572000" cy="2031325"/>
          </a:xfrm>
          <a:prstGeom prst="rect">
            <a:avLst/>
          </a:prstGeom>
          <a:noFill/>
        </p:spPr>
        <p:txBody>
          <a:bodyPr wrap="square">
            <a:spAutoFit/>
          </a:bodyPr>
          <a:lstStyle/>
          <a:p>
            <a:pPr algn="l"/>
            <a:r>
              <a:rPr lang="en-US" sz="1800" b="0" i="0" u="none" strike="noStrike" baseline="0" dirty="0">
                <a:latin typeface="AdvTTd027cc2c"/>
              </a:rPr>
              <a:t>To further dissect the actual meaning of the Milan</a:t>
            </a:r>
          </a:p>
          <a:p>
            <a:pPr algn="l"/>
            <a:r>
              <a:rPr lang="en-US" sz="1800" b="0" i="0" u="none" strike="noStrike" baseline="0" dirty="0">
                <a:latin typeface="AdvTTd027cc2c"/>
              </a:rPr>
              <a:t>de</a:t>
            </a:r>
            <a:r>
              <a:rPr lang="en-US" sz="1800" b="0" i="0" u="none" strike="noStrike" baseline="0" dirty="0">
                <a:latin typeface="AdvTTd027cc2c+fb"/>
              </a:rPr>
              <a:t>fi</a:t>
            </a:r>
            <a:r>
              <a:rPr lang="en-US" sz="1800" b="0" i="0" u="none" strike="noStrike" baseline="0" dirty="0">
                <a:latin typeface="AdvTTd027cc2c"/>
              </a:rPr>
              <a:t>nition, APS refer to how </a:t>
            </a:r>
            <a:r>
              <a:rPr lang="en-US" sz="1800" b="0" i="0" u="none" strike="noStrike" baseline="0" dirty="0">
                <a:latin typeface="AdvTTd027cc2c+20"/>
              </a:rPr>
              <a:t>‘</a:t>
            </a:r>
            <a:r>
              <a:rPr lang="en-US" sz="1800" b="0" i="0" u="none" strike="noStrike" baseline="0" dirty="0">
                <a:latin typeface="AdvTTd027cc2c"/>
              </a:rPr>
              <a:t>good</a:t>
            </a:r>
            <a:r>
              <a:rPr lang="en-US" sz="1800" b="0" i="0" u="none" strike="noStrike" baseline="0" dirty="0">
                <a:latin typeface="AdvTTd027cc2c+20"/>
              </a:rPr>
              <a:t>’ </a:t>
            </a:r>
            <a:r>
              <a:rPr lang="en-US" sz="1800" b="0" i="0" u="none" strike="noStrike" baseline="0" dirty="0">
                <a:latin typeface="AdvTTd027cc2c"/>
              </a:rPr>
              <a:t>the analytical performance</a:t>
            </a:r>
          </a:p>
          <a:p>
            <a:pPr algn="l"/>
            <a:r>
              <a:rPr lang="en-US" sz="1800" b="0" i="0" u="none" strike="noStrike" baseline="0" dirty="0">
                <a:latin typeface="AdvTTd027cc2c"/>
              </a:rPr>
              <a:t>of a test needs to be to do more good than harm to the</a:t>
            </a:r>
          </a:p>
          <a:p>
            <a:pPr algn="l"/>
            <a:r>
              <a:rPr lang="en-US" sz="1800" b="0" i="0" u="none" strike="noStrike" baseline="0" dirty="0">
                <a:latin typeface="AdvTTd027cc2c"/>
              </a:rPr>
              <a:t>patient.</a:t>
            </a:r>
            <a:endParaRPr lang="fa-IR" dirty="0"/>
          </a:p>
        </p:txBody>
      </p:sp>
    </p:spTree>
    <p:extLst>
      <p:ext uri="{BB962C8B-B14F-4D97-AF65-F5344CB8AC3E}">
        <p14:creationId xmlns:p14="http://schemas.microsoft.com/office/powerpoint/2010/main" val="3584986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DF10D-5A0F-4035-BDDA-5562A3EFCD2C}"/>
              </a:ext>
            </a:extLst>
          </p:cNvPr>
          <p:cNvSpPr txBox="1"/>
          <p:nvPr/>
        </p:nvSpPr>
        <p:spPr>
          <a:xfrm>
            <a:off x="2286000" y="612845"/>
            <a:ext cx="4572000" cy="5632311"/>
          </a:xfrm>
          <a:prstGeom prst="rect">
            <a:avLst/>
          </a:prstGeom>
          <a:noFill/>
        </p:spPr>
        <p:txBody>
          <a:bodyPr wrap="square">
            <a:spAutoFit/>
          </a:bodyPr>
          <a:lstStyle/>
          <a:p>
            <a:pPr algn="l"/>
            <a:r>
              <a:rPr lang="en-US" sz="1800" b="0" i="0" u="none" strike="noStrike" baseline="0" dirty="0">
                <a:latin typeface="AdvTTd027cc2c"/>
              </a:rPr>
              <a:t>At this point it is important to</a:t>
            </a:r>
          </a:p>
          <a:p>
            <a:pPr algn="l"/>
            <a:r>
              <a:rPr lang="en-US" sz="1800" b="0" i="0" u="none" strike="noStrike" baseline="0" dirty="0">
                <a:latin typeface="AdvTTd027cc2c"/>
              </a:rPr>
              <a:t>highlight the di</a:t>
            </a:r>
            <a:r>
              <a:rPr lang="en-US" sz="1800" b="0" i="0" u="none" strike="noStrike" baseline="0" dirty="0">
                <a:latin typeface="AdvTTd027cc2c+fb"/>
              </a:rPr>
              <a:t>ff</a:t>
            </a:r>
            <a:r>
              <a:rPr lang="en-US" sz="1800" b="0" i="0" u="none" strike="noStrike" baseline="0" dirty="0">
                <a:latin typeface="AdvTTd027cc2c"/>
              </a:rPr>
              <a:t>erence between analytical performance</a:t>
            </a:r>
          </a:p>
          <a:p>
            <a:pPr algn="l"/>
            <a:r>
              <a:rPr lang="en-US" sz="1800" b="0" i="0" u="none" strike="noStrike" baseline="0" dirty="0">
                <a:latin typeface="AdvTTd027cc2c"/>
              </a:rPr>
              <a:t>goals and analytical performance requirements. The former</a:t>
            </a:r>
          </a:p>
          <a:p>
            <a:pPr algn="l"/>
            <a:r>
              <a:rPr lang="en-US" sz="1800" b="0" i="0" u="none" strike="noStrike" baseline="0" dirty="0">
                <a:latin typeface="AdvTTd027cc2c"/>
              </a:rPr>
              <a:t>is more aspirational in terms of the quality we ideally would</a:t>
            </a:r>
          </a:p>
          <a:p>
            <a:pPr algn="l"/>
            <a:r>
              <a:rPr lang="en-US" sz="1800" b="0" i="0" u="none" strike="noStrike" baseline="0" dirty="0">
                <a:latin typeface="AdvTTd027cc2c"/>
              </a:rPr>
              <a:t>like to achieve if we had better and more advanced technology;</a:t>
            </a:r>
          </a:p>
          <a:p>
            <a:pPr algn="l"/>
            <a:r>
              <a:rPr lang="en-US" sz="1800" b="0" i="0" u="none" strike="noStrike" baseline="0" dirty="0">
                <a:latin typeface="AdvTTd027cc2c"/>
              </a:rPr>
              <a:t>whilst analytical performance requirement is more</a:t>
            </a:r>
          </a:p>
          <a:p>
            <a:pPr algn="l"/>
            <a:r>
              <a:rPr lang="en-US" sz="1800" b="0" i="0" u="none" strike="noStrike" baseline="0" dirty="0">
                <a:latin typeface="AdvTTd027cc2c"/>
              </a:rPr>
              <a:t>of a pragmatic term to describe the analytical quality we</a:t>
            </a:r>
          </a:p>
          <a:p>
            <a:pPr algn="l"/>
            <a:r>
              <a:rPr lang="en-US" sz="1800" b="0" i="0" u="none" strike="noStrike" baseline="0" dirty="0">
                <a:latin typeface="AdvTTd027cc2c"/>
              </a:rPr>
              <a:t>must/should and can realistically achieve with existing</a:t>
            </a:r>
          </a:p>
          <a:p>
            <a:pPr algn="l"/>
            <a:r>
              <a:rPr lang="en-US" sz="1800" b="0" i="0" u="none" strike="noStrike" baseline="0" dirty="0">
                <a:latin typeface="AdvTTd027cc2c"/>
              </a:rPr>
              <a:t>technology. In the literature these two types of </a:t>
            </a:r>
            <a:r>
              <a:rPr lang="en-US" sz="1800" b="0" i="0" u="none" strike="noStrike" baseline="0" dirty="0">
                <a:latin typeface="AdvTTd027cc2c+20"/>
              </a:rPr>
              <a:t>‘</a:t>
            </a:r>
            <a:r>
              <a:rPr lang="en-US" sz="1800" b="0" i="0" u="none" strike="noStrike" baseline="0" dirty="0">
                <a:latin typeface="AdvTTd027cc2c"/>
              </a:rPr>
              <a:t>good</a:t>
            </a:r>
            <a:r>
              <a:rPr lang="en-US" sz="1800" b="0" i="0" u="none" strike="noStrike" baseline="0" dirty="0">
                <a:latin typeface="AdvTTd027cc2c+20"/>
              </a:rPr>
              <a:t>’ </a:t>
            </a:r>
            <a:r>
              <a:rPr lang="en-US" sz="1800" b="0" i="0" u="none" strike="noStrike" baseline="0" dirty="0">
                <a:latin typeface="AdvTTd027cc2c"/>
              </a:rPr>
              <a:t>are</a:t>
            </a:r>
          </a:p>
          <a:p>
            <a:pPr algn="l"/>
            <a:r>
              <a:rPr lang="en-US" sz="1800" b="0" i="0" u="none" strike="noStrike" baseline="0" dirty="0">
                <a:latin typeface="AdvTTd027cc2c"/>
              </a:rPr>
              <a:t>often used interchangeably under the umbrella term of APS</a:t>
            </a:r>
          </a:p>
          <a:p>
            <a:pPr algn="l"/>
            <a:r>
              <a:rPr lang="en-US" sz="1800" b="0" i="0" u="none" strike="noStrike" baseline="0" dirty="0">
                <a:latin typeface="AdvTTd027cc2c"/>
              </a:rPr>
              <a:t>and that can lead to confusion by end users.</a:t>
            </a:r>
            <a:endParaRPr lang="fa-IR" dirty="0"/>
          </a:p>
        </p:txBody>
      </p:sp>
    </p:spTree>
    <p:extLst>
      <p:ext uri="{BB962C8B-B14F-4D97-AF65-F5344CB8AC3E}">
        <p14:creationId xmlns:p14="http://schemas.microsoft.com/office/powerpoint/2010/main" val="2870084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C944C9-C2FD-4E4A-950A-84BCBF7477D6}"/>
              </a:ext>
            </a:extLst>
          </p:cNvPr>
          <p:cNvSpPr txBox="1"/>
          <p:nvPr/>
        </p:nvSpPr>
        <p:spPr>
          <a:xfrm>
            <a:off x="2286000" y="1997839"/>
            <a:ext cx="4572000" cy="2862322"/>
          </a:xfrm>
          <a:prstGeom prst="rect">
            <a:avLst/>
          </a:prstGeom>
          <a:noFill/>
        </p:spPr>
        <p:txBody>
          <a:bodyPr wrap="square">
            <a:spAutoFit/>
          </a:bodyPr>
          <a:lstStyle/>
          <a:p>
            <a:pPr algn="l"/>
            <a:r>
              <a:rPr lang="en-US" sz="1800" b="0" i="0" u="none" strike="noStrike" baseline="0" dirty="0">
                <a:latin typeface="AdvTTd027cc2c"/>
              </a:rPr>
              <a:t>This includes diagnostic accuracy (ability to</a:t>
            </a:r>
          </a:p>
          <a:p>
            <a:pPr algn="l"/>
            <a:r>
              <a:rPr lang="en-US" sz="1800" b="0" i="0" u="none" strike="noStrike" baseline="0" dirty="0">
                <a:latin typeface="AdvTTd027cc2c"/>
              </a:rPr>
              <a:t>correctly identify whether or not a condition is present; e.g.</a:t>
            </a:r>
          </a:p>
          <a:p>
            <a:pPr algn="l"/>
            <a:r>
              <a:rPr lang="en-US" sz="1800" b="0" i="0" u="none" strike="noStrike" baseline="0" dirty="0">
                <a:latin typeface="AdvTTd027cc2c"/>
              </a:rPr>
              <a:t>sensitivity, speci</a:t>
            </a:r>
            <a:r>
              <a:rPr lang="en-US" sz="1800" b="0" i="0" u="none" strike="noStrike" baseline="0" dirty="0">
                <a:latin typeface="AdvTTd027cc2c+fb"/>
              </a:rPr>
              <a:t>fi</a:t>
            </a:r>
            <a:r>
              <a:rPr lang="en-US" sz="1800" b="0" i="0" u="none" strike="noStrike" baseline="0" dirty="0">
                <a:latin typeface="AdvTTd027cc2c"/>
              </a:rPr>
              <a:t>city, negative and positive predictive</a:t>
            </a:r>
          </a:p>
          <a:p>
            <a:pPr algn="l"/>
            <a:r>
              <a:rPr lang="en-US" sz="1800" b="0" i="0" u="none" strike="noStrike" baseline="0" dirty="0">
                <a:latin typeface="AdvTTd027cc2c"/>
              </a:rPr>
              <a:t>values) and prognostic accuracy (ability to predict whether</a:t>
            </a:r>
          </a:p>
          <a:p>
            <a:pPr algn="l"/>
            <a:r>
              <a:rPr lang="en-US" sz="1800" b="0" i="0" u="none" strike="noStrike" baseline="0" dirty="0">
                <a:latin typeface="AdvTTd027cc2c"/>
              </a:rPr>
              <a:t>or not an event will occur in the future; e.g. risk classi</a:t>
            </a:r>
            <a:r>
              <a:rPr lang="en-US" sz="1800" b="0" i="0" u="none" strike="noStrike" baseline="0" dirty="0">
                <a:latin typeface="AdvTTd027cc2c+fb"/>
              </a:rPr>
              <a:t>fi</a:t>
            </a:r>
            <a:r>
              <a:rPr lang="en-US" sz="1800" b="0" i="0" u="none" strike="noStrike" baseline="0" dirty="0">
                <a:latin typeface="AdvTTd027cc2c"/>
              </a:rPr>
              <a:t>cation,</a:t>
            </a:r>
          </a:p>
          <a:p>
            <a:pPr algn="l"/>
            <a:r>
              <a:rPr lang="en-US" sz="1800" b="0" i="0" u="none" strike="noStrike" baseline="0" dirty="0">
                <a:latin typeface="AdvTTd027cc2c"/>
              </a:rPr>
              <a:t>concordance or c-statistic).</a:t>
            </a:r>
            <a:endParaRPr lang="fa-IR" dirty="0"/>
          </a:p>
        </p:txBody>
      </p:sp>
    </p:spTree>
    <p:extLst>
      <p:ext uri="{BB962C8B-B14F-4D97-AF65-F5344CB8AC3E}">
        <p14:creationId xmlns:p14="http://schemas.microsoft.com/office/powerpoint/2010/main" val="3213699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C7F29-0FFD-492F-B6C2-3A8611B08A44}"/>
              </a:ext>
            </a:extLst>
          </p:cNvPr>
          <p:cNvSpPr txBox="1"/>
          <p:nvPr/>
        </p:nvSpPr>
        <p:spPr>
          <a:xfrm>
            <a:off x="2286000" y="1720840"/>
            <a:ext cx="4572000" cy="3416320"/>
          </a:xfrm>
          <a:prstGeom prst="rect">
            <a:avLst/>
          </a:prstGeom>
          <a:noFill/>
        </p:spPr>
        <p:txBody>
          <a:bodyPr wrap="square">
            <a:spAutoFit/>
          </a:bodyPr>
          <a:lstStyle/>
          <a:p>
            <a:pPr algn="l"/>
            <a:r>
              <a:rPr lang="en-US" sz="1800" b="0" i="0" u="none" strike="noStrike" baseline="0" dirty="0">
                <a:latin typeface="AdvTTd027cc2c"/>
              </a:rPr>
              <a:t>These types of RCTs are as yet unavailable</a:t>
            </a:r>
          </a:p>
          <a:p>
            <a:pPr algn="l"/>
            <a:r>
              <a:rPr lang="en-US" sz="1800" b="0" i="0" u="none" strike="noStrike" baseline="0" dirty="0">
                <a:latin typeface="AdvTTd027cc2c"/>
              </a:rPr>
              <a:t>and aspirational, so most people turn to Model 1b indirect</a:t>
            </a:r>
          </a:p>
          <a:p>
            <a:pPr algn="l"/>
            <a:r>
              <a:rPr lang="en-US" sz="1800" b="0" i="0" u="none" strike="noStrike" baseline="0" dirty="0">
                <a:latin typeface="AdvTTd027cc2c"/>
              </a:rPr>
              <a:t>(simulation-based) approaches that assess the impact of</a:t>
            </a:r>
          </a:p>
          <a:p>
            <a:pPr algn="l"/>
            <a:r>
              <a:rPr lang="en-US" sz="1800" b="0" i="0" u="none" strike="noStrike" baseline="0" dirty="0">
                <a:latin typeface="AdvTTd027cc2c"/>
              </a:rPr>
              <a:t>analytical performance on the probability of clinical outcomes</a:t>
            </a:r>
          </a:p>
          <a:p>
            <a:pPr algn="l"/>
            <a:r>
              <a:rPr lang="en-US" sz="1800" b="0" i="0" u="none" strike="noStrike" baseline="0" dirty="0">
                <a:latin typeface="AdvTTd027cc2c"/>
              </a:rPr>
              <a:t>by investigating the impact on medical decisions for</a:t>
            </a:r>
          </a:p>
          <a:p>
            <a:pPr algn="l"/>
            <a:r>
              <a:rPr lang="en-US" sz="1800" b="0" i="0" u="none" strike="noStrike" baseline="0" dirty="0">
                <a:latin typeface="AdvTTd027cc2c"/>
              </a:rPr>
              <a:t>patient management (see details below; [9]) as intermediates</a:t>
            </a:r>
          </a:p>
          <a:p>
            <a:pPr algn="l"/>
            <a:r>
              <a:rPr lang="en-US" sz="1800" b="0" i="0" u="none" strike="noStrike" baseline="0" dirty="0">
                <a:latin typeface="AdvTTd027cc2c"/>
              </a:rPr>
              <a:t>to patient health outcomes</a:t>
            </a:r>
            <a:endParaRPr lang="fa-IR" dirty="0"/>
          </a:p>
        </p:txBody>
      </p:sp>
    </p:spTree>
    <p:extLst>
      <p:ext uri="{BB962C8B-B14F-4D97-AF65-F5344CB8AC3E}">
        <p14:creationId xmlns:p14="http://schemas.microsoft.com/office/powerpoint/2010/main" val="4186703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71B1D4-2FD9-4BCE-8591-BA416C16A215}"/>
              </a:ext>
            </a:extLst>
          </p:cNvPr>
          <p:cNvSpPr txBox="1"/>
          <p:nvPr/>
        </p:nvSpPr>
        <p:spPr>
          <a:xfrm>
            <a:off x="971600" y="1196752"/>
            <a:ext cx="4572000" cy="1754326"/>
          </a:xfrm>
          <a:prstGeom prst="rect">
            <a:avLst/>
          </a:prstGeom>
          <a:noFill/>
        </p:spPr>
        <p:txBody>
          <a:bodyPr wrap="square">
            <a:spAutoFit/>
          </a:bodyPr>
          <a:lstStyle/>
          <a:p>
            <a:pPr algn="l"/>
            <a:r>
              <a:rPr lang="en-US" sz="1800" b="0" i="0" u="none" strike="noStrike" baseline="0" dirty="0">
                <a:latin typeface="AdvTTd027cc2c"/>
              </a:rPr>
              <a:t>For the moment we do not yet have accepted methodology</a:t>
            </a:r>
          </a:p>
          <a:p>
            <a:pPr algn="l"/>
            <a:r>
              <a:rPr lang="en-US" sz="1800" b="0" i="0" u="none" strike="noStrike" baseline="0" dirty="0">
                <a:latin typeface="AdvTTd027cc2c"/>
              </a:rPr>
              <a:t>for deriving Model 1b APS and published studies provide</a:t>
            </a:r>
          </a:p>
          <a:p>
            <a:pPr algn="l"/>
            <a:r>
              <a:rPr lang="en-US" sz="1800" b="0" i="0" u="none" strike="noStrike" baseline="0" dirty="0">
                <a:latin typeface="AdvTTd027cc2c"/>
              </a:rPr>
              <a:t>heterogeneous data that are di</a:t>
            </a:r>
            <a:r>
              <a:rPr lang="en-US" sz="1800" b="0" i="0" u="none" strike="noStrike" baseline="0" dirty="0">
                <a:latin typeface="AdvTTd027cc2c+fb"/>
              </a:rPr>
              <a:t>ffi</a:t>
            </a:r>
            <a:r>
              <a:rPr lang="en-US" sz="1800" b="0" i="0" u="none" strike="noStrike" baseline="0" dirty="0">
                <a:latin typeface="AdvTTd027cc2c"/>
              </a:rPr>
              <a:t>cult to synthesize.</a:t>
            </a:r>
            <a:endParaRPr lang="fa-IR" dirty="0"/>
          </a:p>
        </p:txBody>
      </p:sp>
      <p:sp>
        <p:nvSpPr>
          <p:cNvPr id="5" name="TextBox 4">
            <a:extLst>
              <a:ext uri="{FF2B5EF4-FFF2-40B4-BE49-F238E27FC236}">
                <a16:creationId xmlns:a16="http://schemas.microsoft.com/office/drawing/2014/main" id="{B1668324-2536-4BE3-A63F-A7B21A905EF3}"/>
              </a:ext>
            </a:extLst>
          </p:cNvPr>
          <p:cNvSpPr txBox="1"/>
          <p:nvPr/>
        </p:nvSpPr>
        <p:spPr>
          <a:xfrm>
            <a:off x="1520788" y="2968218"/>
            <a:ext cx="6102424" cy="2031325"/>
          </a:xfrm>
          <a:prstGeom prst="rect">
            <a:avLst/>
          </a:prstGeom>
          <a:noFill/>
        </p:spPr>
        <p:txBody>
          <a:bodyPr wrap="square">
            <a:spAutoFit/>
          </a:bodyPr>
          <a:lstStyle/>
          <a:p>
            <a:pPr algn="l"/>
            <a:r>
              <a:rPr lang="en-US" sz="1800" b="0" i="0" u="none" strike="noStrike" baseline="0" dirty="0">
                <a:latin typeface="AdvTTd027cc2c"/>
              </a:rPr>
              <a:t>Therefore, two key questions remain:</a:t>
            </a:r>
          </a:p>
          <a:p>
            <a:pPr algn="l"/>
            <a:r>
              <a:rPr lang="en-US" sz="1800" b="0" i="0" u="none" strike="noStrike" baseline="0" dirty="0">
                <a:latin typeface="AdvTTd027cc2c"/>
              </a:rPr>
              <a:t>1/How much analytical error is tolerable without severely</a:t>
            </a:r>
          </a:p>
          <a:p>
            <a:pPr algn="l"/>
            <a:r>
              <a:rPr lang="en-US" sz="1800" b="0" i="0" u="none" strike="noStrike" baseline="0" dirty="0">
                <a:latin typeface="AdvTTd027cc2c"/>
              </a:rPr>
              <a:t>a</a:t>
            </a:r>
            <a:r>
              <a:rPr lang="en-US" sz="1800" b="0" i="0" u="none" strike="noStrike" baseline="0" dirty="0">
                <a:latin typeface="AdvTTd027cc2c+fb"/>
              </a:rPr>
              <a:t>ff</a:t>
            </a:r>
            <a:r>
              <a:rPr lang="en-US" sz="1800" b="0" i="0" u="none" strike="noStrike" baseline="0" dirty="0">
                <a:latin typeface="AdvTTd027cc2c"/>
              </a:rPr>
              <a:t>ecting disease classi</a:t>
            </a:r>
            <a:r>
              <a:rPr lang="en-US" sz="1800" b="0" i="0" u="none" strike="noStrike" baseline="0" dirty="0">
                <a:latin typeface="AdvTTd027cc2c+fb"/>
              </a:rPr>
              <a:t>fi</a:t>
            </a:r>
            <a:r>
              <a:rPr lang="en-US" sz="1800" b="0" i="0" u="none" strike="noStrike" baseline="0" dirty="0">
                <a:latin typeface="AdvTTd027cc2c"/>
              </a:rPr>
              <a:t>cation, management decisions and</a:t>
            </a:r>
          </a:p>
          <a:p>
            <a:pPr algn="l"/>
            <a:r>
              <a:rPr lang="en-US" sz="1800" b="0" i="0" u="none" strike="noStrike" baseline="0" dirty="0">
                <a:latin typeface="AdvTTd027cc2c"/>
              </a:rPr>
              <a:t>health outcomes? 2/How transferable these estimates are to</a:t>
            </a:r>
          </a:p>
          <a:p>
            <a:pPr algn="l"/>
            <a:r>
              <a:rPr lang="en-US" sz="1800" b="0" i="0" u="none" strike="noStrike" baseline="0" dirty="0">
                <a:latin typeface="AdvTTd027cc2c"/>
              </a:rPr>
              <a:t>various patient populations and settings with prevalence of</a:t>
            </a:r>
          </a:p>
          <a:p>
            <a:pPr algn="l"/>
            <a:r>
              <a:rPr lang="en-US" sz="1800" b="0" i="0" u="none" strike="noStrike" baseline="0" dirty="0">
                <a:latin typeface="AdvTTd027cc2c"/>
              </a:rPr>
              <a:t>disease or disease spectrum that di</a:t>
            </a:r>
            <a:r>
              <a:rPr lang="en-US" sz="1800" b="0" i="0" u="none" strike="noStrike" baseline="0" dirty="0">
                <a:latin typeface="AdvTTd027cc2c+fb"/>
              </a:rPr>
              <a:t>ff</a:t>
            </a:r>
            <a:r>
              <a:rPr lang="en-US" sz="1800" b="0" i="0" u="none" strike="noStrike" baseline="0" dirty="0">
                <a:latin typeface="AdvTTd027cc2c"/>
              </a:rPr>
              <a:t>ers from the studies</a:t>
            </a:r>
          </a:p>
          <a:p>
            <a:pPr algn="l"/>
            <a:r>
              <a:rPr lang="en-US" sz="1800" b="0" i="0" u="none" strike="noStrike" baseline="0" dirty="0">
                <a:latin typeface="AdvTTd027cc2c"/>
              </a:rPr>
              <a:t>which modelled the impact?</a:t>
            </a:r>
            <a:endParaRPr lang="fa-IR" dirty="0"/>
          </a:p>
        </p:txBody>
      </p:sp>
    </p:spTree>
    <p:extLst>
      <p:ext uri="{BB962C8B-B14F-4D97-AF65-F5344CB8AC3E}">
        <p14:creationId xmlns:p14="http://schemas.microsoft.com/office/powerpoint/2010/main" val="9985748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6C61A-D236-488F-A92D-CA246343B3B2}"/>
              </a:ext>
            </a:extLst>
          </p:cNvPr>
          <p:cNvSpPr txBox="1"/>
          <p:nvPr/>
        </p:nvSpPr>
        <p:spPr>
          <a:xfrm>
            <a:off x="2286000" y="2136339"/>
            <a:ext cx="4572000" cy="2585323"/>
          </a:xfrm>
          <a:prstGeom prst="rect">
            <a:avLst/>
          </a:prstGeom>
          <a:noFill/>
        </p:spPr>
        <p:txBody>
          <a:bodyPr wrap="square">
            <a:spAutoFit/>
          </a:bodyPr>
          <a:lstStyle/>
          <a:p>
            <a:pPr algn="l"/>
            <a:r>
              <a:rPr lang="en-US" sz="1800" b="0" i="0" u="none" strike="noStrike" baseline="0" dirty="0">
                <a:latin typeface="AdvTTd027cc2c"/>
              </a:rPr>
              <a:t>APS apply to the actual population and the diagnostic</a:t>
            </a:r>
          </a:p>
          <a:p>
            <a:pPr algn="l"/>
            <a:r>
              <a:rPr lang="en-US" sz="1800" b="0" i="0" u="none" strike="noStrike" baseline="0" dirty="0">
                <a:latin typeface="AdvTTd027cc2c"/>
              </a:rPr>
              <a:t>pathway in which the clinical performance requirements</a:t>
            </a:r>
          </a:p>
          <a:p>
            <a:pPr algn="l"/>
            <a:r>
              <a:rPr lang="en-US" sz="1800" b="0" i="0" u="none" strike="noStrike" baseline="0" dirty="0">
                <a:latin typeface="AdvTTd027cc2c"/>
              </a:rPr>
              <a:t>were derived, and the comparability of the local and published</a:t>
            </a:r>
          </a:p>
          <a:p>
            <a:pPr algn="l"/>
            <a:r>
              <a:rPr lang="en-US" sz="1800" b="0" i="0" u="none" strike="noStrike" baseline="0" dirty="0">
                <a:latin typeface="AdvTTd027cc2c"/>
              </a:rPr>
              <a:t>population and clinical pathway need to be assessed</a:t>
            </a:r>
          </a:p>
          <a:p>
            <a:pPr algn="l"/>
            <a:r>
              <a:rPr lang="en-US" sz="1800" b="0" i="0" u="none" strike="noStrike" baseline="0" dirty="0">
                <a:latin typeface="AdvTTd027cc2c"/>
              </a:rPr>
              <a:t>before using the APS.</a:t>
            </a:r>
            <a:endParaRPr lang="fa-IR" dirty="0"/>
          </a:p>
        </p:txBody>
      </p:sp>
    </p:spTree>
    <p:extLst>
      <p:ext uri="{BB962C8B-B14F-4D97-AF65-F5344CB8AC3E}">
        <p14:creationId xmlns:p14="http://schemas.microsoft.com/office/powerpoint/2010/main" val="873721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F8FA52-7AA1-40BD-A119-337A3EC13F16}"/>
              </a:ext>
            </a:extLst>
          </p:cNvPr>
          <p:cNvSpPr txBox="1"/>
          <p:nvPr/>
        </p:nvSpPr>
        <p:spPr>
          <a:xfrm>
            <a:off x="935596" y="1052736"/>
            <a:ext cx="7272808" cy="3416320"/>
          </a:xfrm>
          <a:prstGeom prst="rect">
            <a:avLst/>
          </a:prstGeom>
          <a:noFill/>
        </p:spPr>
        <p:txBody>
          <a:bodyPr wrap="square">
            <a:spAutoFit/>
          </a:bodyPr>
          <a:lstStyle/>
          <a:p>
            <a:pPr algn="l"/>
            <a:r>
              <a:rPr lang="en-US" sz="1800" b="0" i="0" u="none" strike="noStrike" baseline="0" dirty="0">
                <a:latin typeface="AdvTTd027cc2c"/>
              </a:rPr>
              <a:t>The various aspects mentioned above should be carefully</a:t>
            </a:r>
          </a:p>
          <a:p>
            <a:pPr algn="l"/>
            <a:r>
              <a:rPr lang="en-US" sz="1800" b="0" i="0" u="none" strike="noStrike" baseline="0" dirty="0">
                <a:latin typeface="AdvTTd027cc2c"/>
              </a:rPr>
              <a:t>considered before adopting any APS based on Model 1b</a:t>
            </a:r>
          </a:p>
          <a:p>
            <a:pPr algn="l"/>
            <a:r>
              <a:rPr lang="en-US" sz="1800" b="0" i="0" u="none" strike="noStrike" baseline="0" dirty="0">
                <a:latin typeface="AdvTTd027cc2c"/>
              </a:rPr>
              <a:t>studies. As already </a:t>
            </a:r>
            <a:r>
              <a:rPr lang="en-US" sz="1800" b="0" i="0" u="none" strike="noStrike" baseline="0" dirty="0" err="1">
                <a:latin typeface="AdvTTd027cc2c"/>
              </a:rPr>
              <a:t>emphasised</a:t>
            </a:r>
            <a:r>
              <a:rPr lang="en-US" sz="1800" b="0" i="0" u="none" strike="noStrike" baseline="0" dirty="0">
                <a:latin typeface="AdvTTd027cc2c"/>
              </a:rPr>
              <a:t>, APS should respond to clinical</a:t>
            </a:r>
          </a:p>
          <a:p>
            <a:pPr algn="l"/>
            <a:r>
              <a:rPr lang="en-US" sz="1800" b="0" i="0" u="none" strike="noStrike" baseline="0" dirty="0">
                <a:latin typeface="AdvTTd027cc2c"/>
              </a:rPr>
              <a:t>needs, but the clinical performance requirements are also</a:t>
            </a:r>
          </a:p>
          <a:p>
            <a:pPr algn="l"/>
            <a:r>
              <a:rPr lang="en-US" sz="1800" b="0" i="0" u="none" strike="noStrike" baseline="0" dirty="0">
                <a:latin typeface="AdvTTd027cc2c"/>
              </a:rPr>
              <a:t>highly dependent on patient population, disease spectrum</a:t>
            </a:r>
          </a:p>
          <a:p>
            <a:pPr algn="l"/>
            <a:r>
              <a:rPr lang="en-US" sz="1800" b="0" i="0" u="none" strike="noStrike" baseline="0" dirty="0">
                <a:latin typeface="AdvTTd027cc2c"/>
              </a:rPr>
              <a:t>and prevalence and existing practice in addition to many</a:t>
            </a:r>
          </a:p>
          <a:p>
            <a:pPr algn="l"/>
            <a:r>
              <a:rPr lang="en-US" sz="1800" b="0" i="0" u="none" strike="noStrike" baseline="0" dirty="0">
                <a:latin typeface="AdvTTd027cc2c"/>
              </a:rPr>
              <a:t>other pragmatic </a:t>
            </a:r>
            <a:r>
              <a:rPr lang="en-US" sz="1800" b="0" i="0" u="none" strike="noStrike" baseline="0" dirty="0" err="1">
                <a:latin typeface="AdvTTd027cc2c"/>
              </a:rPr>
              <a:t>organisational</a:t>
            </a:r>
            <a:r>
              <a:rPr lang="en-US" sz="1800" b="0" i="0" u="none" strike="noStrike" baseline="0" dirty="0">
                <a:latin typeface="AdvTTd027cc2c"/>
              </a:rPr>
              <a:t>, geographical, economic and</a:t>
            </a:r>
          </a:p>
          <a:p>
            <a:pPr algn="l"/>
            <a:r>
              <a:rPr lang="en-US" sz="1800" b="0" i="0" u="none" strike="noStrike" baseline="0" dirty="0">
                <a:latin typeface="AdvTTd027cc2c"/>
              </a:rPr>
              <a:t>sometimes societal considerations that often in</a:t>
            </a:r>
            <a:r>
              <a:rPr lang="en-US" sz="1800" b="0" i="0" u="none" strike="noStrike" baseline="0" dirty="0">
                <a:latin typeface="AdvTTd027cc2c+fb"/>
              </a:rPr>
              <a:t>fl</a:t>
            </a:r>
            <a:r>
              <a:rPr lang="en-US" sz="1800" b="0" i="0" u="none" strike="noStrike" baseline="0" dirty="0">
                <a:latin typeface="AdvTTd027cc2c"/>
              </a:rPr>
              <a:t>uence medical</a:t>
            </a:r>
          </a:p>
          <a:p>
            <a:pPr algn="l"/>
            <a:r>
              <a:rPr lang="en-US" sz="1800" b="0" i="0" u="none" strike="noStrike" baseline="0" dirty="0">
                <a:latin typeface="AdvTTd027cc2c"/>
              </a:rPr>
              <a:t>laboratory practice. Therefore, APS cannot always be fully</a:t>
            </a:r>
          </a:p>
          <a:p>
            <a:pPr algn="l"/>
            <a:r>
              <a:rPr lang="en-US" sz="1800" b="0" i="0" u="none" strike="noStrike" baseline="0" dirty="0" err="1">
                <a:latin typeface="AdvTTd027cc2c"/>
              </a:rPr>
              <a:t>harmonised</a:t>
            </a:r>
            <a:r>
              <a:rPr lang="en-US" sz="1800" b="0" i="0" u="none" strike="noStrike" baseline="0" dirty="0">
                <a:latin typeface="AdvTTd027cc2c"/>
              </a:rPr>
              <a:t> or rigidly applied without taking into account the</a:t>
            </a:r>
          </a:p>
          <a:p>
            <a:pPr algn="l"/>
            <a:r>
              <a:rPr lang="en-US" sz="1800" b="0" i="0" u="none" strike="noStrike" baseline="0" dirty="0">
                <a:latin typeface="AdvTTd027cc2c"/>
              </a:rPr>
              <a:t>priorities and preferences of the local health care system.</a:t>
            </a:r>
          </a:p>
          <a:p>
            <a:pPr algn="l"/>
            <a:r>
              <a:rPr lang="en-US" sz="1800" b="0" i="0" u="none" strike="noStrike" baseline="0" dirty="0">
                <a:latin typeface="AdvTTd027cc2c"/>
              </a:rPr>
              <a:t>Analytical performance speci</a:t>
            </a:r>
            <a:r>
              <a:rPr lang="en-US" sz="1800" b="0" i="0" u="none" strike="noStrike" baseline="0" dirty="0">
                <a:latin typeface="AdvTTd027cc2c+fb"/>
              </a:rPr>
              <a:t>fi</a:t>
            </a:r>
            <a:r>
              <a:rPr lang="en-US" sz="1800" b="0" i="0" u="none" strike="noStrike" baseline="0" dirty="0">
                <a:latin typeface="AdvTTd027cc2c"/>
              </a:rPr>
              <a:t>cations also have constantly</a:t>
            </a:r>
            <a:endParaRPr lang="fa-IR" dirty="0"/>
          </a:p>
        </p:txBody>
      </p:sp>
    </p:spTree>
    <p:extLst>
      <p:ext uri="{BB962C8B-B14F-4D97-AF65-F5344CB8AC3E}">
        <p14:creationId xmlns:p14="http://schemas.microsoft.com/office/powerpoint/2010/main" val="2130794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E4494-496D-4B68-90FC-F9DAE6322934}"/>
              </a:ext>
            </a:extLst>
          </p:cNvPr>
          <p:cNvPicPr>
            <a:picLocks noChangeAspect="1"/>
          </p:cNvPicPr>
          <p:nvPr/>
        </p:nvPicPr>
        <p:blipFill>
          <a:blip r:embed="rId2"/>
          <a:stretch>
            <a:fillRect/>
          </a:stretch>
        </p:blipFill>
        <p:spPr>
          <a:xfrm>
            <a:off x="825839" y="764704"/>
            <a:ext cx="7694817" cy="5472608"/>
          </a:xfrm>
          <a:prstGeom prst="rect">
            <a:avLst/>
          </a:prstGeom>
        </p:spPr>
      </p:pic>
    </p:spTree>
    <p:extLst>
      <p:ext uri="{BB962C8B-B14F-4D97-AF65-F5344CB8AC3E}">
        <p14:creationId xmlns:p14="http://schemas.microsoft.com/office/powerpoint/2010/main" val="173991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7E3FE4C-F109-4F23-9E55-856586F6842C}"/>
              </a:ext>
            </a:extLst>
          </p:cNvPr>
          <p:cNvSpPr/>
          <p:nvPr/>
        </p:nvSpPr>
        <p:spPr>
          <a:xfrm>
            <a:off x="5796136" y="812772"/>
            <a:ext cx="3240360" cy="41283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Arrow: Left 15">
            <a:extLst>
              <a:ext uri="{FF2B5EF4-FFF2-40B4-BE49-F238E27FC236}">
                <a16:creationId xmlns:a16="http://schemas.microsoft.com/office/drawing/2014/main" id="{93DB8B00-0E0E-4465-9C66-FCD73856FE4D}"/>
              </a:ext>
            </a:extLst>
          </p:cNvPr>
          <p:cNvSpPr/>
          <p:nvPr/>
        </p:nvSpPr>
        <p:spPr>
          <a:xfrm>
            <a:off x="3941599" y="2605962"/>
            <a:ext cx="1632553" cy="93610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a:extLst>
              <a:ext uri="{FF2B5EF4-FFF2-40B4-BE49-F238E27FC236}">
                <a16:creationId xmlns:a16="http://schemas.microsoft.com/office/drawing/2014/main" id="{B357CDCD-3DDD-461C-BB6A-725D79F9C48B}"/>
              </a:ext>
            </a:extLst>
          </p:cNvPr>
          <p:cNvSpPr txBox="1"/>
          <p:nvPr/>
        </p:nvSpPr>
        <p:spPr>
          <a:xfrm>
            <a:off x="1367644" y="188640"/>
            <a:ext cx="6408712" cy="584775"/>
          </a:xfrm>
          <a:prstGeom prst="rect">
            <a:avLst/>
          </a:prstGeom>
          <a:noFill/>
        </p:spPr>
        <p:txBody>
          <a:bodyPr wrap="square" rtlCol="1">
            <a:spAutoFit/>
          </a:bodyPr>
          <a:lstStyle/>
          <a:p>
            <a:pPr algn="ctr" rtl="1"/>
            <a:r>
              <a:rPr lang="fa-IR" sz="3200" b="1" dirty="0">
                <a:ln>
                  <a:solidFill>
                    <a:srgbClr val="0070C0"/>
                  </a:solidFill>
                </a:ln>
                <a:solidFill>
                  <a:srgbClr val="FFC000"/>
                </a:solidFill>
              </a:rPr>
              <a:t>مدل مراحل زندگی آزمایش</a:t>
            </a:r>
          </a:p>
        </p:txBody>
      </p:sp>
      <p:sp>
        <p:nvSpPr>
          <p:cNvPr id="3" name="Rectangle: Rounded Corners 2">
            <a:extLst>
              <a:ext uri="{FF2B5EF4-FFF2-40B4-BE49-F238E27FC236}">
                <a16:creationId xmlns:a16="http://schemas.microsoft.com/office/drawing/2014/main" id="{4E9A1F2B-6167-4938-AEA9-B4EA30050565}"/>
              </a:ext>
            </a:extLst>
          </p:cNvPr>
          <p:cNvSpPr/>
          <p:nvPr/>
        </p:nvSpPr>
        <p:spPr>
          <a:xfrm>
            <a:off x="6123279" y="873111"/>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t>دوران ایجاد</a:t>
            </a:r>
          </a:p>
          <a:p>
            <a:pPr algn="ctr"/>
            <a:r>
              <a:rPr lang="en-US" b="1" dirty="0"/>
              <a:t>Establishment</a:t>
            </a:r>
            <a:endParaRPr lang="fa-IR" b="1" dirty="0"/>
          </a:p>
        </p:txBody>
      </p:sp>
      <p:pic>
        <p:nvPicPr>
          <p:cNvPr id="5" name="Picture 4">
            <a:extLst>
              <a:ext uri="{FF2B5EF4-FFF2-40B4-BE49-F238E27FC236}">
                <a16:creationId xmlns:a16="http://schemas.microsoft.com/office/drawing/2014/main" id="{49F0562A-3E4F-4DAC-8233-DBA9DBC68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13" y="1788233"/>
            <a:ext cx="2953512" cy="720368"/>
          </a:xfrm>
          <a:prstGeom prst="rect">
            <a:avLst/>
          </a:prstGeom>
        </p:spPr>
      </p:pic>
      <p:pic>
        <p:nvPicPr>
          <p:cNvPr id="7" name="Picture 6">
            <a:extLst>
              <a:ext uri="{FF2B5EF4-FFF2-40B4-BE49-F238E27FC236}">
                <a16:creationId xmlns:a16="http://schemas.microsoft.com/office/drawing/2014/main" id="{06BE42EC-5581-4E43-A057-5DDA3BFA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560" y="2795982"/>
            <a:ext cx="2953818" cy="720443"/>
          </a:xfrm>
          <a:prstGeom prst="rect">
            <a:avLst/>
          </a:prstGeom>
        </p:spPr>
      </p:pic>
      <p:pic>
        <p:nvPicPr>
          <p:cNvPr id="6" name="Picture 5">
            <a:extLst>
              <a:ext uri="{FF2B5EF4-FFF2-40B4-BE49-F238E27FC236}">
                <a16:creationId xmlns:a16="http://schemas.microsoft.com/office/drawing/2014/main" id="{9591BFA6-74F4-4EAB-A438-B3928F38B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60" y="3791411"/>
            <a:ext cx="2953818" cy="789717"/>
          </a:xfrm>
          <a:prstGeom prst="rect">
            <a:avLst/>
          </a:prstGeom>
        </p:spPr>
      </p:pic>
      <p:sp>
        <p:nvSpPr>
          <p:cNvPr id="11" name="Rectangle: Rounded Corners 10">
            <a:extLst>
              <a:ext uri="{FF2B5EF4-FFF2-40B4-BE49-F238E27FC236}">
                <a16:creationId xmlns:a16="http://schemas.microsoft.com/office/drawing/2014/main" id="{EA56D717-D9ED-410C-B13D-BFE93F5F0160}"/>
              </a:ext>
            </a:extLst>
          </p:cNvPr>
          <p:cNvSpPr/>
          <p:nvPr/>
        </p:nvSpPr>
        <p:spPr>
          <a:xfrm>
            <a:off x="787344" y="873110"/>
            <a:ext cx="2670381"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t>دوران </a:t>
            </a:r>
            <a:r>
              <a:rPr lang="fa-IR" sz="2400" b="1" dirty="0" err="1"/>
              <a:t>بهره‌برداری</a:t>
            </a:r>
            <a:endParaRPr lang="fa-IR" sz="2400" b="1" dirty="0"/>
          </a:p>
          <a:p>
            <a:pPr algn="ctr"/>
            <a:r>
              <a:rPr lang="en-US" b="1" dirty="0"/>
              <a:t>Employment</a:t>
            </a:r>
            <a:endParaRPr lang="fa-IR" b="1" dirty="0"/>
          </a:p>
        </p:txBody>
      </p:sp>
      <p:pic>
        <p:nvPicPr>
          <p:cNvPr id="9" name="Picture 8">
            <a:extLst>
              <a:ext uri="{FF2B5EF4-FFF2-40B4-BE49-F238E27FC236}">
                <a16:creationId xmlns:a16="http://schemas.microsoft.com/office/drawing/2014/main" id="{C5C68647-C7BA-4863-A273-46E4DD9F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5" y="1788158"/>
            <a:ext cx="2953818" cy="720443"/>
          </a:xfrm>
          <a:prstGeom prst="rect">
            <a:avLst/>
          </a:prstGeom>
        </p:spPr>
      </p:pic>
      <p:pic>
        <p:nvPicPr>
          <p:cNvPr id="12" name="Picture 11">
            <a:extLst>
              <a:ext uri="{FF2B5EF4-FFF2-40B4-BE49-F238E27FC236}">
                <a16:creationId xmlns:a16="http://schemas.microsoft.com/office/drawing/2014/main" id="{B138DB60-21CF-4157-B9D1-8684CEB41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12" y="2795981"/>
            <a:ext cx="2953818" cy="720443"/>
          </a:xfrm>
          <a:prstGeom prst="rect">
            <a:avLst/>
          </a:prstGeom>
        </p:spPr>
      </p:pic>
      <p:pic>
        <p:nvPicPr>
          <p:cNvPr id="13" name="Picture 12">
            <a:extLst>
              <a:ext uri="{FF2B5EF4-FFF2-40B4-BE49-F238E27FC236}">
                <a16:creationId xmlns:a16="http://schemas.microsoft.com/office/drawing/2014/main" id="{EB7CEBBC-5032-4185-A620-14A8AD85A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723" y="3791410"/>
            <a:ext cx="2953818" cy="789717"/>
          </a:xfrm>
          <a:prstGeom prst="rect">
            <a:avLst/>
          </a:prstGeom>
        </p:spPr>
      </p:pic>
      <p:pic>
        <p:nvPicPr>
          <p:cNvPr id="14" name="Picture 13">
            <a:extLst>
              <a:ext uri="{FF2B5EF4-FFF2-40B4-BE49-F238E27FC236}">
                <a16:creationId xmlns:a16="http://schemas.microsoft.com/office/drawing/2014/main" id="{7772CC54-FA50-47E7-ADB2-98B73D6FBD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812" y="4772905"/>
            <a:ext cx="2953818" cy="720443"/>
          </a:xfrm>
          <a:prstGeom prst="rect">
            <a:avLst/>
          </a:prstGeom>
        </p:spPr>
      </p:pic>
      <p:pic>
        <p:nvPicPr>
          <p:cNvPr id="17" name="Picture 16">
            <a:extLst>
              <a:ext uri="{FF2B5EF4-FFF2-40B4-BE49-F238E27FC236}">
                <a16:creationId xmlns:a16="http://schemas.microsoft.com/office/drawing/2014/main" id="{0AE63A82-3301-4DD8-A387-FFDE2CA434BF}"/>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457200" y="2425391"/>
            <a:ext cx="8229600" cy="2007218"/>
          </a:xfrm>
          <a:prstGeom prst="rect">
            <a:avLst/>
          </a:prstGeom>
          <a:ln w="28575">
            <a:solidFill>
              <a:srgbClr val="FFFF00"/>
            </a:solidFill>
          </a:ln>
          <a:effectLst>
            <a:glow rad="228600">
              <a:schemeClr val="accent5">
                <a:satMod val="175000"/>
                <a:alpha val="40000"/>
              </a:schemeClr>
            </a:glow>
          </a:effectLst>
        </p:spPr>
      </p:pic>
    </p:spTree>
    <p:extLst>
      <p:ext uri="{BB962C8B-B14F-4D97-AF65-F5344CB8AC3E}">
        <p14:creationId xmlns:p14="http://schemas.microsoft.com/office/powerpoint/2010/main" val="34484754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4C7D7-8C1F-472F-B968-B084038AFDD5}"/>
              </a:ext>
            </a:extLst>
          </p:cNvPr>
          <p:cNvSpPr txBox="1"/>
          <p:nvPr/>
        </p:nvSpPr>
        <p:spPr>
          <a:xfrm>
            <a:off x="827584" y="692696"/>
            <a:ext cx="6750496" cy="5632311"/>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Another factor to consider is the intended use setting. For example, a slightly higher ATE may be permitted for a point-of-care test than for one performed in a medical laboratory because of the importance of providing timely results in emergent situations. The purpose of testing is also related to specific measurement intervals and the relevant ATE goal or limit for that interval. For example, the glucose concentration for diagnosis of diabetes in a fasting patient would be lower than the glucose concentration for managing ketoacidosis, and the ATE goal or limit would likely differ between those intended uses. If it is necessary to use only one ATE goal or limit, it might be advisable to be conservative, selecting one that will prevent the most consequential clinical errors. ATE goals and limits should also be reasonable, and it is generally understood that for some analytes the ideal goals might not be achievable using current technology. </a:t>
            </a:r>
            <a:r>
              <a:rPr lang="en-US" b="0" i="0" baseline="30000" dirty="0">
                <a:solidFill>
                  <a:srgbClr val="000000"/>
                </a:solidFill>
                <a:effectLst/>
                <a:latin typeface="Open Sans" panose="020B0606030504020204" pitchFamily="34" charset="0"/>
              </a:rPr>
              <a:t>{17} {18}</a:t>
            </a:r>
            <a:r>
              <a:rPr lang="en-US" b="0" i="0" dirty="0">
                <a:solidFill>
                  <a:srgbClr val="000000"/>
                </a:solidFill>
                <a:effectLst/>
                <a:latin typeface="Open Sans" panose="020B0606030504020204" pitchFamily="34" charset="0"/>
              </a:rPr>
              <a:t> For this reason, it is often necessary to temper optimal goals based on their practical application.</a:t>
            </a:r>
          </a:p>
          <a:p>
            <a:endParaRPr lang="en-US" dirty="0">
              <a:solidFill>
                <a:srgbClr val="000000"/>
              </a:solidFill>
              <a:latin typeface="Open Sans" panose="020B0606030504020204" pitchFamily="34" charset="0"/>
            </a:endParaRPr>
          </a:p>
          <a:p>
            <a:r>
              <a:rPr lang="en-US" dirty="0">
                <a:solidFill>
                  <a:srgbClr val="000000"/>
                </a:solidFill>
                <a:latin typeface="Open Sans" panose="020B0606030504020204" pitchFamily="34" charset="0"/>
              </a:rPr>
              <a:t>EP46</a:t>
            </a:r>
            <a:endParaRPr lang="fa-IR" dirty="0"/>
          </a:p>
        </p:txBody>
      </p:sp>
    </p:spTree>
    <p:extLst>
      <p:ext uri="{BB962C8B-B14F-4D97-AF65-F5344CB8AC3E}">
        <p14:creationId xmlns:p14="http://schemas.microsoft.com/office/powerpoint/2010/main" val="25091691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72BC22-F393-4833-B177-C31EAB673526}"/>
              </a:ext>
            </a:extLst>
          </p:cNvPr>
          <p:cNvSpPr txBox="1"/>
          <p:nvPr/>
        </p:nvSpPr>
        <p:spPr>
          <a:xfrm>
            <a:off x="2286000" y="1720840"/>
            <a:ext cx="4572000" cy="3693319"/>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ATE limits are frequently expressed in measuring units at the low end of the measuring interval, and percentage units for the remainder of the measuring interval. Measuring units are used for low concentrations of measurand because small differences in measurand unit values can result in large percentage differences (</a:t>
            </a:r>
            <a:r>
              <a:rPr lang="en-US" b="0" i="0" dirty="0" err="1">
                <a:solidFill>
                  <a:srgbClr val="000000"/>
                </a:solidFill>
                <a:effectLst/>
                <a:latin typeface="Open Sans" panose="020B0606030504020204" pitchFamily="34" charset="0"/>
              </a:rPr>
              <a:t>eg</a:t>
            </a:r>
            <a:r>
              <a:rPr lang="en-US" b="0" i="0" dirty="0">
                <a:solidFill>
                  <a:srgbClr val="000000"/>
                </a:solidFill>
                <a:effectLst/>
                <a:latin typeface="Open Sans" panose="020B0606030504020204" pitchFamily="34" charset="0"/>
              </a:rPr>
              <a:t>, there is small unit difference between results of 0.1 mg/dL and 0.2 mg/dL, but the difference is 100% when expressed as a percentage).</a:t>
            </a:r>
            <a:endParaRPr lang="en-US" b="1" i="0" dirty="0">
              <a:solidFill>
                <a:srgbClr val="FF0000"/>
              </a:solidFill>
              <a:effectLst/>
              <a:latin typeface="Open Sans" panose="020B0606030504020204" pitchFamily="34" charset="0"/>
            </a:endParaRPr>
          </a:p>
          <a:p>
            <a:r>
              <a:rPr lang="en-US" b="1" dirty="0">
                <a:solidFill>
                  <a:srgbClr val="FF0000"/>
                </a:solidFill>
                <a:latin typeface="Open Sans" panose="020B0606030504020204" pitchFamily="34" charset="0"/>
              </a:rPr>
              <a:t>EP46</a:t>
            </a:r>
            <a:endParaRPr lang="fa-IR" dirty="0"/>
          </a:p>
        </p:txBody>
      </p:sp>
    </p:spTree>
    <p:extLst>
      <p:ext uri="{BB962C8B-B14F-4D97-AF65-F5344CB8AC3E}">
        <p14:creationId xmlns:p14="http://schemas.microsoft.com/office/powerpoint/2010/main" val="33790986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3D05F-DFDA-464D-A9FC-077BAA254BC4}"/>
              </a:ext>
            </a:extLst>
          </p:cNvPr>
          <p:cNvSpPr txBox="1"/>
          <p:nvPr/>
        </p:nvSpPr>
        <p:spPr>
          <a:xfrm>
            <a:off x="683568" y="1028343"/>
            <a:ext cx="7776864" cy="4801314"/>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Medical laboratory tests are recognized as critically important in modern health care. </a:t>
            </a:r>
            <a:r>
              <a:rPr lang="en-US" b="0" i="0" baseline="30000" dirty="0">
                <a:solidFill>
                  <a:srgbClr val="000000"/>
                </a:solidFill>
                <a:effectLst/>
                <a:latin typeface="Open Sans" panose="020B0606030504020204" pitchFamily="34" charset="0"/>
              </a:rPr>
              <a:t>{16}</a:t>
            </a:r>
            <a:r>
              <a:rPr lang="en-US" b="0" i="0" dirty="0">
                <a:solidFill>
                  <a:srgbClr val="000000"/>
                </a:solidFill>
                <a:effectLst/>
                <a:latin typeface="Open Sans" panose="020B0606030504020204" pitchFamily="34" charset="0"/>
              </a:rPr>
              <a:t> Test results are used for many purposes, for patients with differing disease acuities, by different types of users, and in a variety of settings. Laboratory testing is performed for various intended uses, such as different disease states, populations, and purposes including screening, diagnosis, prognosis, and monitoring. Inaccuracies in test results informing clinical decisions can affect patient management in some cases and not others. Thus, requirements for accuracy can vary depending upon a measurement procedure’s clinical use, intended user, and setting, and can therefore necessitate different allowable total errors. For example, an ATE goal or limit applied in the context of diagnostic testing can differ from one applied to testing performed for patient monitoring because the analytical errors might result in differing clinical outcomes (</a:t>
            </a:r>
            <a:r>
              <a:rPr lang="en-US" b="0" i="0" dirty="0" err="1">
                <a:solidFill>
                  <a:srgbClr val="000000"/>
                </a:solidFill>
                <a:effectLst/>
                <a:latin typeface="Open Sans" panose="020B0606030504020204" pitchFamily="34" charset="0"/>
              </a:rPr>
              <a:t>eg</a:t>
            </a:r>
            <a:r>
              <a:rPr lang="en-US" b="0" i="0" dirty="0">
                <a:solidFill>
                  <a:srgbClr val="000000"/>
                </a:solidFill>
                <a:effectLst/>
                <a:latin typeface="Open Sans" panose="020B0606030504020204" pitchFamily="34" charset="0"/>
              </a:rPr>
              <a:t>, misdiagnosis vs incorrect adjustment of medication).</a:t>
            </a:r>
          </a:p>
          <a:p>
            <a:endParaRPr lang="en-US" dirty="0">
              <a:solidFill>
                <a:srgbClr val="000000"/>
              </a:solidFill>
              <a:latin typeface="Open Sans" panose="020B0606030504020204" pitchFamily="34" charset="0"/>
            </a:endParaRPr>
          </a:p>
          <a:p>
            <a:r>
              <a:rPr lang="en-US" sz="2000" i="1" dirty="0">
                <a:solidFill>
                  <a:srgbClr val="FF0000"/>
                </a:solidFill>
                <a:latin typeface="Open Sans" panose="020B0606030504020204" pitchFamily="34" charset="0"/>
              </a:rPr>
              <a:t>EP46</a:t>
            </a:r>
            <a:endParaRPr lang="fa-IR" sz="2000" i="1" dirty="0">
              <a:solidFill>
                <a:srgbClr val="FF0000"/>
              </a:solidFill>
            </a:endParaRPr>
          </a:p>
        </p:txBody>
      </p:sp>
    </p:spTree>
    <p:extLst>
      <p:ext uri="{BB962C8B-B14F-4D97-AF65-F5344CB8AC3E}">
        <p14:creationId xmlns:p14="http://schemas.microsoft.com/office/powerpoint/2010/main" val="5609293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E7277D-DA52-4290-A804-F804A94362A6}"/>
              </a:ext>
            </a:extLst>
          </p:cNvPr>
          <p:cNvSpPr txBox="1"/>
          <p:nvPr/>
        </p:nvSpPr>
        <p:spPr>
          <a:xfrm>
            <a:off x="827584" y="116632"/>
            <a:ext cx="4572000" cy="1754326"/>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goal (allowable total error) </a:t>
            </a:r>
            <a:r>
              <a:rPr lang="en-US" b="0" i="0" dirty="0">
                <a:solidFill>
                  <a:srgbClr val="000000"/>
                </a:solidFill>
                <a:effectLst/>
                <a:latin typeface="Open Sans" panose="020B0606030504020204" pitchFamily="34" charset="0"/>
              </a:rPr>
              <a:t>– aspirational performance characteristic for allowable total error that may or may not be achievable by currently available testing technology but should be achieved for optimal patient testing.</a:t>
            </a:r>
            <a:endParaRPr lang="fa-IR" dirty="0"/>
          </a:p>
        </p:txBody>
      </p:sp>
      <p:sp>
        <p:nvSpPr>
          <p:cNvPr id="5" name="TextBox 4">
            <a:extLst>
              <a:ext uri="{FF2B5EF4-FFF2-40B4-BE49-F238E27FC236}">
                <a16:creationId xmlns:a16="http://schemas.microsoft.com/office/drawing/2014/main" id="{14D14E06-C65C-4606-BBA0-DD396371085D}"/>
              </a:ext>
            </a:extLst>
          </p:cNvPr>
          <p:cNvSpPr txBox="1"/>
          <p:nvPr/>
        </p:nvSpPr>
        <p:spPr>
          <a:xfrm>
            <a:off x="822276" y="1988840"/>
            <a:ext cx="4572000" cy="3416320"/>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
            </a:r>
            <a:br>
              <a:rPr lang="en-US" b="1" i="0" dirty="0">
                <a:solidFill>
                  <a:srgbClr val="000000"/>
                </a:solidFill>
                <a:effectLst/>
                <a:latin typeface="Open Sans" panose="020B0606030504020204" pitchFamily="34" charset="0"/>
              </a:rPr>
            </a:br>
            <a:r>
              <a:rPr lang="en-US" b="1" i="0" dirty="0">
                <a:solidFill>
                  <a:srgbClr val="000000"/>
                </a:solidFill>
                <a:effectLst/>
                <a:latin typeface="Open Sans" panose="020B0606030504020204" pitchFamily="34" charset="0"/>
              </a:rPr>
              <a:t>limit (allowable total error)</a:t>
            </a:r>
            <a:r>
              <a:rPr lang="en-US" b="0" i="0" dirty="0">
                <a:solidFill>
                  <a:srgbClr val="000000"/>
                </a:solidFill>
                <a:effectLst/>
                <a:latin typeface="Open Sans" panose="020B0606030504020204" pitchFamily="34" charset="0"/>
              </a:rPr>
              <a:t> - practical performance characteristic for allowable total error that should be achievable by currently available testing technology; </a:t>
            </a:r>
            <a:r>
              <a:rPr lang="en-US" b="1" i="0" dirty="0">
                <a:solidFill>
                  <a:srgbClr val="000000"/>
                </a:solidFill>
                <a:effectLst/>
                <a:latin typeface="Open Sans" panose="020B0606030504020204" pitchFamily="34" charset="0"/>
              </a:rPr>
              <a:t>NOTE 1: </a:t>
            </a:r>
            <a:r>
              <a:rPr lang="en-US" b="0" i="0" dirty="0">
                <a:solidFill>
                  <a:srgbClr val="000000"/>
                </a:solidFill>
                <a:effectLst/>
                <a:latin typeface="Open Sans" panose="020B0606030504020204" pitchFamily="34" charset="0"/>
              </a:rPr>
              <a:t>Test systems that can meet current allowable total error (ATE) limits may not necessarily meet optimal goals for patient testing; </a:t>
            </a:r>
            <a:r>
              <a:rPr lang="en-US" b="1" i="0" dirty="0">
                <a:solidFill>
                  <a:srgbClr val="000000"/>
                </a:solidFill>
                <a:effectLst/>
                <a:latin typeface="Open Sans" panose="020B0606030504020204" pitchFamily="34" charset="0"/>
              </a:rPr>
              <a:t>NOTE 2:</a:t>
            </a:r>
            <a:r>
              <a:rPr lang="en-US" b="0" i="0" dirty="0">
                <a:solidFill>
                  <a:srgbClr val="000000"/>
                </a:solidFill>
                <a:effectLst/>
                <a:latin typeface="Open Sans" panose="020B0606030504020204" pitchFamily="34" charset="0"/>
              </a:rPr>
              <a:t> Test systems that do not meet current ATE limits may not be suitable for patient testing without further investigation.</a:t>
            </a:r>
            <a:endParaRPr lang="fa-IR" dirty="0"/>
          </a:p>
        </p:txBody>
      </p:sp>
    </p:spTree>
    <p:extLst>
      <p:ext uri="{BB962C8B-B14F-4D97-AF65-F5344CB8AC3E}">
        <p14:creationId xmlns:p14="http://schemas.microsoft.com/office/powerpoint/2010/main" val="8913917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4BD18B-8261-4A71-8920-DFEA3422C08C}"/>
              </a:ext>
            </a:extLst>
          </p:cNvPr>
          <p:cNvPicPr>
            <a:picLocks noChangeAspect="1"/>
          </p:cNvPicPr>
          <p:nvPr/>
        </p:nvPicPr>
        <p:blipFill>
          <a:blip r:embed="rId2"/>
          <a:stretch>
            <a:fillRect/>
          </a:stretch>
        </p:blipFill>
        <p:spPr>
          <a:xfrm>
            <a:off x="783753" y="620688"/>
            <a:ext cx="8009435" cy="5328592"/>
          </a:xfrm>
          <a:prstGeom prst="rect">
            <a:avLst/>
          </a:prstGeom>
        </p:spPr>
      </p:pic>
    </p:spTree>
    <p:extLst>
      <p:ext uri="{BB962C8B-B14F-4D97-AF65-F5344CB8AC3E}">
        <p14:creationId xmlns:p14="http://schemas.microsoft.com/office/powerpoint/2010/main" val="4266876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DF7703-C613-4E11-B79E-F4E3840EEEA3}"/>
              </a:ext>
            </a:extLst>
          </p:cNvPr>
          <p:cNvSpPr txBox="1"/>
          <p:nvPr/>
        </p:nvSpPr>
        <p:spPr>
          <a:xfrm>
            <a:off x="251520" y="1991737"/>
            <a:ext cx="8640960" cy="4893647"/>
          </a:xfrm>
          <a:prstGeom prst="rect">
            <a:avLst/>
          </a:prstGeom>
          <a:noFill/>
        </p:spPr>
        <p:txBody>
          <a:bodyPr wrap="square">
            <a:spAutoFit/>
          </a:bodyPr>
          <a:lstStyle/>
          <a:p>
            <a:r>
              <a:rPr lang="en-US" sz="2400" b="0" i="0" dirty="0">
                <a:solidFill>
                  <a:srgbClr val="000000"/>
                </a:solidFill>
                <a:effectLst/>
                <a:latin typeface="Open Sans" panose="020B0606030504020204" pitchFamily="34" charset="0"/>
              </a:rPr>
              <a:t>To perform an indirect outcome study, evidence is needed about the </a:t>
            </a:r>
            <a:r>
              <a:rPr lang="en-US" sz="2400" b="0" i="0" dirty="0">
                <a:solidFill>
                  <a:srgbClr val="000000"/>
                </a:solidFill>
                <a:effectLst/>
                <a:highlight>
                  <a:srgbClr val="FFFF00"/>
                </a:highlight>
                <a:latin typeface="Open Sans" panose="020B0606030504020204" pitchFamily="34" charset="0"/>
              </a:rPr>
              <a:t>diagnostic accuracy of the test </a:t>
            </a:r>
            <a:r>
              <a:rPr lang="en-US" sz="2400" b="0" i="0" dirty="0">
                <a:solidFill>
                  <a:srgbClr val="000000"/>
                </a:solidFill>
                <a:effectLst/>
                <a:latin typeface="Open Sans" panose="020B0606030504020204" pitchFamily="34" charset="0"/>
              </a:rPr>
              <a:t>and the consequences of correct/incorrect classification. Consider hemoglobin A1c (HbA1C) as an example. Based on the results from the Diabetes Control and Complications Trial, patients with poor glycemic control had HbA1C &gt; 8% while those in good glycemic control had values &lt; 7%. </a:t>
            </a:r>
            <a:r>
              <a:rPr lang="en-US" sz="2400" b="0" i="0" baseline="30000" dirty="0">
                <a:solidFill>
                  <a:srgbClr val="000000"/>
                </a:solidFill>
                <a:effectLst/>
                <a:latin typeface="Open Sans" panose="020B0606030504020204" pitchFamily="34" charset="0"/>
              </a:rPr>
              <a:t>{40}</a:t>
            </a:r>
            <a:r>
              <a:rPr lang="en-US" sz="2400" b="0" i="0" dirty="0">
                <a:solidFill>
                  <a:srgbClr val="000000"/>
                </a:solidFill>
                <a:effectLst/>
                <a:latin typeface="Open Sans" panose="020B0606030504020204" pitchFamily="34" charset="0"/>
              </a:rPr>
              <a:t> It can be estimated that to correctly classify a patient with an HbA1C value of 7.5%, measurement error should not exceed 0.5% in absolute terms. As a result, an ATE goal of 6.7% (0.5/7.5) can be derived for HbA1C based on how many false positive and false negative classifications experts can accept. </a:t>
            </a:r>
            <a:endParaRPr lang="fa-IR" sz="2400" dirty="0"/>
          </a:p>
        </p:txBody>
      </p:sp>
      <p:sp>
        <p:nvSpPr>
          <p:cNvPr id="7" name="TextBox 6">
            <a:extLst>
              <a:ext uri="{FF2B5EF4-FFF2-40B4-BE49-F238E27FC236}">
                <a16:creationId xmlns:a16="http://schemas.microsoft.com/office/drawing/2014/main" id="{2FF8239D-2942-415B-9217-F056FA95446F}"/>
              </a:ext>
            </a:extLst>
          </p:cNvPr>
          <p:cNvSpPr txBox="1"/>
          <p:nvPr/>
        </p:nvSpPr>
        <p:spPr>
          <a:xfrm>
            <a:off x="251520" y="556962"/>
            <a:ext cx="8640960" cy="1200329"/>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Indirect outcome studies (1b) - investigating the effect of analytical performance of the test on clinical classifications or decisions and thereby on the probability of patient outcomes (</a:t>
            </a:r>
            <a:r>
              <a:rPr lang="en-US" b="1" i="0" dirty="0" err="1">
                <a:solidFill>
                  <a:srgbClr val="000000"/>
                </a:solidFill>
                <a:effectLst/>
                <a:latin typeface="Open Sans" panose="020B0606030504020204" pitchFamily="34" charset="0"/>
              </a:rPr>
              <a:t>eg</a:t>
            </a:r>
            <a:r>
              <a:rPr lang="en-US" b="1" i="0" dirty="0">
                <a:solidFill>
                  <a:srgbClr val="000000"/>
                </a:solidFill>
                <a:effectLst/>
                <a:latin typeface="Open Sans" panose="020B0606030504020204" pitchFamily="34" charset="0"/>
              </a:rPr>
              <a:t>, by simulation or decision analysis).</a:t>
            </a:r>
            <a:endParaRPr lang="fa-IR" b="1" dirty="0"/>
          </a:p>
        </p:txBody>
      </p:sp>
    </p:spTree>
    <p:extLst>
      <p:ext uri="{BB962C8B-B14F-4D97-AF65-F5344CB8AC3E}">
        <p14:creationId xmlns:p14="http://schemas.microsoft.com/office/powerpoint/2010/main" val="3619932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4EFF5-1ECB-4B9C-B718-8B5C55ACB9CD}"/>
              </a:ext>
            </a:extLst>
          </p:cNvPr>
          <p:cNvSpPr txBox="1"/>
          <p:nvPr/>
        </p:nvSpPr>
        <p:spPr>
          <a:xfrm>
            <a:off x="323528" y="476672"/>
            <a:ext cx="8064896" cy="5940088"/>
          </a:xfrm>
          <a:prstGeom prst="rect">
            <a:avLst/>
          </a:prstGeom>
          <a:noFill/>
        </p:spPr>
        <p:txBody>
          <a:bodyPr wrap="square">
            <a:spAutoFit/>
          </a:bodyPr>
          <a:lstStyle/>
          <a:p>
            <a:r>
              <a:rPr lang="en-US" sz="2000" b="0" i="0" dirty="0">
                <a:solidFill>
                  <a:srgbClr val="000000"/>
                </a:solidFill>
                <a:effectLst/>
                <a:latin typeface="Open Sans" panose="020B0606030504020204" pitchFamily="34" charset="0"/>
              </a:rPr>
              <a:t>Another example of an indirect approach (1b) is to </a:t>
            </a:r>
            <a:r>
              <a:rPr lang="en-US" sz="2000" b="0" i="0" dirty="0">
                <a:solidFill>
                  <a:srgbClr val="000000"/>
                </a:solidFill>
                <a:effectLst/>
                <a:highlight>
                  <a:srgbClr val="FFFF00"/>
                </a:highlight>
                <a:latin typeface="Open Sans" panose="020B0606030504020204" pitchFamily="34" charset="0"/>
              </a:rPr>
              <a:t>survey clinicians </a:t>
            </a:r>
            <a:r>
              <a:rPr lang="en-US" sz="2000" b="0" i="0" dirty="0">
                <a:solidFill>
                  <a:srgbClr val="000000"/>
                </a:solidFill>
                <a:effectLst/>
                <a:latin typeface="Open Sans" panose="020B0606030504020204" pitchFamily="34" charset="0"/>
              </a:rPr>
              <a:t>by questionnaire to determine the analytical quality expectations that would give them confidence in managing patients. </a:t>
            </a:r>
            <a:r>
              <a:rPr lang="en-US" sz="2000" b="0" i="0" baseline="30000" dirty="0">
                <a:solidFill>
                  <a:srgbClr val="000000"/>
                </a:solidFill>
                <a:effectLst/>
                <a:latin typeface="Open Sans" panose="020B0606030504020204" pitchFamily="34" charset="0"/>
              </a:rPr>
              <a:t>{43} {44}</a:t>
            </a:r>
            <a:r>
              <a:rPr lang="en-US" sz="2000" b="0" i="0" dirty="0">
                <a:solidFill>
                  <a:srgbClr val="000000"/>
                </a:solidFill>
                <a:effectLst/>
                <a:latin typeface="Open Sans" panose="020B0606030504020204" pitchFamily="34" charset="0"/>
              </a:rPr>
              <a:t> In this approach, the clinician can be </a:t>
            </a:r>
            <a:r>
              <a:rPr lang="en-US" sz="2000" b="0" i="0" dirty="0">
                <a:solidFill>
                  <a:srgbClr val="000000"/>
                </a:solidFill>
                <a:effectLst/>
                <a:highlight>
                  <a:srgbClr val="FFFF00"/>
                </a:highlight>
                <a:latin typeface="Open Sans" panose="020B0606030504020204" pitchFamily="34" charset="0"/>
              </a:rPr>
              <a:t>asked what change in measurand concentration would alter patient treatment.</a:t>
            </a:r>
            <a:r>
              <a:rPr lang="en-US" sz="2000" b="0" i="0" dirty="0">
                <a:solidFill>
                  <a:srgbClr val="000000"/>
                </a:solidFill>
                <a:effectLst/>
                <a:latin typeface="Open Sans" panose="020B0606030504020204" pitchFamily="34" charset="0"/>
              </a:rPr>
              <a:t> The advantage of this approach is that it is based on clinical experience and, as a result, is generally acceptable to clinicians. One drawback of this approach is the subjectivity involved in collecting one or more clinicians’ opinions of the magnitude of change in an individual patient’s results that would lead to a change in management. Additional disadvantages of this approach include variation in clinicians’ experiences, dependence upon the number of clinicians surveyed, potential lack of generalizability of the patient population served by the sampled clinicians, and the necessary anecdotal nature of the survey questions framed in a patient scenario. Another limitation of the approach is that clinicians’ answers might be based on prevailing expectations of analytical accuracy, which might not be adequate for optimal patient management.</a:t>
            </a:r>
            <a:endParaRPr lang="fa-IR" sz="2000" dirty="0"/>
          </a:p>
        </p:txBody>
      </p:sp>
    </p:spTree>
    <p:extLst>
      <p:ext uri="{BB962C8B-B14F-4D97-AF65-F5344CB8AC3E}">
        <p14:creationId xmlns:p14="http://schemas.microsoft.com/office/powerpoint/2010/main" val="42354864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132E7F-08E5-4B23-9D6B-190BDDDC319D}"/>
              </a:ext>
            </a:extLst>
          </p:cNvPr>
          <p:cNvSpPr txBox="1"/>
          <p:nvPr/>
        </p:nvSpPr>
        <p:spPr>
          <a:xfrm>
            <a:off x="323528" y="404664"/>
            <a:ext cx="6534472" cy="4893647"/>
          </a:xfrm>
          <a:prstGeom prst="rect">
            <a:avLst/>
          </a:prstGeom>
          <a:noFill/>
        </p:spPr>
        <p:txBody>
          <a:bodyPr wrap="square">
            <a:spAutoFit/>
          </a:bodyPr>
          <a:lstStyle/>
          <a:p>
            <a:pPr algn="l"/>
            <a:r>
              <a:rPr lang="en-US" sz="2400" b="0" i="0" u="none" strike="noStrike" baseline="0" dirty="0">
                <a:latin typeface="AdvTTd027cc2c"/>
              </a:rPr>
              <a:t>Given the extreme di</a:t>
            </a:r>
            <a:r>
              <a:rPr lang="en-US" sz="2400" b="0" i="0" u="none" strike="noStrike" baseline="0" dirty="0">
                <a:latin typeface="AdvTTd027cc2c+fb"/>
              </a:rPr>
              <a:t>ffi</a:t>
            </a:r>
            <a:r>
              <a:rPr lang="en-US" sz="2400" b="0" i="0" u="none" strike="noStrike" baseline="0" dirty="0">
                <a:latin typeface="AdvTTd027cc2c"/>
              </a:rPr>
              <a:t>culty in undertaking</a:t>
            </a:r>
          </a:p>
          <a:p>
            <a:pPr algn="l"/>
            <a:r>
              <a:rPr lang="en-US" sz="2400" b="0" i="0" u="none" strike="noStrike" baseline="0" dirty="0">
                <a:latin typeface="AdvTTd027cc2c"/>
              </a:rPr>
              <a:t>such studies, indirect evaluation (Milan Model 1B)</a:t>
            </a:r>
          </a:p>
          <a:p>
            <a:pPr algn="l"/>
            <a:r>
              <a:rPr lang="en-US" sz="2400" b="0" i="0" u="none" strike="noStrike" baseline="0" dirty="0">
                <a:latin typeface="AdvTTd027cc2c"/>
              </a:rPr>
              <a:t>may also be considered. This may be done by modelling the</a:t>
            </a:r>
          </a:p>
          <a:p>
            <a:pPr algn="l"/>
            <a:r>
              <a:rPr lang="en-US" sz="2400" b="0" i="0" u="none" strike="noStrike" baseline="0" dirty="0">
                <a:highlight>
                  <a:srgbClr val="FFFF00"/>
                </a:highlight>
                <a:latin typeface="AdvTTd027cc2c"/>
              </a:rPr>
              <a:t>e</a:t>
            </a:r>
            <a:r>
              <a:rPr lang="en-US" sz="2400" b="0" i="0" u="none" strike="noStrike" baseline="0" dirty="0">
                <a:highlight>
                  <a:srgbClr val="FFFF00"/>
                </a:highlight>
                <a:latin typeface="AdvTTd027cc2c+fb"/>
              </a:rPr>
              <a:t>ff</a:t>
            </a:r>
            <a:r>
              <a:rPr lang="en-US" sz="2400" b="0" i="0" u="none" strike="noStrike" baseline="0" dirty="0">
                <a:highlight>
                  <a:srgbClr val="FFFF00"/>
                </a:highlight>
                <a:latin typeface="AdvTTd027cc2c"/>
              </a:rPr>
              <a:t>ect of changes in analytical performance on health outcomes</a:t>
            </a:r>
          </a:p>
          <a:p>
            <a:pPr algn="l"/>
            <a:r>
              <a:rPr lang="en-US" sz="2400" b="0" i="0" u="none" strike="noStrike" baseline="0" dirty="0">
                <a:latin typeface="AdvTTd027cc2c"/>
              </a:rPr>
              <a:t>(using empirical data to underpin the models) [6];</a:t>
            </a:r>
          </a:p>
          <a:p>
            <a:pPr algn="l"/>
            <a:r>
              <a:rPr lang="en-US" sz="2400" b="0" i="0" u="none" strike="noStrike" baseline="0" dirty="0">
                <a:latin typeface="AdvTTd027cc2c"/>
              </a:rPr>
              <a:t>or by surveying clinicians about their likely actions in</a:t>
            </a:r>
          </a:p>
          <a:p>
            <a:pPr algn="l"/>
            <a:r>
              <a:rPr lang="en-US" sz="2400" b="0" i="0" u="none" strike="noStrike" baseline="0" dirty="0">
                <a:latin typeface="AdvTTd027cc2c"/>
              </a:rPr>
              <a:t>response to di</a:t>
            </a:r>
            <a:r>
              <a:rPr lang="en-US" sz="2400" b="0" i="0" u="none" strike="noStrike" baseline="0" dirty="0">
                <a:latin typeface="AdvTTd027cc2c+fb"/>
              </a:rPr>
              <a:t>ff</a:t>
            </a:r>
            <a:r>
              <a:rPr lang="en-US" sz="2400" b="0" i="0" u="none" strike="noStrike" baseline="0" dirty="0">
                <a:latin typeface="AdvTTd027cc2c"/>
              </a:rPr>
              <a:t>erent scenarios based on laboratory results</a:t>
            </a:r>
          </a:p>
          <a:p>
            <a:pPr algn="l"/>
            <a:r>
              <a:rPr lang="en-US" sz="2400" b="0" i="0" u="none" strike="noStrike" baseline="0" dirty="0">
                <a:latin typeface="AdvTTd027cc2c"/>
              </a:rPr>
              <a:t>to measure potential changes to clinical decision making</a:t>
            </a:r>
            <a:endParaRPr lang="fa-IR" sz="2400" dirty="0"/>
          </a:p>
        </p:txBody>
      </p:sp>
    </p:spTree>
    <p:extLst>
      <p:ext uri="{BB962C8B-B14F-4D97-AF65-F5344CB8AC3E}">
        <p14:creationId xmlns:p14="http://schemas.microsoft.com/office/powerpoint/2010/main" val="42325493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2A9716-B736-41EA-8D60-A0399D957A68}"/>
              </a:ext>
            </a:extLst>
          </p:cNvPr>
          <p:cNvSpPr txBox="1"/>
          <p:nvPr/>
        </p:nvSpPr>
        <p:spPr>
          <a:xfrm>
            <a:off x="179512" y="404664"/>
            <a:ext cx="8784976" cy="4801314"/>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The definition of state-of-the-art performance varies both within and between peer-reviewed articles, and the term can therefore cause confusion. For example, the Consensus Statement from the 1</a:t>
            </a:r>
            <a:r>
              <a:rPr lang="en-US" b="0" i="0" baseline="30000" dirty="0">
                <a:solidFill>
                  <a:srgbClr val="000000"/>
                </a:solidFill>
                <a:effectLst/>
                <a:latin typeface="Open Sans" panose="020B0606030504020204" pitchFamily="34" charset="0"/>
              </a:rPr>
              <a:t>st</a:t>
            </a:r>
            <a:r>
              <a:rPr lang="en-US" b="0" i="0" dirty="0">
                <a:solidFill>
                  <a:srgbClr val="000000"/>
                </a:solidFill>
                <a:effectLst/>
                <a:latin typeface="Open Sans" panose="020B0606030504020204" pitchFamily="34" charset="0"/>
              </a:rPr>
              <a:t> Strategic Conference of the EFLM describes state-of-the-art as both relating to “the highest level of analytical performance technically achievable” as well as “the analytical performance achieved by a certain percentage of laboratories.” </a:t>
            </a:r>
            <a:r>
              <a:rPr lang="en-US" b="0" i="0" baseline="30000" dirty="0">
                <a:solidFill>
                  <a:srgbClr val="000000"/>
                </a:solidFill>
                <a:effectLst/>
                <a:latin typeface="Open Sans" panose="020B0606030504020204" pitchFamily="34" charset="0"/>
              </a:rPr>
              <a:t>{3}</a:t>
            </a:r>
            <a:r>
              <a:rPr lang="en-US" b="0" i="0" dirty="0">
                <a:solidFill>
                  <a:srgbClr val="000000"/>
                </a:solidFill>
                <a:effectLst/>
                <a:latin typeface="Open Sans" panose="020B0606030504020204" pitchFamily="34" charset="0"/>
              </a:rPr>
              <a:t> International guidelines, on the other hand, concisely describes state of the art as embodying “what is currently and generally accepted as good practice in technology and medicine” and specifies that the term “does not necessarily imply the most technologically advanced solution”. </a:t>
            </a:r>
            <a:r>
              <a:rPr lang="en-US" b="0" i="0" baseline="30000" dirty="0">
                <a:solidFill>
                  <a:srgbClr val="000000"/>
                </a:solidFill>
                <a:effectLst/>
                <a:latin typeface="Open Sans" panose="020B0606030504020204" pitchFamily="34" charset="0"/>
              </a:rPr>
              <a:t>{53}</a:t>
            </a:r>
            <a:r>
              <a:rPr lang="en-US" b="0" i="0" dirty="0">
                <a:solidFill>
                  <a:srgbClr val="000000"/>
                </a:solidFill>
                <a:effectLst/>
                <a:latin typeface="Open Sans" panose="020B0606030504020204" pitchFamily="34" charset="0"/>
              </a:rPr>
              <a:t> Similarly, Miller et al., used the term to describe the full range of currently available method peer groups, regardless of whether the accuracy met requirements for clinical performance. Although matching or surpassing the highest level of analytical performance currently achievable can serve as an aspirational goal, it might conflict with other important considerations such as cost, speed, reasonable sample volume, sampling technique, ease of use, and the mobility and durability of the measurement system, which therefore can reduce its practical utility as a source of ATE limits.</a:t>
            </a:r>
            <a:endParaRPr lang="fa-IR" dirty="0"/>
          </a:p>
        </p:txBody>
      </p:sp>
    </p:spTree>
    <p:extLst>
      <p:ext uri="{BB962C8B-B14F-4D97-AF65-F5344CB8AC3E}">
        <p14:creationId xmlns:p14="http://schemas.microsoft.com/office/powerpoint/2010/main" val="50353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85AFF-9D21-4E46-B397-6CECE4A6049A}"/>
              </a:ext>
            </a:extLst>
          </p:cNvPr>
          <p:cNvSpPr txBox="1"/>
          <p:nvPr/>
        </p:nvSpPr>
        <p:spPr>
          <a:xfrm>
            <a:off x="2286000" y="1028343"/>
            <a:ext cx="4572000" cy="4801314"/>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For the purposes of setting ATE limits according to this guideline, “state-of-the-art” is interpreted to mean typical analytical performance similar to peers using the same test method. Relative total error between measurement systems that are within the usual interval of differences observed for similar measurement systems are taken as acceptable because the industry and professions are already accustomed to those differences existing between laboratories and measurement systems. This approach, based on the performance typically achieved by the peer group, is generally a more practical source for informing ATE limits.</a:t>
            </a:r>
            <a:endParaRPr lang="fa-IR" dirty="0"/>
          </a:p>
        </p:txBody>
      </p:sp>
    </p:spTree>
    <p:extLst>
      <p:ext uri="{BB962C8B-B14F-4D97-AF65-F5344CB8AC3E}">
        <p14:creationId xmlns:p14="http://schemas.microsoft.com/office/powerpoint/2010/main" val="2395886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32048</TotalTime>
  <Words>5116</Words>
  <Application>Microsoft Office PowerPoint</Application>
  <PresentationFormat>On-screen Show (4:3)</PresentationFormat>
  <Paragraphs>830</Paragraphs>
  <Slides>123</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123</vt:i4>
      </vt:variant>
    </vt:vector>
  </HeadingPairs>
  <TitlesOfParts>
    <vt:vector size="141" baseType="lpstr">
      <vt:lpstr>2  Bardiya</vt:lpstr>
      <vt:lpstr>2  Elham</vt:lpstr>
      <vt:lpstr>AdvTT052d8736</vt:lpstr>
      <vt:lpstr>AdvTTd027cc2c</vt:lpstr>
      <vt:lpstr>AdvTTd027cc2c+20</vt:lpstr>
      <vt:lpstr>AdvTTd027cc2c+fb</vt:lpstr>
      <vt:lpstr>Arial</vt:lpstr>
      <vt:lpstr>Calibri</vt:lpstr>
      <vt:lpstr>Calibri Light</vt:lpstr>
      <vt:lpstr>Calibri-Light</vt:lpstr>
      <vt:lpstr>Calibri-LightItalic</vt:lpstr>
      <vt:lpstr>Courier New</vt:lpstr>
      <vt:lpstr>DGMetaSerifScience</vt:lpstr>
      <vt:lpstr>Open Sans</vt:lpstr>
      <vt:lpstr>Symbol</vt:lpstr>
      <vt:lpstr>Times New Roman</vt:lpstr>
      <vt:lpstr>Wingdings</vt:lpstr>
      <vt:lpstr>Office Theme</vt:lpstr>
      <vt:lpstr>ویژگی عملکرد سنجشی (خطای مجاز) Analytical Performance Specification, 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عملکرد آزمایشگاهی با کیفیت</vt:lpstr>
      <vt:lpstr>PowerPoint Presentation</vt:lpstr>
      <vt:lpstr>PowerPoint Presentation</vt:lpstr>
      <vt:lpstr>موارد استفاده:</vt:lpstr>
      <vt:lpstr>اسامی گوناگون</vt:lpstr>
      <vt:lpstr>CLSI EP46 ED1PD:2024 (پیش نویس) Determining Allowable Total Error Goals and Limits for Quantitative Medical Laboratory Measurement Procedures</vt:lpstr>
      <vt:lpstr>تاریخچه</vt:lpstr>
      <vt:lpstr>PowerPoint Presentation</vt:lpstr>
      <vt:lpstr>Stockholm 1999 Hierarchy </vt:lpstr>
      <vt:lpstr>PowerPoint Presentation</vt:lpstr>
      <vt:lpstr>Milan 2014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بهبود مطالعات نوسان زیستی</vt:lpstr>
      <vt:lpstr>PowerPoint Presentation</vt:lpstr>
      <vt:lpstr>دستاورد کنفرانس پراگ 2023</vt:lpstr>
      <vt:lpstr>تناقض در تعیین APS بر اساس نوسان زیستی</vt:lpstr>
      <vt:lpstr>مدل خطای کل</vt:lpstr>
      <vt:lpstr>مدل خطای کل</vt:lpstr>
      <vt:lpstr>مدل خطای کل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Analytical Performance Specification (APS)</dc:title>
  <dc:creator>RST</dc:creator>
  <cp:lastModifiedBy>ebnesina</cp:lastModifiedBy>
  <cp:revision>560</cp:revision>
  <cp:lastPrinted>2019-09-03T17:37:38Z</cp:lastPrinted>
  <dcterms:created xsi:type="dcterms:W3CDTF">2019-09-01T10:52:07Z</dcterms:created>
  <dcterms:modified xsi:type="dcterms:W3CDTF">2024-10-05T06:10:37Z</dcterms:modified>
</cp:coreProperties>
</file>