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ink/ink2.xml" ContentType="application/inkml+xml"/>
  <Override PartName="/ppt/notesSlides/notesSlide3.xml" ContentType="application/vnd.openxmlformats-officedocument.presentationml.notesSlide+xml"/>
  <Override PartName="/ppt/ink/ink3.xml" ContentType="application/inkml+xml"/>
  <Override PartName="/ppt/ink/ink4.xml" ContentType="application/inkml+xml"/>
  <Override PartName="/ppt/notesSlides/notesSlide4.xml" ContentType="application/vnd.openxmlformats-officedocument.presentationml.notesSlide+xml"/>
  <Override PartName="/ppt/ink/ink5.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127"/>
  </p:notesMasterIdLst>
  <p:sldIdLst>
    <p:sldId id="475" r:id="rId2"/>
    <p:sldId id="256" r:id="rId3"/>
    <p:sldId id="476" r:id="rId4"/>
    <p:sldId id="455" r:id="rId5"/>
    <p:sldId id="456" r:id="rId6"/>
    <p:sldId id="457" r:id="rId7"/>
    <p:sldId id="458" r:id="rId8"/>
    <p:sldId id="454" r:id="rId9"/>
    <p:sldId id="459" r:id="rId10"/>
    <p:sldId id="470" r:id="rId11"/>
    <p:sldId id="471" r:id="rId12"/>
    <p:sldId id="472" r:id="rId13"/>
    <p:sldId id="473" r:id="rId14"/>
    <p:sldId id="469" r:id="rId15"/>
    <p:sldId id="463" r:id="rId16"/>
    <p:sldId id="462" r:id="rId17"/>
    <p:sldId id="461" r:id="rId18"/>
    <p:sldId id="390" r:id="rId19"/>
    <p:sldId id="477" r:id="rId20"/>
    <p:sldId id="478" r:id="rId21"/>
    <p:sldId id="479" r:id="rId22"/>
    <p:sldId id="480" r:id="rId23"/>
    <p:sldId id="481" r:id="rId24"/>
    <p:sldId id="482" r:id="rId25"/>
    <p:sldId id="483" r:id="rId26"/>
    <p:sldId id="484" r:id="rId27"/>
    <p:sldId id="278" r:id="rId28"/>
    <p:sldId id="421" r:id="rId29"/>
    <p:sldId id="389" r:id="rId30"/>
    <p:sldId id="279" r:id="rId31"/>
    <p:sldId id="394" r:id="rId32"/>
    <p:sldId id="485" r:id="rId33"/>
    <p:sldId id="486" r:id="rId34"/>
    <p:sldId id="487" r:id="rId35"/>
    <p:sldId id="397" r:id="rId36"/>
    <p:sldId id="488" r:id="rId37"/>
    <p:sldId id="489" r:id="rId38"/>
    <p:sldId id="398" r:id="rId39"/>
    <p:sldId id="400" r:id="rId40"/>
    <p:sldId id="492" r:id="rId41"/>
    <p:sldId id="423" r:id="rId42"/>
    <p:sldId id="402" r:id="rId43"/>
    <p:sldId id="490" r:id="rId44"/>
    <p:sldId id="491" r:id="rId45"/>
    <p:sldId id="410" r:id="rId46"/>
    <p:sldId id="412" r:id="rId47"/>
    <p:sldId id="413" r:id="rId48"/>
    <p:sldId id="407" r:id="rId49"/>
    <p:sldId id="420" r:id="rId50"/>
    <p:sldId id="409" r:id="rId51"/>
    <p:sldId id="494" r:id="rId52"/>
    <p:sldId id="414" r:id="rId53"/>
    <p:sldId id="493" r:id="rId54"/>
    <p:sldId id="313" r:id="rId55"/>
    <p:sldId id="314" r:id="rId56"/>
    <p:sldId id="315" r:id="rId57"/>
    <p:sldId id="316" r:id="rId58"/>
    <p:sldId id="451" r:id="rId59"/>
    <p:sldId id="415" r:id="rId60"/>
    <p:sldId id="465" r:id="rId61"/>
    <p:sldId id="317" r:id="rId62"/>
    <p:sldId id="318" r:id="rId63"/>
    <p:sldId id="324" r:id="rId64"/>
    <p:sldId id="319" r:id="rId65"/>
    <p:sldId id="320" r:id="rId66"/>
    <p:sldId id="387" r:id="rId67"/>
    <p:sldId id="325" r:id="rId68"/>
    <p:sldId id="326" r:id="rId69"/>
    <p:sldId id="337" r:id="rId70"/>
    <p:sldId id="338" r:id="rId71"/>
    <p:sldId id="339" r:id="rId72"/>
    <p:sldId id="340" r:id="rId73"/>
    <p:sldId id="341" r:id="rId74"/>
    <p:sldId id="343" r:id="rId75"/>
    <p:sldId id="349" r:id="rId76"/>
    <p:sldId id="344" r:id="rId77"/>
    <p:sldId id="345" r:id="rId78"/>
    <p:sldId id="346" r:id="rId79"/>
    <p:sldId id="347" r:id="rId80"/>
    <p:sldId id="348" r:id="rId81"/>
    <p:sldId id="357" r:id="rId82"/>
    <p:sldId id="504" r:id="rId83"/>
    <p:sldId id="505" r:id="rId84"/>
    <p:sldId id="428" r:id="rId85"/>
    <p:sldId id="436" r:id="rId86"/>
    <p:sldId id="437" r:id="rId87"/>
    <p:sldId id="440" r:id="rId88"/>
    <p:sldId id="373" r:id="rId89"/>
    <p:sldId id="374" r:id="rId90"/>
    <p:sldId id="445" r:id="rId91"/>
    <p:sldId id="474" r:id="rId92"/>
    <p:sldId id="361" r:id="rId93"/>
    <p:sldId id="362" r:id="rId94"/>
    <p:sldId id="364" r:id="rId95"/>
    <p:sldId id="363" r:id="rId96"/>
    <p:sldId id="358" r:id="rId97"/>
    <p:sldId id="365" r:id="rId98"/>
    <p:sldId id="359" r:id="rId99"/>
    <p:sldId id="366" r:id="rId100"/>
    <p:sldId id="367" r:id="rId101"/>
    <p:sldId id="416" r:id="rId102"/>
    <p:sldId id="417" r:id="rId103"/>
    <p:sldId id="418" r:id="rId104"/>
    <p:sldId id="375" r:id="rId105"/>
    <p:sldId id="376" r:id="rId106"/>
    <p:sldId id="377" r:id="rId107"/>
    <p:sldId id="378" r:id="rId108"/>
    <p:sldId id="379" r:id="rId109"/>
    <p:sldId id="380" r:id="rId110"/>
    <p:sldId id="381" r:id="rId111"/>
    <p:sldId id="382" r:id="rId112"/>
    <p:sldId id="429" r:id="rId113"/>
    <p:sldId id="446" r:id="rId114"/>
    <p:sldId id="466" r:id="rId115"/>
    <p:sldId id="467" r:id="rId116"/>
    <p:sldId id="468" r:id="rId117"/>
    <p:sldId id="464" r:id="rId118"/>
    <p:sldId id="495" r:id="rId119"/>
    <p:sldId id="496" r:id="rId120"/>
    <p:sldId id="497" r:id="rId121"/>
    <p:sldId id="498" r:id="rId122"/>
    <p:sldId id="500" r:id="rId123"/>
    <p:sldId id="501" r:id="rId124"/>
    <p:sldId id="502" r:id="rId125"/>
    <p:sldId id="503"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ja" initials="R" lastIdx="2" clrIdx="0">
    <p:extLst>
      <p:ext uri="{19B8F6BF-5375-455C-9EA6-DF929625EA0E}">
        <p15:presenceInfo xmlns:p15="http://schemas.microsoft.com/office/powerpoint/2012/main" userId="Roj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4" d="100"/>
          <a:sy n="64" d="100"/>
        </p:scale>
        <p:origin x="900" y="90"/>
      </p:cViewPr>
      <p:guideLst>
        <p:guide orient="horz" pos="2160"/>
        <p:guide pos="3840"/>
      </p:guideLst>
    </p:cSldViewPr>
  </p:slideViewPr>
  <p:notesTextViewPr>
    <p:cViewPr>
      <p:scale>
        <a:sx n="1" d="1"/>
        <a:sy n="1" d="1"/>
      </p:scale>
      <p:origin x="0" y="0"/>
    </p:cViewPr>
  </p:notesTextViewPr>
  <p:sorterViewPr>
    <p:cViewPr>
      <p:scale>
        <a:sx n="100" d="100"/>
        <a:sy n="100" d="100"/>
      </p:scale>
      <p:origin x="0" y="-670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oleObject" Target="file:///D:\1-&#1705;&#1606;&#1601;&#1585;&#1575;&#1606;&#1587;\&#1570;&#1740;&#1606;&#1583;&#1607;\&#1705;&#1606;&#1711;&#1585;&#1607;%2099\&#1705;&#1575;&#1585;&#1711;&#1575;&#1607;\MU\Random%20valu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1-&#1705;&#1606;&#1601;&#1585;&#1575;&#1606;&#1587;\&#1570;&#1740;&#1606;&#1583;&#1607;\&#1705;&#1606;&#1711;&#1585;&#1607;%2099\&#1705;&#1575;&#1585;&#1711;&#1575;&#1607;\MU\Random%20valu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1-&#1705;&#1606;&#1601;&#1585;&#1575;&#1606;&#1587;\&#1570;&#1740;&#1606;&#1583;&#1607;\&#1705;&#1606;&#1711;&#1585;&#1607;%2099\&#1705;&#1575;&#1585;&#1711;&#1575;&#1607;\MU\Random%20valu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1-&#1705;&#1606;&#1601;&#1585;&#1575;&#1606;&#1587;\&#1570;&#1740;&#1606;&#1583;&#1607;\&#1705;&#1606;&#1711;&#1585;&#1607;%2099\&#1705;&#1575;&#1585;&#1711;&#1575;&#1607;\MU\Random%20valu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a:t>IQC</a:t>
            </a:r>
          </a:p>
        </c:rich>
      </c:tx>
      <c:layout>
        <c:manualLayout>
          <c:xMode val="edge"/>
          <c:yMode val="edge"/>
          <c:x val="0.20396129347425901"/>
          <c:y val="0.12002652519893899"/>
        </c:manualLayout>
      </c:layout>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fa-IR"/>
        </a:p>
      </c:txPr>
    </c:title>
    <c:autoTitleDeleted val="0"/>
    <c:plotArea>
      <c:layout>
        <c:manualLayout>
          <c:layoutTarget val="inner"/>
          <c:xMode val="edge"/>
          <c:yMode val="edge"/>
          <c:x val="9.6831156747953118E-2"/>
          <c:y val="0.22514239706503103"/>
          <c:w val="0.87753018372703417"/>
          <c:h val="0.6582418326880084"/>
        </c:manualLayout>
      </c:layout>
      <c:scatterChart>
        <c:scatterStyle val="lineMarker"/>
        <c:varyColors val="0"/>
        <c:ser>
          <c:idx val="0"/>
          <c:order val="0"/>
          <c:spPr>
            <a:ln w="25400" cap="rnd">
              <a:noFill/>
              <a:round/>
            </a:ln>
            <a:effectLst>
              <a:outerShdw dist="25400" dir="2700000" algn="tl" rotWithShape="0">
                <a:schemeClr val="accent1"/>
              </a:outerShdw>
            </a:effectLst>
          </c:spPr>
          <c:marker>
            <c:symbol val="circle"/>
            <c:size val="6"/>
            <c:spPr>
              <a:solidFill>
                <a:schemeClr val="accent1"/>
              </a:solidFill>
              <a:ln w="22225">
                <a:solidFill>
                  <a:schemeClr val="lt1"/>
                </a:solidFill>
                <a:round/>
              </a:ln>
              <a:effectLst/>
            </c:spPr>
          </c:marker>
          <c:xVal>
            <c:numRef>
              <c:f>Sheet1!$A$1:$A$40</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Sheet1!$B$1:$B$40</c:f>
              <c:numCache>
                <c:formatCode>General</c:formatCode>
                <c:ptCount val="40"/>
                <c:pt idx="0">
                  <c:v>125</c:v>
                </c:pt>
                <c:pt idx="1">
                  <c:v>122</c:v>
                </c:pt>
                <c:pt idx="2">
                  <c:v>122</c:v>
                </c:pt>
                <c:pt idx="3">
                  <c:v>122</c:v>
                </c:pt>
                <c:pt idx="4">
                  <c:v>121</c:v>
                </c:pt>
                <c:pt idx="5">
                  <c:v>122</c:v>
                </c:pt>
                <c:pt idx="6">
                  <c:v>122</c:v>
                </c:pt>
                <c:pt idx="7">
                  <c:v>121</c:v>
                </c:pt>
                <c:pt idx="8">
                  <c:v>125</c:v>
                </c:pt>
                <c:pt idx="9">
                  <c:v>124</c:v>
                </c:pt>
                <c:pt idx="10">
                  <c:v>121</c:v>
                </c:pt>
                <c:pt idx="11">
                  <c:v>123</c:v>
                </c:pt>
                <c:pt idx="12">
                  <c:v>123</c:v>
                </c:pt>
                <c:pt idx="13">
                  <c:v>123</c:v>
                </c:pt>
                <c:pt idx="14">
                  <c:v>123</c:v>
                </c:pt>
                <c:pt idx="15">
                  <c:v>124</c:v>
                </c:pt>
                <c:pt idx="16">
                  <c:v>123</c:v>
                </c:pt>
                <c:pt idx="17">
                  <c:v>121</c:v>
                </c:pt>
                <c:pt idx="18">
                  <c:v>125</c:v>
                </c:pt>
                <c:pt idx="19">
                  <c:v>124</c:v>
                </c:pt>
                <c:pt idx="20">
                  <c:v>132</c:v>
                </c:pt>
                <c:pt idx="21">
                  <c:v>133</c:v>
                </c:pt>
                <c:pt idx="22">
                  <c:v>135</c:v>
                </c:pt>
                <c:pt idx="23">
                  <c:v>135</c:v>
                </c:pt>
                <c:pt idx="24">
                  <c:v>132</c:v>
                </c:pt>
                <c:pt idx="25">
                  <c:v>134</c:v>
                </c:pt>
                <c:pt idx="26">
                  <c:v>132</c:v>
                </c:pt>
                <c:pt idx="27">
                  <c:v>135</c:v>
                </c:pt>
                <c:pt idx="28">
                  <c:v>134</c:v>
                </c:pt>
                <c:pt idx="29">
                  <c:v>131</c:v>
                </c:pt>
                <c:pt idx="30">
                  <c:v>134</c:v>
                </c:pt>
                <c:pt idx="31">
                  <c:v>135</c:v>
                </c:pt>
                <c:pt idx="32">
                  <c:v>132</c:v>
                </c:pt>
                <c:pt idx="33">
                  <c:v>135</c:v>
                </c:pt>
                <c:pt idx="34">
                  <c:v>134</c:v>
                </c:pt>
                <c:pt idx="35">
                  <c:v>134</c:v>
                </c:pt>
                <c:pt idx="36">
                  <c:v>131</c:v>
                </c:pt>
                <c:pt idx="37">
                  <c:v>134</c:v>
                </c:pt>
                <c:pt idx="38">
                  <c:v>131</c:v>
                </c:pt>
                <c:pt idx="39">
                  <c:v>134</c:v>
                </c:pt>
              </c:numCache>
            </c:numRef>
          </c:yVal>
          <c:smooth val="0"/>
          <c:extLst>
            <c:ext xmlns:c16="http://schemas.microsoft.com/office/drawing/2014/chart" uri="{C3380CC4-5D6E-409C-BE32-E72D297353CC}">
              <c16:uniqueId val="{00000000-060A-4349-AD97-DE4B5115E53E}"/>
            </c:ext>
          </c:extLst>
        </c:ser>
        <c:dLbls>
          <c:showLegendKey val="0"/>
          <c:showVal val="0"/>
          <c:showCatName val="0"/>
          <c:showSerName val="0"/>
          <c:showPercent val="0"/>
          <c:showBubbleSize val="0"/>
        </c:dLbls>
        <c:axId val="353622112"/>
        <c:axId val="353622896"/>
      </c:scatterChart>
      <c:valAx>
        <c:axId val="353622112"/>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fa-IR"/>
          </a:p>
        </c:txPr>
        <c:crossAx val="353622896"/>
        <c:crosses val="autoZero"/>
        <c:crossBetween val="midCat"/>
      </c:valAx>
      <c:valAx>
        <c:axId val="353622896"/>
        <c:scaling>
          <c:orientation val="minMax"/>
        </c:scaling>
        <c:delete val="0"/>
        <c:axPos val="l"/>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fa-IR"/>
          </a:p>
        </c:txPr>
        <c:crossAx val="353622112"/>
        <c:crosses val="autoZero"/>
        <c:crossBetween val="midCat"/>
      </c:valAx>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fa-I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a:t>IQC</a:t>
            </a:r>
          </a:p>
        </c:rich>
      </c:tx>
      <c:layout>
        <c:manualLayout>
          <c:xMode val="edge"/>
          <c:yMode val="edge"/>
          <c:x val="0.20396129347425901"/>
          <c:y val="0.12002652519893899"/>
        </c:manualLayout>
      </c:layout>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fa-IR"/>
        </a:p>
      </c:txPr>
    </c:title>
    <c:autoTitleDeleted val="0"/>
    <c:plotArea>
      <c:layout>
        <c:manualLayout>
          <c:layoutTarget val="inner"/>
          <c:xMode val="edge"/>
          <c:yMode val="edge"/>
          <c:x val="9.6831156747953118E-2"/>
          <c:y val="0.22514239706503103"/>
          <c:w val="0.87753018372703417"/>
          <c:h val="0.6582418326880084"/>
        </c:manualLayout>
      </c:layout>
      <c:scatterChart>
        <c:scatterStyle val="lineMarker"/>
        <c:varyColors val="0"/>
        <c:ser>
          <c:idx val="0"/>
          <c:order val="0"/>
          <c:spPr>
            <a:ln w="25400" cap="rnd">
              <a:noFill/>
              <a:round/>
            </a:ln>
            <a:effectLst>
              <a:outerShdw dist="25400" dir="2700000" algn="tl" rotWithShape="0">
                <a:schemeClr val="accent1"/>
              </a:outerShdw>
            </a:effectLst>
          </c:spPr>
          <c:marker>
            <c:symbol val="circle"/>
            <c:size val="6"/>
            <c:spPr>
              <a:solidFill>
                <a:schemeClr val="accent1"/>
              </a:solidFill>
              <a:ln w="22225">
                <a:solidFill>
                  <a:schemeClr val="lt1"/>
                </a:solidFill>
                <a:round/>
              </a:ln>
              <a:effectLst/>
            </c:spPr>
          </c:marker>
          <c:xVal>
            <c:numRef>
              <c:f>Sheet1!$A$1:$A$40</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Sheet1!$B$1:$B$40</c:f>
              <c:numCache>
                <c:formatCode>General</c:formatCode>
                <c:ptCount val="40"/>
                <c:pt idx="0">
                  <c:v>125</c:v>
                </c:pt>
                <c:pt idx="1">
                  <c:v>122</c:v>
                </c:pt>
                <c:pt idx="2">
                  <c:v>122</c:v>
                </c:pt>
                <c:pt idx="3">
                  <c:v>122</c:v>
                </c:pt>
                <c:pt idx="4">
                  <c:v>121</c:v>
                </c:pt>
                <c:pt idx="5">
                  <c:v>122</c:v>
                </c:pt>
                <c:pt idx="6">
                  <c:v>122</c:v>
                </c:pt>
                <c:pt idx="7">
                  <c:v>121</c:v>
                </c:pt>
                <c:pt idx="8">
                  <c:v>125</c:v>
                </c:pt>
                <c:pt idx="9">
                  <c:v>124</c:v>
                </c:pt>
                <c:pt idx="10">
                  <c:v>121</c:v>
                </c:pt>
                <c:pt idx="11">
                  <c:v>123</c:v>
                </c:pt>
                <c:pt idx="12">
                  <c:v>123</c:v>
                </c:pt>
                <c:pt idx="13">
                  <c:v>123</c:v>
                </c:pt>
                <c:pt idx="14">
                  <c:v>123</c:v>
                </c:pt>
                <c:pt idx="15">
                  <c:v>124</c:v>
                </c:pt>
                <c:pt idx="16">
                  <c:v>123</c:v>
                </c:pt>
                <c:pt idx="17">
                  <c:v>121</c:v>
                </c:pt>
                <c:pt idx="18">
                  <c:v>125</c:v>
                </c:pt>
                <c:pt idx="19">
                  <c:v>124</c:v>
                </c:pt>
                <c:pt idx="20">
                  <c:v>132</c:v>
                </c:pt>
                <c:pt idx="21">
                  <c:v>133</c:v>
                </c:pt>
                <c:pt idx="22">
                  <c:v>135</c:v>
                </c:pt>
                <c:pt idx="23">
                  <c:v>135</c:v>
                </c:pt>
                <c:pt idx="24">
                  <c:v>132</c:v>
                </c:pt>
                <c:pt idx="25">
                  <c:v>134</c:v>
                </c:pt>
                <c:pt idx="26">
                  <c:v>132</c:v>
                </c:pt>
                <c:pt idx="27">
                  <c:v>135</c:v>
                </c:pt>
                <c:pt idx="28">
                  <c:v>134</c:v>
                </c:pt>
                <c:pt idx="29">
                  <c:v>131</c:v>
                </c:pt>
                <c:pt idx="30">
                  <c:v>134</c:v>
                </c:pt>
                <c:pt idx="31">
                  <c:v>135</c:v>
                </c:pt>
                <c:pt idx="32">
                  <c:v>132</c:v>
                </c:pt>
                <c:pt idx="33">
                  <c:v>135</c:v>
                </c:pt>
                <c:pt idx="34">
                  <c:v>134</c:v>
                </c:pt>
                <c:pt idx="35">
                  <c:v>134</c:v>
                </c:pt>
                <c:pt idx="36">
                  <c:v>131</c:v>
                </c:pt>
                <c:pt idx="37">
                  <c:v>134</c:v>
                </c:pt>
                <c:pt idx="38">
                  <c:v>131</c:v>
                </c:pt>
                <c:pt idx="39">
                  <c:v>134</c:v>
                </c:pt>
              </c:numCache>
            </c:numRef>
          </c:yVal>
          <c:smooth val="0"/>
          <c:extLst>
            <c:ext xmlns:c16="http://schemas.microsoft.com/office/drawing/2014/chart" uri="{C3380CC4-5D6E-409C-BE32-E72D297353CC}">
              <c16:uniqueId val="{00000000-75BD-44E3-BB13-0EB1092FBA71}"/>
            </c:ext>
          </c:extLst>
        </c:ser>
        <c:dLbls>
          <c:showLegendKey val="0"/>
          <c:showVal val="0"/>
          <c:showCatName val="0"/>
          <c:showSerName val="0"/>
          <c:showPercent val="0"/>
          <c:showBubbleSize val="0"/>
        </c:dLbls>
        <c:axId val="353623680"/>
        <c:axId val="353624072"/>
      </c:scatterChart>
      <c:valAx>
        <c:axId val="353623680"/>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fa-IR"/>
          </a:p>
        </c:txPr>
        <c:crossAx val="353624072"/>
        <c:crosses val="autoZero"/>
        <c:crossBetween val="midCat"/>
      </c:valAx>
      <c:valAx>
        <c:axId val="353624072"/>
        <c:scaling>
          <c:orientation val="minMax"/>
        </c:scaling>
        <c:delete val="0"/>
        <c:axPos val="l"/>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fa-IR"/>
          </a:p>
        </c:txPr>
        <c:crossAx val="353623680"/>
        <c:crosses val="autoZero"/>
        <c:crossBetween val="midCat"/>
      </c:valAx>
      <c:spPr>
        <a:noFill/>
        <a:ln w="25400">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fa-I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a:t>IQC</a:t>
            </a:r>
          </a:p>
        </c:rich>
      </c:tx>
      <c:layout>
        <c:manualLayout>
          <c:xMode val="edge"/>
          <c:yMode val="edge"/>
          <c:x val="0.20396129347425901"/>
          <c:y val="0.12002652519893899"/>
        </c:manualLayout>
      </c:layout>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fa-IR"/>
        </a:p>
      </c:txPr>
    </c:title>
    <c:autoTitleDeleted val="0"/>
    <c:plotArea>
      <c:layout>
        <c:manualLayout>
          <c:layoutTarget val="inner"/>
          <c:xMode val="edge"/>
          <c:yMode val="edge"/>
          <c:x val="9.6831156747953118E-2"/>
          <c:y val="0.22514239706503103"/>
          <c:w val="0.87753018372703417"/>
          <c:h val="0.6582418326880084"/>
        </c:manualLayout>
      </c:layout>
      <c:scatterChart>
        <c:scatterStyle val="lineMarker"/>
        <c:varyColors val="0"/>
        <c:ser>
          <c:idx val="0"/>
          <c:order val="0"/>
          <c:spPr>
            <a:ln w="25400" cap="rnd">
              <a:noFill/>
              <a:round/>
            </a:ln>
            <a:effectLst>
              <a:outerShdw dist="25400" dir="2700000" algn="tl" rotWithShape="0">
                <a:schemeClr val="accent1"/>
              </a:outerShdw>
            </a:effectLst>
          </c:spPr>
          <c:marker>
            <c:symbol val="circle"/>
            <c:size val="6"/>
            <c:spPr>
              <a:solidFill>
                <a:schemeClr val="accent1"/>
              </a:solidFill>
              <a:ln w="22225">
                <a:solidFill>
                  <a:schemeClr val="lt1"/>
                </a:solidFill>
                <a:round/>
              </a:ln>
              <a:effectLst/>
            </c:spPr>
          </c:marker>
          <c:xVal>
            <c:numRef>
              <c:f>Sheet1!$A$1:$A$40</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Sheet1!$B$1:$B$40</c:f>
              <c:numCache>
                <c:formatCode>General</c:formatCode>
                <c:ptCount val="40"/>
                <c:pt idx="0">
                  <c:v>125</c:v>
                </c:pt>
                <c:pt idx="1">
                  <c:v>122</c:v>
                </c:pt>
                <c:pt idx="2">
                  <c:v>122</c:v>
                </c:pt>
                <c:pt idx="3">
                  <c:v>122</c:v>
                </c:pt>
                <c:pt idx="4">
                  <c:v>121</c:v>
                </c:pt>
                <c:pt idx="5">
                  <c:v>122</c:v>
                </c:pt>
                <c:pt idx="6">
                  <c:v>122</c:v>
                </c:pt>
                <c:pt idx="7">
                  <c:v>121</c:v>
                </c:pt>
                <c:pt idx="8">
                  <c:v>125</c:v>
                </c:pt>
                <c:pt idx="9">
                  <c:v>124</c:v>
                </c:pt>
                <c:pt idx="10">
                  <c:v>121</c:v>
                </c:pt>
                <c:pt idx="11">
                  <c:v>123</c:v>
                </c:pt>
                <c:pt idx="12">
                  <c:v>123</c:v>
                </c:pt>
                <c:pt idx="13">
                  <c:v>123</c:v>
                </c:pt>
                <c:pt idx="14">
                  <c:v>123</c:v>
                </c:pt>
                <c:pt idx="15">
                  <c:v>124</c:v>
                </c:pt>
                <c:pt idx="16">
                  <c:v>123</c:v>
                </c:pt>
                <c:pt idx="17">
                  <c:v>121</c:v>
                </c:pt>
                <c:pt idx="18">
                  <c:v>125</c:v>
                </c:pt>
                <c:pt idx="19">
                  <c:v>124</c:v>
                </c:pt>
                <c:pt idx="20">
                  <c:v>132</c:v>
                </c:pt>
                <c:pt idx="21">
                  <c:v>133</c:v>
                </c:pt>
                <c:pt idx="22">
                  <c:v>135</c:v>
                </c:pt>
                <c:pt idx="23">
                  <c:v>135</c:v>
                </c:pt>
                <c:pt idx="24">
                  <c:v>132</c:v>
                </c:pt>
                <c:pt idx="25">
                  <c:v>134</c:v>
                </c:pt>
                <c:pt idx="26">
                  <c:v>132</c:v>
                </c:pt>
                <c:pt idx="27">
                  <c:v>135</c:v>
                </c:pt>
                <c:pt idx="28">
                  <c:v>134</c:v>
                </c:pt>
                <c:pt idx="29">
                  <c:v>131</c:v>
                </c:pt>
                <c:pt idx="30">
                  <c:v>134</c:v>
                </c:pt>
                <c:pt idx="31">
                  <c:v>135</c:v>
                </c:pt>
                <c:pt idx="32">
                  <c:v>132</c:v>
                </c:pt>
                <c:pt idx="33">
                  <c:v>135</c:v>
                </c:pt>
                <c:pt idx="34">
                  <c:v>134</c:v>
                </c:pt>
                <c:pt idx="35">
                  <c:v>134</c:v>
                </c:pt>
                <c:pt idx="36">
                  <c:v>131</c:v>
                </c:pt>
                <c:pt idx="37">
                  <c:v>134</c:v>
                </c:pt>
                <c:pt idx="38">
                  <c:v>131</c:v>
                </c:pt>
                <c:pt idx="39">
                  <c:v>134</c:v>
                </c:pt>
              </c:numCache>
            </c:numRef>
          </c:yVal>
          <c:smooth val="0"/>
          <c:extLst>
            <c:ext xmlns:c16="http://schemas.microsoft.com/office/drawing/2014/chart" uri="{C3380CC4-5D6E-409C-BE32-E72D297353CC}">
              <c16:uniqueId val="{00000000-7E38-44FC-AE5D-23FADB99B423}"/>
            </c:ext>
          </c:extLst>
        </c:ser>
        <c:dLbls>
          <c:showLegendKey val="0"/>
          <c:showVal val="0"/>
          <c:showCatName val="0"/>
          <c:showSerName val="0"/>
          <c:showPercent val="0"/>
          <c:showBubbleSize val="0"/>
        </c:dLbls>
        <c:axId val="245323680"/>
        <c:axId val="245324064"/>
      </c:scatterChart>
      <c:valAx>
        <c:axId val="245323680"/>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fa-IR"/>
          </a:p>
        </c:txPr>
        <c:crossAx val="245324064"/>
        <c:crosses val="autoZero"/>
        <c:crossBetween val="midCat"/>
      </c:valAx>
      <c:valAx>
        <c:axId val="245324064"/>
        <c:scaling>
          <c:orientation val="minMax"/>
        </c:scaling>
        <c:delete val="0"/>
        <c:axPos val="l"/>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fa-IR"/>
          </a:p>
        </c:txPr>
        <c:crossAx val="245323680"/>
        <c:crosses val="autoZero"/>
        <c:crossBetween val="midCat"/>
      </c:valAx>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fa-I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a:t>IQC</a:t>
            </a:r>
          </a:p>
        </c:rich>
      </c:tx>
      <c:layout>
        <c:manualLayout>
          <c:xMode val="edge"/>
          <c:yMode val="edge"/>
          <c:x val="0.20396129347425901"/>
          <c:y val="0.12002652519893899"/>
        </c:manualLayout>
      </c:layout>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fa-IR"/>
        </a:p>
      </c:txPr>
    </c:title>
    <c:autoTitleDeleted val="0"/>
    <c:plotArea>
      <c:layout>
        <c:manualLayout>
          <c:layoutTarget val="inner"/>
          <c:xMode val="edge"/>
          <c:yMode val="edge"/>
          <c:x val="9.6831156747953118E-2"/>
          <c:y val="0.22514239706503103"/>
          <c:w val="0.87753018372703417"/>
          <c:h val="0.6582418326880084"/>
        </c:manualLayout>
      </c:layout>
      <c:scatterChart>
        <c:scatterStyle val="lineMarker"/>
        <c:varyColors val="0"/>
        <c:ser>
          <c:idx val="0"/>
          <c:order val="0"/>
          <c:spPr>
            <a:ln w="25400" cap="rnd">
              <a:noFill/>
              <a:round/>
            </a:ln>
            <a:effectLst>
              <a:outerShdw dist="25400" dir="2700000" algn="tl" rotWithShape="0">
                <a:schemeClr val="accent1"/>
              </a:outerShdw>
            </a:effectLst>
          </c:spPr>
          <c:marker>
            <c:symbol val="circle"/>
            <c:size val="6"/>
            <c:spPr>
              <a:solidFill>
                <a:schemeClr val="accent1"/>
              </a:solidFill>
              <a:ln w="22225">
                <a:solidFill>
                  <a:schemeClr val="lt1"/>
                </a:solidFill>
                <a:round/>
              </a:ln>
              <a:effectLst/>
            </c:spPr>
          </c:marker>
          <c:xVal>
            <c:numRef>
              <c:f>Sheet1!$A$1:$A$40</c:f>
              <c:numCache>
                <c:formatCode>General</c:formatCode>
                <c:ptCount val="4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numCache>
            </c:numRef>
          </c:xVal>
          <c:yVal>
            <c:numRef>
              <c:f>Sheet1!$B$1:$B$40</c:f>
              <c:numCache>
                <c:formatCode>General</c:formatCode>
                <c:ptCount val="40"/>
                <c:pt idx="0">
                  <c:v>125</c:v>
                </c:pt>
                <c:pt idx="1">
                  <c:v>122</c:v>
                </c:pt>
                <c:pt idx="2">
                  <c:v>122</c:v>
                </c:pt>
                <c:pt idx="3">
                  <c:v>122</c:v>
                </c:pt>
                <c:pt idx="4">
                  <c:v>121</c:v>
                </c:pt>
                <c:pt idx="5">
                  <c:v>122</c:v>
                </c:pt>
                <c:pt idx="6">
                  <c:v>122</c:v>
                </c:pt>
                <c:pt idx="7">
                  <c:v>121</c:v>
                </c:pt>
                <c:pt idx="8">
                  <c:v>125</c:v>
                </c:pt>
                <c:pt idx="9">
                  <c:v>124</c:v>
                </c:pt>
                <c:pt idx="10">
                  <c:v>121</c:v>
                </c:pt>
                <c:pt idx="11">
                  <c:v>123</c:v>
                </c:pt>
                <c:pt idx="12">
                  <c:v>123</c:v>
                </c:pt>
                <c:pt idx="13">
                  <c:v>123</c:v>
                </c:pt>
                <c:pt idx="14">
                  <c:v>123</c:v>
                </c:pt>
                <c:pt idx="15">
                  <c:v>124</c:v>
                </c:pt>
                <c:pt idx="16">
                  <c:v>123</c:v>
                </c:pt>
                <c:pt idx="17">
                  <c:v>121</c:v>
                </c:pt>
                <c:pt idx="18">
                  <c:v>125</c:v>
                </c:pt>
                <c:pt idx="19">
                  <c:v>124</c:v>
                </c:pt>
                <c:pt idx="20">
                  <c:v>132</c:v>
                </c:pt>
                <c:pt idx="21">
                  <c:v>133</c:v>
                </c:pt>
                <c:pt idx="22">
                  <c:v>135</c:v>
                </c:pt>
                <c:pt idx="23">
                  <c:v>135</c:v>
                </c:pt>
                <c:pt idx="24">
                  <c:v>132</c:v>
                </c:pt>
                <c:pt idx="25">
                  <c:v>134</c:v>
                </c:pt>
                <c:pt idx="26">
                  <c:v>132</c:v>
                </c:pt>
                <c:pt idx="27">
                  <c:v>135</c:v>
                </c:pt>
                <c:pt idx="28">
                  <c:v>134</c:v>
                </c:pt>
                <c:pt idx="29">
                  <c:v>131</c:v>
                </c:pt>
                <c:pt idx="30">
                  <c:v>134</c:v>
                </c:pt>
                <c:pt idx="31">
                  <c:v>135</c:v>
                </c:pt>
                <c:pt idx="32">
                  <c:v>132</c:v>
                </c:pt>
                <c:pt idx="33">
                  <c:v>135</c:v>
                </c:pt>
                <c:pt idx="34">
                  <c:v>134</c:v>
                </c:pt>
                <c:pt idx="35">
                  <c:v>134</c:v>
                </c:pt>
                <c:pt idx="36">
                  <c:v>131</c:v>
                </c:pt>
                <c:pt idx="37">
                  <c:v>134</c:v>
                </c:pt>
                <c:pt idx="38">
                  <c:v>131</c:v>
                </c:pt>
                <c:pt idx="39">
                  <c:v>134</c:v>
                </c:pt>
              </c:numCache>
            </c:numRef>
          </c:yVal>
          <c:smooth val="0"/>
          <c:extLst>
            <c:ext xmlns:c16="http://schemas.microsoft.com/office/drawing/2014/chart" uri="{C3380CC4-5D6E-409C-BE32-E72D297353CC}">
              <c16:uniqueId val="{00000000-F240-4458-A925-83E5FC0E6397}"/>
            </c:ext>
          </c:extLst>
        </c:ser>
        <c:dLbls>
          <c:showLegendKey val="0"/>
          <c:showVal val="0"/>
          <c:showCatName val="0"/>
          <c:showSerName val="0"/>
          <c:showPercent val="0"/>
          <c:showBubbleSize val="0"/>
        </c:dLbls>
        <c:axId val="246103272"/>
        <c:axId val="246103656"/>
      </c:scatterChart>
      <c:valAx>
        <c:axId val="246103272"/>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fa-IR"/>
          </a:p>
        </c:txPr>
        <c:crossAx val="246103656"/>
        <c:crosses val="autoZero"/>
        <c:crossBetween val="midCat"/>
      </c:valAx>
      <c:valAx>
        <c:axId val="246103656"/>
        <c:scaling>
          <c:orientation val="minMax"/>
        </c:scaling>
        <c:delete val="0"/>
        <c:axPos val="l"/>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fa-IR"/>
          </a:p>
        </c:txPr>
        <c:crossAx val="246103272"/>
        <c:crosses val="autoZero"/>
        <c:crossBetween val="midCat"/>
      </c:valAx>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fa-I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C</a:t>
            </a:r>
          </a:p>
        </c:rich>
      </c:tx>
      <c:overlay val="0"/>
      <c:spPr>
        <a:noFill/>
        <a:ln>
          <a:noFill/>
        </a:ln>
        <a:effectLst/>
      </c:spPr>
    </c:title>
    <c:autoTitleDeleted val="0"/>
    <c:plotArea>
      <c:layout/>
      <c:scatterChart>
        <c:scatterStyle val="lineMarker"/>
        <c:varyColors val="0"/>
        <c:ser>
          <c:idx val="0"/>
          <c:order val="0"/>
          <c:spPr>
            <a:ln w="19050" cap="rnd">
              <a:noFill/>
              <a:round/>
            </a:ln>
            <a:effectLst/>
          </c:spPr>
          <c:marker>
            <c:symbol val="circle"/>
            <c:size val="5"/>
            <c:spPr>
              <a:solidFill>
                <a:schemeClr val="tx1"/>
              </a:solidFill>
              <a:ln w="9525">
                <a:solidFill>
                  <a:schemeClr val="accent1"/>
                </a:solidFill>
              </a:ln>
              <a:effectLst/>
            </c:spPr>
          </c:marker>
          <c:xVal>
            <c:numRef>
              <c:f>Sheet1!$D$1:$D$21</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Sheet1!$E$1:$E$21</c:f>
              <c:numCache>
                <c:formatCode>General</c:formatCode>
                <c:ptCount val="21"/>
                <c:pt idx="0">
                  <c:v>121</c:v>
                </c:pt>
                <c:pt idx="1">
                  <c:v>122</c:v>
                </c:pt>
                <c:pt idx="2">
                  <c:v>120</c:v>
                </c:pt>
                <c:pt idx="3">
                  <c:v>118</c:v>
                </c:pt>
                <c:pt idx="4">
                  <c:v>121</c:v>
                </c:pt>
                <c:pt idx="5">
                  <c:v>123</c:v>
                </c:pt>
                <c:pt idx="6">
                  <c:v>120</c:v>
                </c:pt>
                <c:pt idx="7">
                  <c:v>119</c:v>
                </c:pt>
                <c:pt idx="8">
                  <c:v>122</c:v>
                </c:pt>
                <c:pt idx="9">
                  <c:v>119</c:v>
                </c:pt>
                <c:pt idx="10">
                  <c:v>120</c:v>
                </c:pt>
                <c:pt idx="11">
                  <c:v>120</c:v>
                </c:pt>
                <c:pt idx="12">
                  <c:v>121</c:v>
                </c:pt>
                <c:pt idx="13">
                  <c:v>118</c:v>
                </c:pt>
                <c:pt idx="14">
                  <c:v>120</c:v>
                </c:pt>
                <c:pt idx="15">
                  <c:v>118</c:v>
                </c:pt>
                <c:pt idx="16">
                  <c:v>122</c:v>
                </c:pt>
                <c:pt idx="17">
                  <c:v>122</c:v>
                </c:pt>
                <c:pt idx="18">
                  <c:v>123</c:v>
                </c:pt>
                <c:pt idx="19">
                  <c:v>123</c:v>
                </c:pt>
              </c:numCache>
            </c:numRef>
          </c:yVal>
          <c:smooth val="0"/>
          <c:extLst>
            <c:ext xmlns:c16="http://schemas.microsoft.com/office/drawing/2014/chart" uri="{C3380CC4-5D6E-409C-BE32-E72D297353CC}">
              <c16:uniqueId val="{00000000-FF3B-4C97-AF75-0AC467924D9D}"/>
            </c:ext>
          </c:extLst>
        </c:ser>
        <c:dLbls>
          <c:showLegendKey val="0"/>
          <c:showVal val="0"/>
          <c:showCatName val="0"/>
          <c:showSerName val="0"/>
          <c:showPercent val="0"/>
          <c:showBubbleSize val="0"/>
        </c:dLbls>
        <c:axId val="244445560"/>
        <c:axId val="244445944"/>
      </c:scatterChart>
      <c:valAx>
        <c:axId val="244445560"/>
        <c:scaling>
          <c:orientation val="minMax"/>
          <c:max val="2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44445944"/>
        <c:crosses val="autoZero"/>
        <c:crossBetween val="midCat"/>
      </c:valAx>
      <c:valAx>
        <c:axId val="244445944"/>
        <c:scaling>
          <c:orientation val="minMax"/>
          <c:max val="130"/>
          <c:min val="1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a-IR"/>
          </a:p>
        </c:txPr>
        <c:crossAx val="244445560"/>
        <c:crosses val="autoZero"/>
        <c:crossBetween val="midCat"/>
      </c:valAx>
      <c:spPr>
        <a:noFill/>
        <a:ln>
          <a:noFill/>
        </a:ln>
        <a:effectLst/>
      </c:spPr>
    </c:plotArea>
    <c:plotVisOnly val="1"/>
    <c:dispBlanksAs val="gap"/>
    <c:showDLblsOverMax val="0"/>
  </c:chart>
  <c:spPr>
    <a:noFill/>
    <a:ln>
      <a:solidFill>
        <a:schemeClr val="tx1"/>
      </a:solidFill>
    </a:ln>
    <a:effectLst/>
  </c:spPr>
  <c:txPr>
    <a:bodyPr/>
    <a:lstStyle/>
    <a:p>
      <a:pPr>
        <a:defRPr/>
      </a:pPr>
      <a:endParaRPr lang="fa-I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B</a:t>
            </a:r>
          </a:p>
        </c:rich>
      </c:tx>
      <c:overlay val="0"/>
      <c:spPr>
        <a:noFill/>
        <a:ln>
          <a:noFill/>
        </a:ln>
        <a:effectLst/>
      </c:spPr>
    </c:title>
    <c:autoTitleDeleted val="0"/>
    <c:plotArea>
      <c:layout/>
      <c:scatterChart>
        <c:scatterStyle val="lineMarker"/>
        <c:varyColors val="0"/>
        <c:ser>
          <c:idx val="1"/>
          <c:order val="0"/>
          <c:spPr>
            <a:ln w="19050" cap="rnd">
              <a:noFill/>
              <a:round/>
            </a:ln>
            <a:effectLst/>
          </c:spPr>
          <c:marker>
            <c:symbol val="circle"/>
            <c:size val="5"/>
            <c:spPr>
              <a:solidFill>
                <a:schemeClr val="accent2"/>
              </a:solidFill>
              <a:ln w="9525">
                <a:solidFill>
                  <a:schemeClr val="accent2"/>
                </a:solidFill>
              </a:ln>
              <a:effectLst/>
            </c:spPr>
          </c:marker>
          <c:xVal>
            <c:numRef>
              <c:f>Sheet1!$H$1:$H$20</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Sheet1!$I$1:$I$20</c:f>
              <c:numCache>
                <c:formatCode>General</c:formatCode>
                <c:ptCount val="20"/>
                <c:pt idx="0">
                  <c:v>128</c:v>
                </c:pt>
                <c:pt idx="1">
                  <c:v>127</c:v>
                </c:pt>
                <c:pt idx="2">
                  <c:v>127</c:v>
                </c:pt>
                <c:pt idx="3">
                  <c:v>122</c:v>
                </c:pt>
                <c:pt idx="4">
                  <c:v>124</c:v>
                </c:pt>
                <c:pt idx="5">
                  <c:v>129</c:v>
                </c:pt>
                <c:pt idx="6">
                  <c:v>128</c:v>
                </c:pt>
                <c:pt idx="7">
                  <c:v>124</c:v>
                </c:pt>
                <c:pt idx="8">
                  <c:v>129</c:v>
                </c:pt>
                <c:pt idx="9">
                  <c:v>127</c:v>
                </c:pt>
                <c:pt idx="10">
                  <c:v>125</c:v>
                </c:pt>
                <c:pt idx="11">
                  <c:v>123</c:v>
                </c:pt>
                <c:pt idx="12">
                  <c:v>129</c:v>
                </c:pt>
                <c:pt idx="13">
                  <c:v>126</c:v>
                </c:pt>
                <c:pt idx="14">
                  <c:v>122</c:v>
                </c:pt>
                <c:pt idx="15">
                  <c:v>123</c:v>
                </c:pt>
                <c:pt idx="16">
                  <c:v>128</c:v>
                </c:pt>
                <c:pt idx="17">
                  <c:v>128</c:v>
                </c:pt>
                <c:pt idx="18">
                  <c:v>124</c:v>
                </c:pt>
                <c:pt idx="19">
                  <c:v>123</c:v>
                </c:pt>
              </c:numCache>
            </c:numRef>
          </c:yVal>
          <c:smooth val="0"/>
          <c:extLst>
            <c:ext xmlns:c16="http://schemas.microsoft.com/office/drawing/2014/chart" uri="{C3380CC4-5D6E-409C-BE32-E72D297353CC}">
              <c16:uniqueId val="{00000000-41ED-489C-A557-F9A9FC4471B2}"/>
            </c:ext>
          </c:extLst>
        </c:ser>
        <c:ser>
          <c:idx val="0"/>
          <c:order val="1"/>
          <c:spPr>
            <a:ln w="19050" cap="rnd">
              <a:noFill/>
              <a:round/>
            </a:ln>
            <a:effectLst/>
          </c:spPr>
          <c:marker>
            <c:symbol val="circle"/>
            <c:size val="5"/>
            <c:spPr>
              <a:solidFill>
                <a:srgbClr val="00B050"/>
              </a:solidFill>
              <a:ln w="9525">
                <a:solidFill>
                  <a:schemeClr val="accent1"/>
                </a:solidFill>
              </a:ln>
              <a:effectLst/>
            </c:spPr>
          </c:marker>
          <c:xVal>
            <c:numRef>
              <c:f>Sheet1!$H$1:$H$20</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Sheet1!$I$1:$I$20</c:f>
              <c:numCache>
                <c:formatCode>General</c:formatCode>
                <c:ptCount val="20"/>
                <c:pt idx="0">
                  <c:v>128</c:v>
                </c:pt>
                <c:pt idx="1">
                  <c:v>127</c:v>
                </c:pt>
                <c:pt idx="2">
                  <c:v>127</c:v>
                </c:pt>
                <c:pt idx="3">
                  <c:v>122</c:v>
                </c:pt>
                <c:pt idx="4">
                  <c:v>124</c:v>
                </c:pt>
                <c:pt idx="5">
                  <c:v>129</c:v>
                </c:pt>
                <c:pt idx="6">
                  <c:v>128</c:v>
                </c:pt>
                <c:pt idx="7">
                  <c:v>124</c:v>
                </c:pt>
                <c:pt idx="8">
                  <c:v>129</c:v>
                </c:pt>
                <c:pt idx="9">
                  <c:v>127</c:v>
                </c:pt>
                <c:pt idx="10">
                  <c:v>125</c:v>
                </c:pt>
                <c:pt idx="11">
                  <c:v>123</c:v>
                </c:pt>
                <c:pt idx="12">
                  <c:v>129</c:v>
                </c:pt>
                <c:pt idx="13">
                  <c:v>126</c:v>
                </c:pt>
                <c:pt idx="14">
                  <c:v>122</c:v>
                </c:pt>
                <c:pt idx="15">
                  <c:v>123</c:v>
                </c:pt>
                <c:pt idx="16">
                  <c:v>128</c:v>
                </c:pt>
                <c:pt idx="17">
                  <c:v>128</c:v>
                </c:pt>
                <c:pt idx="18">
                  <c:v>124</c:v>
                </c:pt>
                <c:pt idx="19">
                  <c:v>123</c:v>
                </c:pt>
              </c:numCache>
            </c:numRef>
          </c:yVal>
          <c:smooth val="0"/>
          <c:extLst>
            <c:ext xmlns:c16="http://schemas.microsoft.com/office/drawing/2014/chart" uri="{C3380CC4-5D6E-409C-BE32-E72D297353CC}">
              <c16:uniqueId val="{00000001-41ED-489C-A557-F9A9FC4471B2}"/>
            </c:ext>
          </c:extLst>
        </c:ser>
        <c:dLbls>
          <c:showLegendKey val="0"/>
          <c:showVal val="0"/>
          <c:showCatName val="0"/>
          <c:showSerName val="0"/>
          <c:showPercent val="0"/>
          <c:showBubbleSize val="0"/>
        </c:dLbls>
        <c:axId val="3268952"/>
        <c:axId val="3269344"/>
      </c:scatterChart>
      <c:valAx>
        <c:axId val="3268952"/>
        <c:scaling>
          <c:orientation val="minMax"/>
          <c:max val="2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269344"/>
        <c:crosses val="autoZero"/>
        <c:crossBetween val="midCat"/>
        <c:majorUnit val="2"/>
      </c:valAx>
      <c:valAx>
        <c:axId val="3269344"/>
        <c:scaling>
          <c:orientation val="minMax"/>
          <c:min val="1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a-IR"/>
          </a:p>
        </c:txPr>
        <c:crossAx val="3268952"/>
        <c:crosses val="autoZero"/>
        <c:crossBetween val="midCat"/>
      </c:valAx>
      <c:spPr>
        <a:noFill/>
        <a:ln>
          <a:noFill/>
        </a:ln>
        <a:effectLst/>
      </c:spPr>
    </c:plotArea>
    <c:plotVisOnly val="1"/>
    <c:dispBlanksAs val="gap"/>
    <c:showDLblsOverMax val="0"/>
  </c:chart>
  <c:spPr>
    <a:noFill/>
    <a:ln>
      <a:solidFill>
        <a:schemeClr val="tx1"/>
      </a:solidFill>
    </a:ln>
    <a:effectLst/>
  </c:spPr>
  <c:txPr>
    <a:bodyPr/>
    <a:lstStyle/>
    <a:p>
      <a:pPr>
        <a:defRPr/>
      </a:pPr>
      <a:endParaRPr lang="fa-I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A</a:t>
            </a:r>
          </a:p>
        </c:rich>
      </c:tx>
      <c:layout>
        <c:manualLayout>
          <c:xMode val="edge"/>
          <c:yMode val="edge"/>
          <c:x val="0.43931790833838086"/>
          <c:y val="5.0473169403721097E-2"/>
        </c:manualLayout>
      </c:layout>
      <c:overlay val="0"/>
      <c:spPr>
        <a:noFill/>
        <a:ln>
          <a:noFill/>
        </a:ln>
        <a:effectLst/>
      </c:spPr>
    </c:title>
    <c:autoTitleDeleted val="0"/>
    <c:plotArea>
      <c:layout/>
      <c:scatterChart>
        <c:scatterStyle val="lineMarker"/>
        <c:varyColors val="0"/>
        <c:ser>
          <c:idx val="0"/>
          <c:order val="0"/>
          <c:spPr>
            <a:ln w="19050" cap="rnd">
              <a:noFill/>
              <a:round/>
            </a:ln>
            <a:effectLst/>
          </c:spPr>
          <c:marker>
            <c:symbol val="circle"/>
            <c:size val="5"/>
            <c:spPr>
              <a:solidFill>
                <a:schemeClr val="accent2">
                  <a:lumMod val="75000"/>
                </a:schemeClr>
              </a:solidFill>
              <a:ln w="9525">
                <a:solidFill>
                  <a:schemeClr val="accent1"/>
                </a:solidFill>
              </a:ln>
              <a:effectLst/>
            </c:spPr>
          </c:marker>
          <c:xVal>
            <c:numRef>
              <c:f>Sheet1!$A$1:$A$20</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Sheet1!$B$1:$B$20</c:f>
              <c:numCache>
                <c:formatCode>General</c:formatCode>
                <c:ptCount val="20"/>
                <c:pt idx="0">
                  <c:v>122</c:v>
                </c:pt>
                <c:pt idx="1">
                  <c:v>124</c:v>
                </c:pt>
                <c:pt idx="2">
                  <c:v>124</c:v>
                </c:pt>
                <c:pt idx="3">
                  <c:v>121</c:v>
                </c:pt>
                <c:pt idx="4">
                  <c:v>121</c:v>
                </c:pt>
                <c:pt idx="5">
                  <c:v>125</c:v>
                </c:pt>
                <c:pt idx="6">
                  <c:v>125</c:v>
                </c:pt>
                <c:pt idx="7">
                  <c:v>122</c:v>
                </c:pt>
                <c:pt idx="8">
                  <c:v>124</c:v>
                </c:pt>
                <c:pt idx="9">
                  <c:v>124</c:v>
                </c:pt>
                <c:pt idx="10">
                  <c:v>123</c:v>
                </c:pt>
                <c:pt idx="11">
                  <c:v>122</c:v>
                </c:pt>
                <c:pt idx="12">
                  <c:v>124</c:v>
                </c:pt>
                <c:pt idx="13">
                  <c:v>125</c:v>
                </c:pt>
                <c:pt idx="14">
                  <c:v>124</c:v>
                </c:pt>
                <c:pt idx="15">
                  <c:v>123</c:v>
                </c:pt>
                <c:pt idx="16">
                  <c:v>121</c:v>
                </c:pt>
                <c:pt idx="17">
                  <c:v>122</c:v>
                </c:pt>
                <c:pt idx="18">
                  <c:v>122</c:v>
                </c:pt>
                <c:pt idx="19">
                  <c:v>125</c:v>
                </c:pt>
              </c:numCache>
            </c:numRef>
          </c:yVal>
          <c:smooth val="0"/>
          <c:extLst>
            <c:ext xmlns:c16="http://schemas.microsoft.com/office/drawing/2014/chart" uri="{C3380CC4-5D6E-409C-BE32-E72D297353CC}">
              <c16:uniqueId val="{00000000-18D9-4B6A-9EDA-57CD86C753AA}"/>
            </c:ext>
          </c:extLst>
        </c:ser>
        <c:dLbls>
          <c:showLegendKey val="0"/>
          <c:showVal val="0"/>
          <c:showCatName val="0"/>
          <c:showSerName val="0"/>
          <c:showPercent val="0"/>
          <c:showBubbleSize val="0"/>
        </c:dLbls>
        <c:axId val="3270128"/>
        <c:axId val="3270520"/>
      </c:scatterChart>
      <c:valAx>
        <c:axId val="3270128"/>
        <c:scaling>
          <c:orientation val="minMax"/>
          <c:max val="2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270520"/>
        <c:crosses val="autoZero"/>
        <c:crossBetween val="midCat"/>
        <c:majorUnit val="2"/>
      </c:valAx>
      <c:valAx>
        <c:axId val="3270520"/>
        <c:scaling>
          <c:orientation val="minMax"/>
          <c:max val="130"/>
          <c:min val="1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a-IR"/>
          </a:p>
        </c:txPr>
        <c:crossAx val="3270128"/>
        <c:crosses val="autoZero"/>
        <c:crossBetween val="midCat"/>
      </c:valAx>
      <c:spPr>
        <a:noFill/>
        <a:ln>
          <a:noFill/>
        </a:ln>
        <a:effectLst/>
      </c:spPr>
    </c:plotArea>
    <c:plotVisOnly val="1"/>
    <c:dispBlanksAs val="gap"/>
    <c:showDLblsOverMax val="0"/>
  </c:chart>
  <c:spPr>
    <a:noFill/>
    <a:ln>
      <a:solidFill>
        <a:schemeClr val="tx1"/>
      </a:solidFill>
    </a:ln>
    <a:effectLst/>
  </c:spPr>
  <c:txPr>
    <a:bodyPr/>
    <a:lstStyle/>
    <a:p>
      <a:pPr>
        <a:defRPr/>
      </a:pPr>
      <a:endParaRPr lang="fa-I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A,B,C</a:t>
            </a:r>
          </a:p>
        </c:rich>
      </c:tx>
      <c:overlay val="0"/>
      <c:spPr>
        <a:noFill/>
        <a:ln>
          <a:noFill/>
        </a:ln>
        <a:effectLst/>
      </c:spPr>
    </c:title>
    <c:autoTitleDeleted val="0"/>
    <c:plotArea>
      <c:layout/>
      <c:scatterChart>
        <c:scatterStyle val="lineMarker"/>
        <c:varyColors val="0"/>
        <c:ser>
          <c:idx val="1"/>
          <c:order val="0"/>
          <c:spPr>
            <a:ln w="19050" cap="rnd">
              <a:noFill/>
              <a:round/>
            </a:ln>
            <a:effectLst/>
          </c:spPr>
          <c:marker>
            <c:symbol val="circle"/>
            <c:size val="5"/>
            <c:spPr>
              <a:solidFill>
                <a:schemeClr val="accent2"/>
              </a:solidFill>
              <a:ln w="9525">
                <a:solidFill>
                  <a:schemeClr val="accent2"/>
                </a:solidFill>
              </a:ln>
              <a:effectLst/>
            </c:spPr>
          </c:marker>
          <c:xVal>
            <c:numRef>
              <c:f>Sheet1!$A$1:$A$20</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Sheet1!$B$1:$B$20</c:f>
              <c:numCache>
                <c:formatCode>General</c:formatCode>
                <c:ptCount val="20"/>
                <c:pt idx="0">
                  <c:v>122</c:v>
                </c:pt>
                <c:pt idx="1">
                  <c:v>124</c:v>
                </c:pt>
                <c:pt idx="2">
                  <c:v>124</c:v>
                </c:pt>
                <c:pt idx="3">
                  <c:v>121</c:v>
                </c:pt>
                <c:pt idx="4">
                  <c:v>121</c:v>
                </c:pt>
                <c:pt idx="5">
                  <c:v>125</c:v>
                </c:pt>
                <c:pt idx="6">
                  <c:v>125</c:v>
                </c:pt>
                <c:pt idx="7">
                  <c:v>122</c:v>
                </c:pt>
                <c:pt idx="8">
                  <c:v>124</c:v>
                </c:pt>
                <c:pt idx="9">
                  <c:v>124</c:v>
                </c:pt>
                <c:pt idx="10">
                  <c:v>123</c:v>
                </c:pt>
                <c:pt idx="11">
                  <c:v>122</c:v>
                </c:pt>
                <c:pt idx="12">
                  <c:v>124</c:v>
                </c:pt>
                <c:pt idx="13">
                  <c:v>125</c:v>
                </c:pt>
                <c:pt idx="14">
                  <c:v>124</c:v>
                </c:pt>
                <c:pt idx="15">
                  <c:v>123</c:v>
                </c:pt>
                <c:pt idx="16">
                  <c:v>121</c:v>
                </c:pt>
                <c:pt idx="17">
                  <c:v>122</c:v>
                </c:pt>
                <c:pt idx="18">
                  <c:v>122</c:v>
                </c:pt>
                <c:pt idx="19">
                  <c:v>125</c:v>
                </c:pt>
              </c:numCache>
            </c:numRef>
          </c:yVal>
          <c:smooth val="0"/>
          <c:extLst>
            <c:ext xmlns:c16="http://schemas.microsoft.com/office/drawing/2014/chart" uri="{C3380CC4-5D6E-409C-BE32-E72D297353CC}">
              <c16:uniqueId val="{00000000-7D9F-4A5C-A8C1-80B4DF379AD5}"/>
            </c:ext>
          </c:extLst>
        </c:ser>
        <c:ser>
          <c:idx val="2"/>
          <c:order val="1"/>
          <c:spPr>
            <a:ln w="19050" cap="rnd">
              <a:noFill/>
              <a:round/>
            </a:ln>
            <a:effectLst/>
          </c:spPr>
          <c:marker>
            <c:symbol val="circle"/>
            <c:size val="5"/>
            <c:spPr>
              <a:solidFill>
                <a:schemeClr val="accent3"/>
              </a:solidFill>
              <a:ln w="9525">
                <a:solidFill>
                  <a:schemeClr val="accent3"/>
                </a:solidFill>
              </a:ln>
              <a:effectLst/>
            </c:spPr>
          </c:marker>
          <c:xVal>
            <c:numRef>
              <c:f>Sheet1!$H$1:$H$20</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Sheet1!$I$1:$I$20</c:f>
              <c:numCache>
                <c:formatCode>General</c:formatCode>
                <c:ptCount val="20"/>
                <c:pt idx="0">
                  <c:v>128</c:v>
                </c:pt>
                <c:pt idx="1">
                  <c:v>127</c:v>
                </c:pt>
                <c:pt idx="2">
                  <c:v>127</c:v>
                </c:pt>
                <c:pt idx="3">
                  <c:v>122</c:v>
                </c:pt>
                <c:pt idx="4">
                  <c:v>124</c:v>
                </c:pt>
                <c:pt idx="5">
                  <c:v>129</c:v>
                </c:pt>
                <c:pt idx="6">
                  <c:v>128</c:v>
                </c:pt>
                <c:pt idx="7">
                  <c:v>124</c:v>
                </c:pt>
                <c:pt idx="8">
                  <c:v>129</c:v>
                </c:pt>
                <c:pt idx="9">
                  <c:v>127</c:v>
                </c:pt>
                <c:pt idx="10">
                  <c:v>125</c:v>
                </c:pt>
                <c:pt idx="11">
                  <c:v>123</c:v>
                </c:pt>
                <c:pt idx="12">
                  <c:v>129</c:v>
                </c:pt>
                <c:pt idx="13">
                  <c:v>126</c:v>
                </c:pt>
                <c:pt idx="14">
                  <c:v>122</c:v>
                </c:pt>
                <c:pt idx="15">
                  <c:v>123</c:v>
                </c:pt>
                <c:pt idx="16">
                  <c:v>128</c:v>
                </c:pt>
                <c:pt idx="17">
                  <c:v>128</c:v>
                </c:pt>
                <c:pt idx="18">
                  <c:v>124</c:v>
                </c:pt>
                <c:pt idx="19">
                  <c:v>123</c:v>
                </c:pt>
              </c:numCache>
            </c:numRef>
          </c:yVal>
          <c:smooth val="0"/>
          <c:extLst>
            <c:ext xmlns:c16="http://schemas.microsoft.com/office/drawing/2014/chart" uri="{C3380CC4-5D6E-409C-BE32-E72D297353CC}">
              <c16:uniqueId val="{00000001-7D9F-4A5C-A8C1-80B4DF379AD5}"/>
            </c:ext>
          </c:extLst>
        </c:ser>
        <c:ser>
          <c:idx val="3"/>
          <c:order val="2"/>
          <c:spPr>
            <a:ln w="19050" cap="rnd">
              <a:noFill/>
              <a:round/>
            </a:ln>
            <a:effectLst/>
          </c:spPr>
          <c:marker>
            <c:symbol val="circle"/>
            <c:size val="5"/>
            <c:spPr>
              <a:solidFill>
                <a:srgbClr val="00B050"/>
              </a:solidFill>
              <a:ln w="9525">
                <a:solidFill>
                  <a:schemeClr val="accent4"/>
                </a:solidFill>
              </a:ln>
              <a:effectLst/>
            </c:spPr>
          </c:marker>
          <c:xVal>
            <c:numRef>
              <c:f>Sheet1!$H$1:$H$20</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Sheet1!$I$1:$I$20</c:f>
              <c:numCache>
                <c:formatCode>General</c:formatCode>
                <c:ptCount val="20"/>
                <c:pt idx="0">
                  <c:v>128</c:v>
                </c:pt>
                <c:pt idx="1">
                  <c:v>127</c:v>
                </c:pt>
                <c:pt idx="2">
                  <c:v>127</c:v>
                </c:pt>
                <c:pt idx="3">
                  <c:v>122</c:v>
                </c:pt>
                <c:pt idx="4">
                  <c:v>124</c:v>
                </c:pt>
                <c:pt idx="5">
                  <c:v>129</c:v>
                </c:pt>
                <c:pt idx="6">
                  <c:v>128</c:v>
                </c:pt>
                <c:pt idx="7">
                  <c:v>124</c:v>
                </c:pt>
                <c:pt idx="8">
                  <c:v>129</c:v>
                </c:pt>
                <c:pt idx="9">
                  <c:v>127</c:v>
                </c:pt>
                <c:pt idx="10">
                  <c:v>125</c:v>
                </c:pt>
                <c:pt idx="11">
                  <c:v>123</c:v>
                </c:pt>
                <c:pt idx="12">
                  <c:v>129</c:v>
                </c:pt>
                <c:pt idx="13">
                  <c:v>126</c:v>
                </c:pt>
                <c:pt idx="14">
                  <c:v>122</c:v>
                </c:pt>
                <c:pt idx="15">
                  <c:v>123</c:v>
                </c:pt>
                <c:pt idx="16">
                  <c:v>128</c:v>
                </c:pt>
                <c:pt idx="17">
                  <c:v>128</c:v>
                </c:pt>
                <c:pt idx="18">
                  <c:v>124</c:v>
                </c:pt>
                <c:pt idx="19">
                  <c:v>123</c:v>
                </c:pt>
              </c:numCache>
            </c:numRef>
          </c:yVal>
          <c:smooth val="0"/>
          <c:extLst>
            <c:ext xmlns:c16="http://schemas.microsoft.com/office/drawing/2014/chart" uri="{C3380CC4-5D6E-409C-BE32-E72D297353CC}">
              <c16:uniqueId val="{00000002-7D9F-4A5C-A8C1-80B4DF379AD5}"/>
            </c:ext>
          </c:extLst>
        </c:ser>
        <c:ser>
          <c:idx val="0"/>
          <c:order val="3"/>
          <c:spPr>
            <a:ln w="19050" cap="rnd">
              <a:noFill/>
              <a:round/>
            </a:ln>
            <a:effectLst/>
          </c:spPr>
          <c:marker>
            <c:symbol val="circle"/>
            <c:size val="5"/>
            <c:spPr>
              <a:solidFill>
                <a:schemeClr val="tx1"/>
              </a:solidFill>
              <a:ln w="9525">
                <a:solidFill>
                  <a:schemeClr val="accent1"/>
                </a:solidFill>
              </a:ln>
              <a:effectLst/>
            </c:spPr>
          </c:marker>
          <c:xVal>
            <c:numRef>
              <c:f>Sheet1!$D$1:$D$21</c:f>
              <c:numCache>
                <c:formatCode>General</c:formatCode>
                <c:ptCount val="2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xVal>
          <c:yVal>
            <c:numRef>
              <c:f>Sheet1!$E$1:$E$21</c:f>
              <c:numCache>
                <c:formatCode>General</c:formatCode>
                <c:ptCount val="21"/>
                <c:pt idx="0">
                  <c:v>121</c:v>
                </c:pt>
                <c:pt idx="1">
                  <c:v>122</c:v>
                </c:pt>
                <c:pt idx="2">
                  <c:v>120</c:v>
                </c:pt>
                <c:pt idx="3">
                  <c:v>118</c:v>
                </c:pt>
                <c:pt idx="4">
                  <c:v>121</c:v>
                </c:pt>
                <c:pt idx="5">
                  <c:v>123</c:v>
                </c:pt>
                <c:pt idx="6">
                  <c:v>120</c:v>
                </c:pt>
                <c:pt idx="7">
                  <c:v>119</c:v>
                </c:pt>
                <c:pt idx="8">
                  <c:v>122</c:v>
                </c:pt>
                <c:pt idx="9">
                  <c:v>119</c:v>
                </c:pt>
                <c:pt idx="10">
                  <c:v>120</c:v>
                </c:pt>
                <c:pt idx="11">
                  <c:v>120</c:v>
                </c:pt>
                <c:pt idx="12">
                  <c:v>121</c:v>
                </c:pt>
                <c:pt idx="13">
                  <c:v>118</c:v>
                </c:pt>
                <c:pt idx="14">
                  <c:v>120</c:v>
                </c:pt>
                <c:pt idx="15">
                  <c:v>118</c:v>
                </c:pt>
                <c:pt idx="16">
                  <c:v>122</c:v>
                </c:pt>
                <c:pt idx="17">
                  <c:v>122</c:v>
                </c:pt>
                <c:pt idx="18">
                  <c:v>123</c:v>
                </c:pt>
                <c:pt idx="19">
                  <c:v>123</c:v>
                </c:pt>
              </c:numCache>
            </c:numRef>
          </c:yVal>
          <c:smooth val="0"/>
          <c:extLst>
            <c:ext xmlns:c16="http://schemas.microsoft.com/office/drawing/2014/chart" uri="{C3380CC4-5D6E-409C-BE32-E72D297353CC}">
              <c16:uniqueId val="{00000003-7D9F-4A5C-A8C1-80B4DF379AD5}"/>
            </c:ext>
          </c:extLst>
        </c:ser>
        <c:dLbls>
          <c:showLegendKey val="0"/>
          <c:showVal val="0"/>
          <c:showCatName val="0"/>
          <c:showSerName val="0"/>
          <c:showPercent val="0"/>
          <c:showBubbleSize val="0"/>
        </c:dLbls>
        <c:axId val="3271304"/>
        <c:axId val="3271696"/>
      </c:scatterChart>
      <c:valAx>
        <c:axId val="3271304"/>
        <c:scaling>
          <c:orientation val="minMax"/>
          <c:max val="20"/>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271696"/>
        <c:crosses val="autoZero"/>
        <c:crossBetween val="midCat"/>
      </c:valAx>
      <c:valAx>
        <c:axId val="3271696"/>
        <c:scaling>
          <c:orientation val="minMax"/>
          <c:max val="130"/>
          <c:min val="1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a-IR"/>
          </a:p>
        </c:txPr>
        <c:crossAx val="3271304"/>
        <c:crosses val="autoZero"/>
        <c:crossBetween val="midCat"/>
      </c:valAx>
      <c:spPr>
        <a:noFill/>
        <a:ln>
          <a:noFill/>
        </a:ln>
        <a:effectLst/>
      </c:spPr>
    </c:plotArea>
    <c:plotVisOnly val="1"/>
    <c:dispBlanksAs val="gap"/>
    <c:showDLblsOverMax val="0"/>
  </c:chart>
  <c:spPr>
    <a:noFill/>
    <a:ln>
      <a:solidFill>
        <a:srgbClr val="FF0000"/>
      </a:solidFill>
    </a:ln>
    <a:effectLst/>
  </c:spPr>
  <c:txPr>
    <a:bodyPr/>
    <a:lstStyle/>
    <a:p>
      <a:pPr>
        <a:defRPr/>
      </a:pPr>
      <a:endParaRPr lang="fa-I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7">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alpha val="25000"/>
          </a:schemeClr>
        </a:solidFill>
        <a:round/>
      </a:ln>
    </cs:spPr>
    <cs:defRPr sz="1197" b="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7">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alpha val="25000"/>
          </a:schemeClr>
        </a:solidFill>
        <a:round/>
      </a:ln>
    </cs:spPr>
    <cs:defRPr sz="1197" b="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47">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alpha val="25000"/>
          </a:schemeClr>
        </a:solidFill>
        <a:round/>
      </a:ln>
    </cs:spPr>
    <cs:defRPr sz="1197" b="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47">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alpha val="25000"/>
          </a:schemeClr>
        </a:solidFill>
        <a:round/>
      </a:ln>
    </cs:spPr>
    <cs:defRPr sz="1197" b="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20-07-08T10:54:09.397"/>
    </inkml:context>
    <inkml:brush xml:id="br0">
      <inkml:brushProperty name="width" value="0.05292" units="cm"/>
      <inkml:brushProperty name="height" value="0.05292" units="cm"/>
      <inkml:brushProperty name="color" value="#FF0000"/>
    </inkml:brush>
  </inkml:definitions>
  <inkml:trace contextRef="#ctx0" brushRef="#br0">9790 14519,'33'66,"-66"-132</inkml:trace>
  <inkml:trace contextRef="#ctx0" brushRef="#br0">10286 14155</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20-07-08T10:59:39.829"/>
    </inkml:context>
    <inkml:brush xml:id="br0">
      <inkml:brushProperty name="width" value="0.05292" units="cm"/>
      <inkml:brushProperty name="height" value="0.05292" units="cm"/>
      <inkml:brushProperty name="color" value="#FF0000"/>
    </inkml:brush>
  </inkml:definitions>
  <inkml:trace contextRef="#ctx0" brushRef="#br0">13692 15081,'-33'33,"66"-66</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20-07-08T11:02:15.101"/>
    </inkml:context>
    <inkml:brush xml:id="br0">
      <inkml:brushProperty name="width" value="0.05292" units="cm"/>
      <inkml:brushProperty name="height" value="0.05292" units="cm"/>
      <inkml:brushProperty name="color" value="#FF0000"/>
    </inkml:brush>
  </inkml:definitions>
  <inkml:trace contextRef="#ctx0" brushRef="#br0">21101 16603,'66'-67,"-132"134</inkml:trace>
</inkml:ink>
</file>

<file path=ppt/ink/ink4.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20-07-08T11:12:30.953"/>
    </inkml:context>
    <inkml:brush xml:id="br0">
      <inkml:brushProperty name="width" value="0.05292" units="cm"/>
      <inkml:brushProperty name="height" value="0.05292" units="cm"/>
      <inkml:brushProperty name="color" value="#FF0000"/>
    </inkml:brush>
  </inkml:definitions>
  <inkml:trace contextRef="#ctx0" brushRef="#br0">7441 4829,'-33'99,"66"0,-33-66,0 0</inkml:trace>
</inkml:ink>
</file>

<file path=ppt/ink/ink5.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28.36565" units="1/cm"/>
          <inkml:channelProperty channel="Y" name="resolution" value="28.33948" units="1/cm"/>
        </inkml:channelProperties>
      </inkml:inkSource>
      <inkml:timestamp xml:id="ts0" timeString="2020-07-08T11:31:23.978"/>
    </inkml:context>
    <inkml:brush xml:id="br0">
      <inkml:brushProperty name="width" value="0.05292" units="cm"/>
      <inkml:brushProperty name="height" value="0.05292" units="cm"/>
      <inkml:brushProperty name="color" value="#FF0000"/>
    </inkml:brush>
  </inkml:definitions>
  <inkml:trace contextRef="#ctx0" brushRef="#br0">2613 14221,'-66'0,"-34"0,133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B88C9A-5295-4168-942B-5D8FCBA2AAA3}" type="datetimeFigureOut">
              <a:rPr lang="en-US" smtClean="0"/>
              <a:pPr/>
              <a:t>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8E74EE-C1F6-4D35-9B89-BFEFEE157A41}" type="slidenum">
              <a:rPr lang="en-US" smtClean="0"/>
              <a:pPr/>
              <a:t>‹#›</a:t>
            </a:fld>
            <a:endParaRPr lang="en-US"/>
          </a:p>
        </p:txBody>
      </p:sp>
    </p:spTree>
    <p:extLst>
      <p:ext uri="{BB962C8B-B14F-4D97-AF65-F5344CB8AC3E}">
        <p14:creationId xmlns:p14="http://schemas.microsoft.com/office/powerpoint/2010/main" val="3784358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aaa</a:t>
            </a:r>
            <a:endParaRPr lang="en-US" dirty="0"/>
          </a:p>
        </p:txBody>
      </p:sp>
      <p:sp>
        <p:nvSpPr>
          <p:cNvPr id="4" name="Slide Number Placeholder 3"/>
          <p:cNvSpPr>
            <a:spLocks noGrp="1"/>
          </p:cNvSpPr>
          <p:nvPr>
            <p:ph type="sldNum" sz="quarter" idx="10"/>
          </p:nvPr>
        </p:nvSpPr>
        <p:spPr/>
        <p:txBody>
          <a:bodyPr/>
          <a:lstStyle/>
          <a:p>
            <a:fld id="{FA8E74EE-C1F6-4D35-9B89-BFEFEE157A41}" type="slidenum">
              <a:rPr lang="en-US" smtClean="0"/>
              <a:pPr/>
              <a:t>4</a:t>
            </a:fld>
            <a:endParaRPr lang="en-US"/>
          </a:p>
        </p:txBody>
      </p:sp>
    </p:spTree>
    <p:extLst>
      <p:ext uri="{BB962C8B-B14F-4D97-AF65-F5344CB8AC3E}">
        <p14:creationId xmlns:p14="http://schemas.microsoft.com/office/powerpoint/2010/main" val="413843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8E74EE-C1F6-4D35-9B89-BFEFEE157A41}" type="slidenum">
              <a:rPr lang="en-US" smtClean="0"/>
              <a:pPr/>
              <a:t>7</a:t>
            </a:fld>
            <a:endParaRPr lang="en-US"/>
          </a:p>
        </p:txBody>
      </p:sp>
    </p:spTree>
    <p:extLst>
      <p:ext uri="{BB962C8B-B14F-4D97-AF65-F5344CB8AC3E}">
        <p14:creationId xmlns:p14="http://schemas.microsoft.com/office/powerpoint/2010/main" val="1346409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8E74EE-C1F6-4D35-9B89-BFEFEE157A41}" type="slidenum">
              <a:rPr lang="en-US" smtClean="0"/>
              <a:pPr/>
              <a:t>15</a:t>
            </a:fld>
            <a:endParaRPr lang="en-US"/>
          </a:p>
        </p:txBody>
      </p:sp>
    </p:spTree>
    <p:extLst>
      <p:ext uri="{BB962C8B-B14F-4D97-AF65-F5344CB8AC3E}">
        <p14:creationId xmlns:p14="http://schemas.microsoft.com/office/powerpoint/2010/main" val="3586242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8E74EE-C1F6-4D35-9B89-BFEFEE157A41}" type="slidenum">
              <a:rPr lang="en-US" smtClean="0"/>
              <a:pPr/>
              <a:t>33</a:t>
            </a:fld>
            <a:endParaRPr lang="en-US"/>
          </a:p>
        </p:txBody>
      </p:sp>
    </p:spTree>
    <p:extLst>
      <p:ext uri="{BB962C8B-B14F-4D97-AF65-F5344CB8AC3E}">
        <p14:creationId xmlns:p14="http://schemas.microsoft.com/office/powerpoint/2010/main" val="2030029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A8E74EE-C1F6-4D35-9B89-BFEFEE157A41}" type="slidenum">
              <a:rPr lang="en-US" smtClean="0"/>
              <a:pPr/>
              <a:t>53</a:t>
            </a:fld>
            <a:endParaRPr lang="en-US"/>
          </a:p>
        </p:txBody>
      </p:sp>
    </p:spTree>
    <p:extLst>
      <p:ext uri="{BB962C8B-B14F-4D97-AF65-F5344CB8AC3E}">
        <p14:creationId xmlns:p14="http://schemas.microsoft.com/office/powerpoint/2010/main" val="2358248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convert u to %u-</a:t>
            </a:r>
            <a:r>
              <a:rPr lang="en-US" dirty="0" err="1"/>
              <a:t>rel</a:t>
            </a:r>
            <a:r>
              <a:rPr lang="en-US" dirty="0"/>
              <a:t>,</a:t>
            </a:r>
            <a:r>
              <a:rPr lang="en-US" baseline="0" dirty="0"/>
              <a:t> u is divided by IQC mean</a:t>
            </a:r>
            <a:endParaRPr lang="en-US" dirty="0"/>
          </a:p>
        </p:txBody>
      </p:sp>
      <p:sp>
        <p:nvSpPr>
          <p:cNvPr id="4" name="Slide Number Placeholder 3"/>
          <p:cNvSpPr>
            <a:spLocks noGrp="1"/>
          </p:cNvSpPr>
          <p:nvPr>
            <p:ph type="sldNum" sz="quarter" idx="10"/>
          </p:nvPr>
        </p:nvSpPr>
        <p:spPr/>
        <p:txBody>
          <a:bodyPr/>
          <a:lstStyle/>
          <a:p>
            <a:fld id="{FA8E74EE-C1F6-4D35-9B89-BFEFEE157A41}" type="slidenum">
              <a:rPr lang="en-US" smtClean="0"/>
              <a:pPr/>
              <a:t>97</a:t>
            </a:fld>
            <a:endParaRPr lang="en-US"/>
          </a:p>
        </p:txBody>
      </p:sp>
    </p:spTree>
    <p:extLst>
      <p:ext uri="{BB962C8B-B14F-4D97-AF65-F5344CB8AC3E}">
        <p14:creationId xmlns:p14="http://schemas.microsoft.com/office/powerpoint/2010/main" val="3044292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4E39751-B915-4F93-9FEB-67B0E6C25D1C}"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F8D74-3B4D-4FE3-B244-D33BED1ABA36}" type="slidenum">
              <a:rPr lang="en-US" smtClean="0"/>
              <a:pPr/>
              <a:t>‹#›</a:t>
            </a:fld>
            <a:endParaRPr lang="en-US"/>
          </a:p>
        </p:txBody>
      </p:sp>
    </p:spTree>
    <p:extLst>
      <p:ext uri="{BB962C8B-B14F-4D97-AF65-F5344CB8AC3E}">
        <p14:creationId xmlns:p14="http://schemas.microsoft.com/office/powerpoint/2010/main" val="329374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4A0B41-727E-4530-BA9E-438DA54FAC6C}"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F8D74-3B4D-4FE3-B244-D33BED1ABA36}" type="slidenum">
              <a:rPr lang="en-US" smtClean="0"/>
              <a:pPr/>
              <a:t>‹#›</a:t>
            </a:fld>
            <a:endParaRPr lang="en-US"/>
          </a:p>
        </p:txBody>
      </p:sp>
    </p:spTree>
    <p:extLst>
      <p:ext uri="{BB962C8B-B14F-4D97-AF65-F5344CB8AC3E}">
        <p14:creationId xmlns:p14="http://schemas.microsoft.com/office/powerpoint/2010/main" val="1271974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370E18-80F7-4557-94B0-ACF5329820B3}"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F8D74-3B4D-4FE3-B244-D33BED1ABA36}" type="slidenum">
              <a:rPr lang="en-US" smtClean="0"/>
              <a:pPr/>
              <a:t>‹#›</a:t>
            </a:fld>
            <a:endParaRPr lang="en-US"/>
          </a:p>
        </p:txBody>
      </p:sp>
    </p:spTree>
    <p:extLst>
      <p:ext uri="{BB962C8B-B14F-4D97-AF65-F5344CB8AC3E}">
        <p14:creationId xmlns:p14="http://schemas.microsoft.com/office/powerpoint/2010/main" val="580588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8F6E0C-A243-4FB6-8777-162568BB4949}"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F8D74-3B4D-4FE3-B244-D33BED1ABA36}" type="slidenum">
              <a:rPr lang="en-US" smtClean="0"/>
              <a:pPr/>
              <a:t>‹#›</a:t>
            </a:fld>
            <a:endParaRPr lang="en-US"/>
          </a:p>
        </p:txBody>
      </p:sp>
    </p:spTree>
    <p:extLst>
      <p:ext uri="{BB962C8B-B14F-4D97-AF65-F5344CB8AC3E}">
        <p14:creationId xmlns:p14="http://schemas.microsoft.com/office/powerpoint/2010/main" val="4251292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2918DB-F872-4236-8911-E2708974C267}" type="datetime1">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F8D74-3B4D-4FE3-B244-D33BED1ABA36}" type="slidenum">
              <a:rPr lang="en-US" smtClean="0"/>
              <a:pPr/>
              <a:t>‹#›</a:t>
            </a:fld>
            <a:endParaRPr lang="en-US"/>
          </a:p>
        </p:txBody>
      </p:sp>
    </p:spTree>
    <p:extLst>
      <p:ext uri="{BB962C8B-B14F-4D97-AF65-F5344CB8AC3E}">
        <p14:creationId xmlns:p14="http://schemas.microsoft.com/office/powerpoint/2010/main" val="1297180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812DDB-825C-42AA-B1EC-6445BA19546F}" type="datetime1">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F8D74-3B4D-4FE3-B244-D33BED1ABA36}" type="slidenum">
              <a:rPr lang="en-US" smtClean="0"/>
              <a:pPr/>
              <a:t>‹#›</a:t>
            </a:fld>
            <a:endParaRPr lang="en-US"/>
          </a:p>
        </p:txBody>
      </p:sp>
    </p:spTree>
    <p:extLst>
      <p:ext uri="{BB962C8B-B14F-4D97-AF65-F5344CB8AC3E}">
        <p14:creationId xmlns:p14="http://schemas.microsoft.com/office/powerpoint/2010/main" val="2290166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5B3410-8DFC-47F0-A5A7-7F9108EEF910}" type="datetime1">
              <a:rPr lang="en-US" smtClean="0"/>
              <a:t>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6F8D74-3B4D-4FE3-B244-D33BED1ABA36}" type="slidenum">
              <a:rPr lang="en-US" smtClean="0"/>
              <a:pPr/>
              <a:t>‹#›</a:t>
            </a:fld>
            <a:endParaRPr lang="en-US"/>
          </a:p>
        </p:txBody>
      </p:sp>
    </p:spTree>
    <p:extLst>
      <p:ext uri="{BB962C8B-B14F-4D97-AF65-F5344CB8AC3E}">
        <p14:creationId xmlns:p14="http://schemas.microsoft.com/office/powerpoint/2010/main" val="724893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7F2B36-E818-46FA-93BF-5F55668A7636}" type="datetime1">
              <a:rPr lang="en-US" smtClean="0"/>
              <a:t>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6F8D74-3B4D-4FE3-B244-D33BED1ABA36}" type="slidenum">
              <a:rPr lang="en-US" smtClean="0"/>
              <a:pPr/>
              <a:t>‹#›</a:t>
            </a:fld>
            <a:endParaRPr lang="en-US"/>
          </a:p>
        </p:txBody>
      </p:sp>
    </p:spTree>
    <p:extLst>
      <p:ext uri="{BB962C8B-B14F-4D97-AF65-F5344CB8AC3E}">
        <p14:creationId xmlns:p14="http://schemas.microsoft.com/office/powerpoint/2010/main" val="3505236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F3B5C7-8EAE-4CE8-B725-47D5BD9F8255}" type="datetime1">
              <a:rPr lang="en-US" smtClean="0"/>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6F8D74-3B4D-4FE3-B244-D33BED1ABA36}" type="slidenum">
              <a:rPr lang="en-US" smtClean="0"/>
              <a:pPr/>
              <a:t>‹#›</a:t>
            </a:fld>
            <a:endParaRPr lang="en-US"/>
          </a:p>
        </p:txBody>
      </p:sp>
    </p:spTree>
    <p:extLst>
      <p:ext uri="{BB962C8B-B14F-4D97-AF65-F5344CB8AC3E}">
        <p14:creationId xmlns:p14="http://schemas.microsoft.com/office/powerpoint/2010/main" val="2027880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81EF50-B05D-4782-9F68-5EB1C9673C0E}" type="datetime1">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F8D74-3B4D-4FE3-B244-D33BED1ABA36}" type="slidenum">
              <a:rPr lang="en-US" smtClean="0"/>
              <a:pPr/>
              <a:t>‹#›</a:t>
            </a:fld>
            <a:endParaRPr lang="en-US"/>
          </a:p>
        </p:txBody>
      </p:sp>
    </p:spTree>
    <p:extLst>
      <p:ext uri="{BB962C8B-B14F-4D97-AF65-F5344CB8AC3E}">
        <p14:creationId xmlns:p14="http://schemas.microsoft.com/office/powerpoint/2010/main" val="1824918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B948F-4333-49B5-BE58-FF0F4961489C}" type="datetime1">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F8D74-3B4D-4FE3-B244-D33BED1ABA36}" type="slidenum">
              <a:rPr lang="en-US" smtClean="0"/>
              <a:pPr/>
              <a:t>‹#›</a:t>
            </a:fld>
            <a:endParaRPr lang="en-US"/>
          </a:p>
        </p:txBody>
      </p:sp>
    </p:spTree>
    <p:extLst>
      <p:ext uri="{BB962C8B-B14F-4D97-AF65-F5344CB8AC3E}">
        <p14:creationId xmlns:p14="http://schemas.microsoft.com/office/powerpoint/2010/main" val="730239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5176AB-CECE-4EB6-8437-9C83F8B61F19}" type="datetime1">
              <a:rPr lang="en-US" smtClean="0"/>
              <a:t>2/21/2023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F8D74-3B4D-4FE3-B244-D33BED1ABA36}" type="slidenum">
              <a:rPr lang="en-US" smtClean="0"/>
              <a:pPr/>
              <a:t>‹#›</a:t>
            </a:fld>
            <a:endParaRPr lang="en-US"/>
          </a:p>
        </p:txBody>
      </p:sp>
    </p:spTree>
    <p:extLst>
      <p:ext uri="{BB962C8B-B14F-4D97-AF65-F5344CB8AC3E}">
        <p14:creationId xmlns:p14="http://schemas.microsoft.com/office/powerpoint/2010/main" val="327993554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7.xml"/><Relationship Id="rId4" Type="http://schemas.openxmlformats.org/officeDocument/2006/relationships/image" Target="../media/image105.emf"/></Relationships>
</file>

<file path=ppt/slides/_rels/slide103.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ustomXml" Target="../ink/ink3.xml"/><Relationship Id="rId5" Type="http://schemas.microsoft.com/office/2007/relationships/hdphoto" Target="../media/hdphoto4.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customXml" Target="../ink/ink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customXml" Target="../ink/ink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4.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microsoft.com/office/2007/relationships/hdphoto" Target="../media/hdphoto9.wdp"/></Relationships>
</file>

<file path=ppt/slides/_rels/slide5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emf"/></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6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6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68.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3.emf"/><Relationship Id="rId2" Type="http://schemas.openxmlformats.org/officeDocument/2006/relationships/image" Target="../media/image59.emf"/><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58.emf"/></Relationships>
</file>

<file path=ppt/slides/_rels/slide6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customXml" Target="../ink/ink2.xml"/><Relationship Id="rId4" Type="http://schemas.microsoft.com/office/2007/relationships/hdphoto" Target="../media/hdphoto4.wdp"/></Relationships>
</file>

<file path=ppt/slides/_rels/slide7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7.xml"/><Relationship Id="rId4" Type="http://schemas.openxmlformats.org/officeDocument/2006/relationships/image" Target="../media/image83.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image" Target="../media/image87.emf"/><Relationship Id="rId7" Type="http://schemas.openxmlformats.org/officeDocument/2006/relationships/image" Target="../media/image91.emf"/><Relationship Id="rId2" Type="http://schemas.openxmlformats.org/officeDocument/2006/relationships/image" Target="../media/image86.emf"/><Relationship Id="rId1" Type="http://schemas.openxmlformats.org/officeDocument/2006/relationships/slideLayout" Target="../slideLayouts/slideLayout2.xml"/><Relationship Id="rId6" Type="http://schemas.openxmlformats.org/officeDocument/2006/relationships/image" Target="../media/image90.emf"/><Relationship Id="rId5" Type="http://schemas.openxmlformats.org/officeDocument/2006/relationships/image" Target="../media/image89.emf"/><Relationship Id="rId4" Type="http://schemas.openxmlformats.org/officeDocument/2006/relationships/image" Target="../media/image88.emf"/></Relationships>
</file>

<file path=ppt/slides/_rels/slide95.xml.rels><?xml version="1.0" encoding="UTF-8" standalone="yes"?>
<Relationships xmlns="http://schemas.openxmlformats.org/package/2006/relationships"><Relationship Id="rId3" Type="http://schemas.openxmlformats.org/officeDocument/2006/relationships/image" Target="../media/image94.emf"/><Relationship Id="rId7" Type="http://schemas.openxmlformats.org/officeDocument/2006/relationships/image" Target="../media/image98.emf"/><Relationship Id="rId2" Type="http://schemas.openxmlformats.org/officeDocument/2006/relationships/image" Target="../media/image93.emf"/><Relationship Id="rId1" Type="http://schemas.openxmlformats.org/officeDocument/2006/relationships/slideLayout" Target="../slideLayouts/slideLayout2.xml"/><Relationship Id="rId6" Type="http://schemas.openxmlformats.org/officeDocument/2006/relationships/image" Target="../media/image97.emf"/><Relationship Id="rId5" Type="http://schemas.openxmlformats.org/officeDocument/2006/relationships/image" Target="../media/image96.emf"/><Relationship Id="rId4" Type="http://schemas.openxmlformats.org/officeDocument/2006/relationships/image" Target="../media/image95.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9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2271" t="14967" r="12026" b="4550"/>
          <a:stretch/>
        </p:blipFill>
        <p:spPr>
          <a:xfrm>
            <a:off x="481257" y="16042"/>
            <a:ext cx="11473600" cy="6858000"/>
          </a:xfrm>
          <a:prstGeom prst="rect">
            <a:avLst/>
          </a:prstGeom>
        </p:spPr>
      </p:pic>
    </p:spTree>
    <p:extLst>
      <p:ext uri="{BB962C8B-B14F-4D97-AF65-F5344CB8AC3E}">
        <p14:creationId xmlns:p14="http://schemas.microsoft.com/office/powerpoint/2010/main" val="158312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08548"/>
            <a:ext cx="7049244" cy="461665"/>
          </a:xfrm>
          <a:prstGeom prst="rect">
            <a:avLst/>
          </a:prstGeom>
          <a:noFill/>
        </p:spPr>
        <p:txBody>
          <a:bodyPr wrap="square" rtlCol="0">
            <a:spAutoFit/>
          </a:bodyPr>
          <a:lstStyle/>
          <a:p>
            <a:r>
              <a:rPr lang="en-US" sz="2400" b="1" i="1" dirty="0">
                <a:solidFill>
                  <a:srgbClr val="FF0000"/>
                </a:solidFill>
              </a:rPr>
              <a:t>Q: With 95% probability, where is the seeds place?</a:t>
            </a:r>
          </a:p>
        </p:txBody>
      </p:sp>
      <p:pic>
        <p:nvPicPr>
          <p:cNvPr id="22" name="Content Placeholder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481" t="12573" r="16313" b="5224"/>
          <a:stretch/>
        </p:blipFill>
        <p:spPr>
          <a:xfrm>
            <a:off x="-926796" y="1868092"/>
            <a:ext cx="7122694" cy="3554974"/>
          </a:xfrm>
          <a:prstGeom prst="rect">
            <a:avLst/>
          </a:prstGeom>
        </p:spPr>
      </p:pic>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20303" y="3378381"/>
            <a:ext cx="1504837" cy="1822033"/>
          </a:xfrm>
          <a:prstGeom prst="rect">
            <a:avLst/>
          </a:prstGeom>
        </p:spPr>
      </p:pic>
    </p:spTree>
    <p:extLst>
      <p:ext uri="{BB962C8B-B14F-4D97-AF65-F5344CB8AC3E}">
        <p14:creationId xmlns:p14="http://schemas.microsoft.com/office/powerpoint/2010/main" val="1012339790"/>
      </p:ext>
    </p:extLst>
  </p:cSld>
  <p:clrMapOvr>
    <a:masterClrMapping/>
  </p:clrMapOvr>
  <p:transition spd="slow">
    <p:wip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68762"/>
            <a:ext cx="10515600" cy="8219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7030A0"/>
                </a:solidFill>
              </a:rPr>
              <a:t>2- Multiplying/Dividing</a:t>
            </a:r>
          </a:p>
        </p:txBody>
      </p:sp>
      <p:sp>
        <p:nvSpPr>
          <p:cNvPr id="3" name="Content Placeholder 2"/>
          <p:cNvSpPr txBox="1">
            <a:spLocks/>
          </p:cNvSpPr>
          <p:nvPr/>
        </p:nvSpPr>
        <p:spPr>
          <a:xfrm>
            <a:off x="838200" y="990754"/>
            <a:ext cx="10515600" cy="51862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Example 1: Creatinine Clearance</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7" name="TextBox 6"/>
          <p:cNvSpPr txBox="1"/>
          <p:nvPr/>
        </p:nvSpPr>
        <p:spPr>
          <a:xfrm>
            <a:off x="838197" y="3903026"/>
            <a:ext cx="3429004" cy="461665"/>
          </a:xfrm>
          <a:prstGeom prst="rect">
            <a:avLst/>
          </a:prstGeom>
          <a:noFill/>
        </p:spPr>
        <p:txBody>
          <a:bodyPr wrap="square" rtlCol="0">
            <a:spAutoFit/>
          </a:bodyPr>
          <a:lstStyle/>
          <a:p>
            <a:r>
              <a:rPr lang="en-US" sz="2400" b="1" dirty="0"/>
              <a:t>%</a:t>
            </a:r>
            <a:r>
              <a:rPr lang="en-US" sz="2400" b="1" dirty="0" err="1"/>
              <a:t>u</a:t>
            </a:r>
            <a:r>
              <a:rPr lang="en-US" sz="2400" b="1" baseline="-25000" dirty="0" err="1"/>
              <a:t>rel</a:t>
            </a:r>
            <a:r>
              <a:rPr lang="en-US" sz="2400" b="1" dirty="0"/>
              <a:t>(V) = 2.40 % </a:t>
            </a:r>
          </a:p>
        </p:txBody>
      </p:sp>
      <p:sp>
        <p:nvSpPr>
          <p:cNvPr id="20" name="TextBox 19"/>
          <p:cNvSpPr txBox="1"/>
          <p:nvPr/>
        </p:nvSpPr>
        <p:spPr>
          <a:xfrm>
            <a:off x="838197" y="4538179"/>
            <a:ext cx="2867530" cy="461665"/>
          </a:xfrm>
          <a:prstGeom prst="rect">
            <a:avLst/>
          </a:prstGeom>
          <a:noFill/>
        </p:spPr>
        <p:txBody>
          <a:bodyPr wrap="square" rtlCol="0">
            <a:spAutoFit/>
          </a:bodyPr>
          <a:lstStyle/>
          <a:p>
            <a:r>
              <a:rPr lang="en-US" sz="2400" b="1" dirty="0"/>
              <a:t>%</a:t>
            </a:r>
            <a:r>
              <a:rPr lang="en-US" sz="2400" b="1" dirty="0" err="1"/>
              <a:t>u</a:t>
            </a:r>
            <a:r>
              <a:rPr lang="en-US" sz="2400" b="1" baseline="-25000" dirty="0" err="1"/>
              <a:t>rel</a:t>
            </a:r>
            <a:r>
              <a:rPr lang="en-US" sz="2400" b="1" dirty="0"/>
              <a:t>(t) = 1.20% </a:t>
            </a:r>
          </a:p>
        </p:txBody>
      </p:sp>
      <p:sp>
        <p:nvSpPr>
          <p:cNvPr id="12" name="TextBox 11"/>
          <p:cNvSpPr txBox="1"/>
          <p:nvPr/>
        </p:nvSpPr>
        <p:spPr>
          <a:xfrm>
            <a:off x="838196" y="2130982"/>
            <a:ext cx="3172326" cy="461665"/>
          </a:xfrm>
          <a:prstGeom prst="rect">
            <a:avLst/>
          </a:prstGeom>
          <a:noFill/>
        </p:spPr>
        <p:txBody>
          <a:bodyPr wrap="square" rtlCol="0">
            <a:spAutoFit/>
          </a:bodyPr>
          <a:lstStyle/>
          <a:p>
            <a:r>
              <a:rPr lang="en-US" sz="2400" b="1" dirty="0"/>
              <a:t>Clearance = 33.4 </a:t>
            </a:r>
          </a:p>
        </p:txBody>
      </p:sp>
      <p:sp>
        <p:nvSpPr>
          <p:cNvPr id="13" name="TextBox 12"/>
          <p:cNvSpPr txBox="1"/>
          <p:nvPr/>
        </p:nvSpPr>
        <p:spPr>
          <a:xfrm>
            <a:off x="838198" y="2662722"/>
            <a:ext cx="2867530" cy="461665"/>
          </a:xfrm>
          <a:prstGeom prst="rect">
            <a:avLst/>
          </a:prstGeom>
          <a:noFill/>
        </p:spPr>
        <p:txBody>
          <a:bodyPr wrap="square" rtlCol="0">
            <a:spAutoFit/>
          </a:bodyPr>
          <a:lstStyle/>
          <a:p>
            <a:r>
              <a:rPr lang="en-US" sz="2400" b="1" dirty="0"/>
              <a:t>%</a:t>
            </a:r>
            <a:r>
              <a:rPr lang="en-US" sz="2400" b="1" dirty="0" err="1"/>
              <a:t>u</a:t>
            </a:r>
            <a:r>
              <a:rPr lang="en-US" sz="2400" b="1" baseline="-25000" dirty="0" err="1"/>
              <a:t>rel</a:t>
            </a:r>
            <a:r>
              <a:rPr lang="en-US" sz="2400" b="1" dirty="0"/>
              <a:t>(Cr) = 2.05 % </a:t>
            </a:r>
          </a:p>
        </p:txBody>
      </p:sp>
      <p:sp>
        <p:nvSpPr>
          <p:cNvPr id="14" name="TextBox 13"/>
          <p:cNvSpPr txBox="1"/>
          <p:nvPr/>
        </p:nvSpPr>
        <p:spPr>
          <a:xfrm>
            <a:off x="838196" y="3297875"/>
            <a:ext cx="3429005" cy="461665"/>
          </a:xfrm>
          <a:prstGeom prst="rect">
            <a:avLst/>
          </a:prstGeom>
          <a:noFill/>
        </p:spPr>
        <p:txBody>
          <a:bodyPr wrap="square" rtlCol="0">
            <a:spAutoFit/>
          </a:bodyPr>
          <a:lstStyle/>
          <a:p>
            <a:r>
              <a:rPr lang="en-US" sz="2400" b="1" dirty="0"/>
              <a:t>%</a:t>
            </a:r>
            <a:r>
              <a:rPr lang="en-US" sz="2400" b="1" dirty="0" err="1"/>
              <a:t>u</a:t>
            </a:r>
            <a:r>
              <a:rPr lang="en-US" sz="2400" b="1" baseline="-25000" dirty="0" err="1"/>
              <a:t>rel</a:t>
            </a:r>
            <a:r>
              <a:rPr lang="en-US" sz="2400" b="1" dirty="0"/>
              <a:t>(Ur-Cr) = 2.28% </a:t>
            </a:r>
          </a:p>
        </p:txBody>
      </p:sp>
      <p:sp>
        <p:nvSpPr>
          <p:cNvPr id="16" name="TextBox 15"/>
          <p:cNvSpPr txBox="1"/>
          <p:nvPr/>
        </p:nvSpPr>
        <p:spPr>
          <a:xfrm>
            <a:off x="3986864" y="2222789"/>
            <a:ext cx="7884295" cy="461665"/>
          </a:xfrm>
          <a:prstGeom prst="rect">
            <a:avLst/>
          </a:prstGeom>
          <a:noFill/>
        </p:spPr>
        <p:txBody>
          <a:bodyPr wrap="square" rtlCol="0">
            <a:spAutoFit/>
          </a:bodyPr>
          <a:lstStyle/>
          <a:p>
            <a:r>
              <a:rPr lang="en-US" sz="2400" b="1" dirty="0"/>
              <a:t>%</a:t>
            </a:r>
            <a:r>
              <a:rPr lang="en-US" sz="2400" b="1" dirty="0" err="1"/>
              <a:t>u</a:t>
            </a:r>
            <a:r>
              <a:rPr lang="en-US" sz="2400" b="1" baseline="-25000" dirty="0" err="1"/>
              <a:t>rel</a:t>
            </a:r>
            <a:r>
              <a:rPr lang="en-US" sz="2400" b="1" dirty="0"/>
              <a:t>(Clearance) = 2.05 % = 4.0744 % = 4.1%</a:t>
            </a:r>
          </a:p>
        </p:txBody>
      </p:sp>
      <p:sp>
        <p:nvSpPr>
          <p:cNvPr id="18" name="TextBox 17"/>
          <p:cNvSpPr txBox="1"/>
          <p:nvPr/>
        </p:nvSpPr>
        <p:spPr>
          <a:xfrm>
            <a:off x="3986865" y="3005295"/>
            <a:ext cx="7884295" cy="461665"/>
          </a:xfrm>
          <a:prstGeom prst="rect">
            <a:avLst/>
          </a:prstGeom>
          <a:noFill/>
        </p:spPr>
        <p:txBody>
          <a:bodyPr wrap="square" rtlCol="0">
            <a:spAutoFit/>
          </a:bodyPr>
          <a:lstStyle/>
          <a:p>
            <a:r>
              <a:rPr lang="en-US" sz="2400" b="1" dirty="0"/>
              <a:t>%</a:t>
            </a:r>
            <a:r>
              <a:rPr lang="en-US" sz="2400" b="1" dirty="0" err="1"/>
              <a:t>U</a:t>
            </a:r>
            <a:r>
              <a:rPr lang="en-US" sz="2400" b="1" baseline="-25000" dirty="0" err="1"/>
              <a:t>rel</a:t>
            </a:r>
            <a:r>
              <a:rPr lang="en-US" sz="2400" b="1" dirty="0"/>
              <a:t>(Clearance) = 8.1488 = 8.1%</a:t>
            </a:r>
          </a:p>
        </p:txBody>
      </p:sp>
      <p:sp>
        <p:nvSpPr>
          <p:cNvPr id="22" name="TextBox 21"/>
          <p:cNvSpPr txBox="1"/>
          <p:nvPr/>
        </p:nvSpPr>
        <p:spPr>
          <a:xfrm>
            <a:off x="3986865" y="3753695"/>
            <a:ext cx="7884295" cy="461665"/>
          </a:xfrm>
          <a:prstGeom prst="rect">
            <a:avLst/>
          </a:prstGeom>
          <a:noFill/>
        </p:spPr>
        <p:txBody>
          <a:bodyPr wrap="square" rtlCol="0">
            <a:spAutoFit/>
          </a:bodyPr>
          <a:lstStyle/>
          <a:p>
            <a:r>
              <a:rPr lang="en-US" sz="2400" b="1" dirty="0"/>
              <a:t>33.4 x (8.1488/100) = 2.7217 = 2.72</a:t>
            </a:r>
          </a:p>
        </p:txBody>
      </p:sp>
      <p:sp>
        <p:nvSpPr>
          <p:cNvPr id="24" name="TextBox 23"/>
          <p:cNvSpPr txBox="1"/>
          <p:nvPr/>
        </p:nvSpPr>
        <p:spPr>
          <a:xfrm>
            <a:off x="3917004" y="4382687"/>
            <a:ext cx="7113224" cy="523220"/>
          </a:xfrm>
          <a:prstGeom prst="rect">
            <a:avLst/>
          </a:prstGeom>
          <a:noFill/>
        </p:spPr>
        <p:txBody>
          <a:bodyPr wrap="square" rtlCol="0">
            <a:spAutoFit/>
          </a:bodyPr>
          <a:lstStyle/>
          <a:p>
            <a:r>
              <a:rPr lang="en-US" sz="2800" b="1" dirty="0">
                <a:solidFill>
                  <a:srgbClr val="7030A0"/>
                </a:solidFill>
              </a:rPr>
              <a:t>Patient result = 33.4 ± 2.72 = [30.7 – 36.1]</a:t>
            </a:r>
          </a:p>
        </p:txBody>
      </p:sp>
      <p:sp>
        <p:nvSpPr>
          <p:cNvPr id="25" name="Rounded Rectangle 24"/>
          <p:cNvSpPr/>
          <p:nvPr/>
        </p:nvSpPr>
        <p:spPr>
          <a:xfrm>
            <a:off x="725902" y="2005263"/>
            <a:ext cx="2867531" cy="3208421"/>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8264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2" grpId="0"/>
      <p:bldP spid="2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1688123"/>
            <a:ext cx="10515600" cy="4488840"/>
          </a:xfrm>
        </p:spPr>
        <p:txBody>
          <a:bodyPr/>
          <a:lstStyle/>
          <a:p>
            <a:pPr marL="0" indent="0">
              <a:buNone/>
            </a:pPr>
            <a:r>
              <a:rPr lang="en-US" dirty="0"/>
              <a:t>INR = (PT/MNCT)</a:t>
            </a:r>
            <a:r>
              <a:rPr lang="en-US" baseline="30000" dirty="0"/>
              <a:t>ISI</a:t>
            </a:r>
          </a:p>
        </p:txBody>
      </p:sp>
      <p:sp>
        <p:nvSpPr>
          <p:cNvPr id="3" name="Rectangular Callout 2"/>
          <p:cNvSpPr/>
          <p:nvPr/>
        </p:nvSpPr>
        <p:spPr>
          <a:xfrm>
            <a:off x="1009935" y="2233995"/>
            <a:ext cx="1269242" cy="436558"/>
          </a:xfrm>
          <a:prstGeom prst="wedgeRectCallout">
            <a:avLst>
              <a:gd name="adj1" fmla="val 23378"/>
              <a:gd name="adj2" fmla="val -651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 SD of IQC</a:t>
            </a:r>
          </a:p>
        </p:txBody>
      </p:sp>
      <p:sp>
        <p:nvSpPr>
          <p:cNvPr id="5" name="Rectangular Callout 4"/>
          <p:cNvSpPr/>
          <p:nvPr/>
        </p:nvSpPr>
        <p:spPr>
          <a:xfrm>
            <a:off x="2450912" y="2242880"/>
            <a:ext cx="2233630" cy="795741"/>
          </a:xfrm>
          <a:prstGeom prst="wedgeRectCallout">
            <a:avLst>
              <a:gd name="adj1" fmla="val -20841"/>
              <a:gd name="adj2" fmla="val -651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SD</a:t>
            </a:r>
            <a:r>
              <a:rPr lang="en-US" sz="2000" b="1" baseline="-25000" dirty="0" err="1"/>
              <a:t>mean</a:t>
            </a:r>
            <a:r>
              <a:rPr lang="en-US" sz="2000" b="1" dirty="0"/>
              <a:t> of Normal Specimens</a:t>
            </a:r>
          </a:p>
        </p:txBody>
      </p:sp>
      <p:pic>
        <p:nvPicPr>
          <p:cNvPr id="7" name="Picture 6"/>
          <p:cNvPicPr>
            <a:picLocks noChangeAspect="1"/>
          </p:cNvPicPr>
          <p:nvPr/>
        </p:nvPicPr>
        <p:blipFill rotWithShape="1">
          <a:blip r:embed="rId2">
            <a:duotone>
              <a:prstClr val="black"/>
              <a:schemeClr val="accent4">
                <a:tint val="45000"/>
                <a:satMod val="400000"/>
              </a:schemeClr>
            </a:duotone>
            <a:lum bright="-20000" contrast="40000"/>
          </a:blip>
          <a:srcRect t="2546" r="776"/>
          <a:stretch/>
        </p:blipFill>
        <p:spPr>
          <a:xfrm>
            <a:off x="1431966" y="3989821"/>
            <a:ext cx="7658686" cy="534670"/>
          </a:xfrm>
          <a:prstGeom prst="rect">
            <a:avLst/>
          </a:prstGeom>
        </p:spPr>
      </p:pic>
      <p:pic>
        <p:nvPicPr>
          <p:cNvPr id="8" name="Picture 7"/>
          <p:cNvPicPr>
            <a:picLocks noChangeAspect="1"/>
          </p:cNvPicPr>
          <p:nvPr/>
        </p:nvPicPr>
        <p:blipFill>
          <a:blip r:embed="rId3">
            <a:duotone>
              <a:prstClr val="black"/>
              <a:schemeClr val="accent1">
                <a:tint val="45000"/>
                <a:satMod val="400000"/>
              </a:schemeClr>
            </a:duotone>
            <a:lum contrast="40000"/>
          </a:blip>
          <a:stretch>
            <a:fillRect/>
          </a:stretch>
        </p:blipFill>
        <p:spPr>
          <a:xfrm>
            <a:off x="4856277" y="2208693"/>
            <a:ext cx="2755912" cy="829928"/>
          </a:xfrm>
          <a:prstGeom prst="rect">
            <a:avLst/>
          </a:prstGeom>
          <a:ln w="3175">
            <a:solidFill>
              <a:schemeClr val="tx1"/>
            </a:solidFill>
          </a:ln>
        </p:spPr>
      </p:pic>
      <p:sp>
        <p:nvSpPr>
          <p:cNvPr id="9" name="Title 1"/>
          <p:cNvSpPr txBox="1">
            <a:spLocks/>
          </p:cNvSpPr>
          <p:nvPr/>
        </p:nvSpPr>
        <p:spPr>
          <a:xfrm>
            <a:off x="838200" y="168762"/>
            <a:ext cx="10515600" cy="8219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7030A0"/>
                </a:solidFill>
              </a:rPr>
              <a:t>2- Multiplying/Dividing</a:t>
            </a:r>
          </a:p>
        </p:txBody>
      </p:sp>
      <p:sp>
        <p:nvSpPr>
          <p:cNvPr id="10" name="Title 1"/>
          <p:cNvSpPr txBox="1">
            <a:spLocks/>
          </p:cNvSpPr>
          <p:nvPr/>
        </p:nvSpPr>
        <p:spPr>
          <a:xfrm>
            <a:off x="838200" y="727068"/>
            <a:ext cx="10515600" cy="8219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Example 2– Uncertainty of </a:t>
            </a:r>
            <a:r>
              <a:rPr lang="en-US" sz="3200" b="1" dirty="0">
                <a:solidFill>
                  <a:srgbClr val="FF0000"/>
                </a:solidFill>
              </a:rPr>
              <a:t>INR</a:t>
            </a:r>
          </a:p>
        </p:txBody>
      </p:sp>
    </p:spTree>
    <p:extLst>
      <p:ext uri="{BB962C8B-B14F-4D97-AF65-F5344CB8AC3E}">
        <p14:creationId xmlns:p14="http://schemas.microsoft.com/office/powerpoint/2010/main" val="685915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grayscl/>
            <a:lum bright="-20000" contrast="40000"/>
          </a:blip>
          <a:srcRect b="1353"/>
          <a:stretch/>
        </p:blipFill>
        <p:spPr>
          <a:xfrm>
            <a:off x="164744" y="36829"/>
            <a:ext cx="11889805" cy="1791967"/>
          </a:xfrm>
          <a:prstGeom prst="rect">
            <a:avLst/>
          </a:prstGeom>
        </p:spPr>
      </p:pic>
      <p:pic>
        <p:nvPicPr>
          <p:cNvPr id="3" name="Picture 2"/>
          <p:cNvPicPr>
            <a:picLocks noChangeAspect="1"/>
          </p:cNvPicPr>
          <p:nvPr/>
        </p:nvPicPr>
        <p:blipFill>
          <a:blip r:embed="rId3">
            <a:lum bright="-20000" contrast="40000"/>
            <a:grayscl/>
          </a:blip>
          <a:stretch>
            <a:fillRect/>
          </a:stretch>
        </p:blipFill>
        <p:spPr>
          <a:xfrm>
            <a:off x="164743" y="1931607"/>
            <a:ext cx="11889805" cy="1562485"/>
          </a:xfrm>
          <a:prstGeom prst="rect">
            <a:avLst/>
          </a:prstGeom>
        </p:spPr>
      </p:pic>
      <p:pic>
        <p:nvPicPr>
          <p:cNvPr id="4" name="Picture 3"/>
          <p:cNvPicPr>
            <a:picLocks noChangeAspect="1"/>
          </p:cNvPicPr>
          <p:nvPr/>
        </p:nvPicPr>
        <p:blipFill>
          <a:blip r:embed="rId4">
            <a:lum bright="-20000" contrast="40000"/>
            <a:grayscl/>
          </a:blip>
          <a:stretch>
            <a:fillRect/>
          </a:stretch>
        </p:blipFill>
        <p:spPr>
          <a:xfrm>
            <a:off x="164742" y="3612946"/>
            <a:ext cx="11889805" cy="3010641"/>
          </a:xfrm>
          <a:prstGeom prst="rect">
            <a:avLst/>
          </a:prstGeom>
        </p:spPr>
      </p:pic>
      <p:sp>
        <p:nvSpPr>
          <p:cNvPr id="5" name="Rounded Rectangle 4"/>
          <p:cNvSpPr/>
          <p:nvPr/>
        </p:nvSpPr>
        <p:spPr>
          <a:xfrm>
            <a:off x="6109644" y="3046491"/>
            <a:ext cx="1005840" cy="4476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989328" y="6175986"/>
            <a:ext cx="1005840" cy="4476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991833" y="6175985"/>
            <a:ext cx="1005840" cy="4476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951982" y="824660"/>
            <a:ext cx="1005840" cy="4476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28049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par>
                          <p:cTn id="22" fill="hold">
                            <p:stCondLst>
                              <p:cond delay="4000"/>
                            </p:stCondLst>
                            <p:childTnLst>
                              <p:par>
                                <p:cTn id="23" presetID="21" presetClass="entr" presetSubtype="1"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lum bright="-20000" contrast="40000"/>
          </a:blip>
          <a:srcRect t="15750"/>
          <a:stretch/>
        </p:blipFill>
        <p:spPr>
          <a:xfrm>
            <a:off x="119013" y="1684421"/>
            <a:ext cx="11889805" cy="1765892"/>
          </a:xfrm>
          <a:prstGeom prst="rect">
            <a:avLst/>
          </a:prstGeom>
          <a:ln w="28575">
            <a:noFill/>
          </a:ln>
        </p:spPr>
      </p:pic>
      <p:sp>
        <p:nvSpPr>
          <p:cNvPr id="3" name="Rectangular Callout 2"/>
          <p:cNvSpPr/>
          <p:nvPr/>
        </p:nvSpPr>
        <p:spPr>
          <a:xfrm>
            <a:off x="3552670" y="1064303"/>
            <a:ext cx="734518" cy="479684"/>
          </a:xfrm>
          <a:prstGeom prst="wedgeRectCallout">
            <a:avLst>
              <a:gd name="adj1" fmla="val 32228"/>
              <a:gd name="adj2" fmla="val 878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ISI</a:t>
            </a:r>
            <a:endParaRPr lang="en-US" b="1" dirty="0"/>
          </a:p>
        </p:txBody>
      </p:sp>
      <p:sp>
        <p:nvSpPr>
          <p:cNvPr id="4" name="Rectangular Callout 3"/>
          <p:cNvSpPr/>
          <p:nvPr/>
        </p:nvSpPr>
        <p:spPr>
          <a:xfrm>
            <a:off x="4417496" y="1064302"/>
            <a:ext cx="1466539" cy="479684"/>
          </a:xfrm>
          <a:prstGeom prst="wedgeRectCallout">
            <a:avLst>
              <a:gd name="adj1" fmla="val 17943"/>
              <a:gd name="adj2" fmla="val 836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u</a:t>
            </a:r>
            <a:r>
              <a:rPr lang="en-US" sz="2400" b="1" baseline="-25000" dirty="0" err="1"/>
              <a:t>rel</a:t>
            </a:r>
            <a:r>
              <a:rPr lang="en-US" sz="2400" b="1" dirty="0"/>
              <a:t> MNCT</a:t>
            </a:r>
            <a:endParaRPr lang="en-US" b="1" dirty="0"/>
          </a:p>
        </p:txBody>
      </p:sp>
      <p:sp>
        <p:nvSpPr>
          <p:cNvPr id="5" name="Rectangular Callout 4"/>
          <p:cNvSpPr/>
          <p:nvPr/>
        </p:nvSpPr>
        <p:spPr>
          <a:xfrm flipH="1">
            <a:off x="6063914" y="1064302"/>
            <a:ext cx="1820911" cy="479684"/>
          </a:xfrm>
          <a:prstGeom prst="wedgeRectCallout">
            <a:avLst>
              <a:gd name="adj1" fmla="val 25153"/>
              <a:gd name="adj2" fmla="val 867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U</a:t>
            </a:r>
            <a:r>
              <a:rPr lang="en-US" sz="2400" b="1" baseline="-25000" dirty="0" err="1"/>
              <a:t>rel</a:t>
            </a:r>
            <a:r>
              <a:rPr lang="en-US" sz="2400" b="1" baseline="-25000" dirty="0"/>
              <a:t> (</a:t>
            </a:r>
            <a:r>
              <a:rPr lang="en-US" sz="2400" b="1" baseline="-25000" dirty="0" err="1"/>
              <a:t>Rw</a:t>
            </a:r>
            <a:r>
              <a:rPr lang="en-US" sz="2400" b="1" baseline="-25000" dirty="0"/>
              <a:t>)</a:t>
            </a:r>
            <a:r>
              <a:rPr lang="en-US" sz="2400" b="1" dirty="0"/>
              <a:t>(PT)</a:t>
            </a:r>
            <a:endParaRPr lang="en-US" b="1" dirty="0"/>
          </a:p>
        </p:txBody>
      </p:sp>
    </p:spTree>
    <p:extLst>
      <p:ext uri="{BB962C8B-B14F-4D97-AF65-F5344CB8AC3E}">
        <p14:creationId xmlns:p14="http://schemas.microsoft.com/office/powerpoint/2010/main" val="1980757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826" y="215223"/>
            <a:ext cx="11662348" cy="909039"/>
          </a:xfrm>
          <a:solidFill>
            <a:schemeClr val="bg1">
              <a:lumMod val="85000"/>
            </a:schemeClr>
          </a:solidFill>
          <a:scene3d>
            <a:camera prst="orthographicFront"/>
            <a:lightRig rig="threePt" dir="t"/>
          </a:scene3d>
          <a:sp3d>
            <a:bevelT w="101600" prst="riblet"/>
          </a:sp3d>
        </p:spPr>
        <p:txBody>
          <a:bodyPr>
            <a:normAutofit/>
          </a:bodyPr>
          <a:lstStyle/>
          <a:p>
            <a:r>
              <a:rPr lang="en-US" sz="3200" b="1" dirty="0"/>
              <a:t>Uncertainty of Calculated</a:t>
            </a:r>
            <a:r>
              <a:rPr lang="en-US" sz="3200" b="1" i="1" dirty="0"/>
              <a:t> </a:t>
            </a:r>
            <a:r>
              <a:rPr lang="en-US" sz="3200" b="1" dirty="0"/>
              <a:t>results: </a:t>
            </a:r>
            <a:r>
              <a:rPr lang="en-US" sz="3200" b="1" dirty="0">
                <a:solidFill>
                  <a:srgbClr val="FF0000"/>
                </a:solidFill>
              </a:rPr>
              <a:t>Direct estimation </a:t>
            </a:r>
            <a:r>
              <a:rPr lang="en-US" sz="3200" b="1" dirty="0"/>
              <a:t>using IQC data</a:t>
            </a:r>
          </a:p>
        </p:txBody>
      </p:sp>
      <p:sp>
        <p:nvSpPr>
          <p:cNvPr id="3" name="Content Placeholder 2"/>
          <p:cNvSpPr>
            <a:spLocks noGrp="1"/>
          </p:cNvSpPr>
          <p:nvPr>
            <p:ph idx="1"/>
          </p:nvPr>
        </p:nvSpPr>
        <p:spPr/>
        <p:txBody>
          <a:bodyPr/>
          <a:lstStyle/>
          <a:p>
            <a:r>
              <a:rPr lang="en-US" dirty="0"/>
              <a:t>Better reflect the uncertainty</a:t>
            </a:r>
          </a:p>
          <a:p>
            <a:r>
              <a:rPr lang="en-US" dirty="0"/>
              <a:t>Include, for example, small uncertainties introduced by automatic rounding of values by a laboratory IT system</a:t>
            </a:r>
          </a:p>
        </p:txBody>
      </p:sp>
    </p:spTree>
    <p:extLst>
      <p:ext uri="{BB962C8B-B14F-4D97-AF65-F5344CB8AC3E}">
        <p14:creationId xmlns:p14="http://schemas.microsoft.com/office/powerpoint/2010/main" val="17320389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8372" y="267287"/>
            <a:ext cx="10515600" cy="478302"/>
          </a:xfrm>
        </p:spPr>
        <p:txBody>
          <a:bodyPr/>
          <a:lstStyle/>
          <a:p>
            <a:pPr marL="0" indent="0">
              <a:buNone/>
            </a:pPr>
            <a:r>
              <a:rPr lang="en-US" dirty="0"/>
              <a:t>Example 1: 	Anion Gap = (Na + K) – (Cl + HCO</a:t>
            </a:r>
            <a:r>
              <a:rPr lang="en-US" baseline="-25000" dirty="0"/>
              <a:t>3</a:t>
            </a:r>
            <a:r>
              <a:rPr lang="en-US" dirty="0"/>
              <a:t>)</a:t>
            </a:r>
          </a:p>
        </p:txBody>
      </p:sp>
      <p:pic>
        <p:nvPicPr>
          <p:cNvPr id="5" name="Picture 4"/>
          <p:cNvPicPr>
            <a:picLocks noChangeAspect="1"/>
          </p:cNvPicPr>
          <p:nvPr/>
        </p:nvPicPr>
        <p:blipFill>
          <a:blip r:embed="rId2">
            <a:lum bright="-20000" contrast="40000"/>
          </a:blip>
          <a:stretch>
            <a:fillRect/>
          </a:stretch>
        </p:blipFill>
        <p:spPr>
          <a:xfrm>
            <a:off x="175350" y="903803"/>
            <a:ext cx="11178450" cy="4636641"/>
          </a:xfrm>
          <a:prstGeom prst="rect">
            <a:avLst/>
          </a:prstGeom>
          <a:ln>
            <a:solidFill>
              <a:schemeClr val="tx1"/>
            </a:solidFill>
          </a:ln>
        </p:spPr>
      </p:pic>
      <p:sp>
        <p:nvSpPr>
          <p:cNvPr id="7" name="Rectangular Callout 6"/>
          <p:cNvSpPr/>
          <p:nvPr/>
        </p:nvSpPr>
        <p:spPr>
          <a:xfrm>
            <a:off x="9420586" y="5856389"/>
            <a:ext cx="1933214" cy="681037"/>
          </a:xfrm>
          <a:prstGeom prst="wedgeRectCallout">
            <a:avLst>
              <a:gd name="adj1" fmla="val 22494"/>
              <a:gd name="adj2" fmla="val -91804"/>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SD (AG)</a:t>
            </a:r>
          </a:p>
          <a:p>
            <a:pPr algn="ctr"/>
            <a:r>
              <a:rPr lang="en-US" sz="2000" b="1" dirty="0">
                <a:solidFill>
                  <a:schemeClr val="tx1"/>
                </a:solidFill>
                <a:latin typeface="MS Reference Sans Serif" panose="020B0604030504040204" pitchFamily="34" charset="0"/>
              </a:rPr>
              <a:t> </a:t>
            </a:r>
            <a:r>
              <a:rPr lang="en-US" sz="2000" b="1" dirty="0">
                <a:solidFill>
                  <a:schemeClr val="tx1"/>
                </a:solidFill>
              </a:rPr>
              <a:t>(AG)</a:t>
            </a:r>
          </a:p>
        </p:txBody>
      </p:sp>
      <p:sp>
        <p:nvSpPr>
          <p:cNvPr id="2" name="Rounded Rectangle 1"/>
          <p:cNvSpPr/>
          <p:nvPr/>
        </p:nvSpPr>
        <p:spPr>
          <a:xfrm>
            <a:off x="9923489" y="2998033"/>
            <a:ext cx="1289154" cy="38974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2088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804125"/>
            <a:ext cx="10515600" cy="3652946"/>
          </a:xfrm>
        </p:spPr>
        <p:txBody>
          <a:bodyPr>
            <a:normAutofit/>
          </a:bodyPr>
          <a:lstStyle/>
          <a:p>
            <a:pPr marL="0" indent="0">
              <a:buNone/>
            </a:pPr>
            <a:r>
              <a:rPr lang="en-US" sz="2400" b="1" dirty="0"/>
              <a:t>Example Patient:</a:t>
            </a:r>
          </a:p>
          <a:p>
            <a:pPr marL="0" indent="0">
              <a:buNone/>
            </a:pPr>
            <a:r>
              <a:rPr lang="en-US" sz="2400" dirty="0"/>
              <a:t>[Na+] = 143 mmol/l</a:t>
            </a:r>
          </a:p>
          <a:p>
            <a:pPr marL="0" indent="0">
              <a:buNone/>
            </a:pPr>
            <a:r>
              <a:rPr lang="en-US" sz="2400" dirty="0"/>
              <a:t>[K+] = 4,0 mmol/l</a:t>
            </a:r>
          </a:p>
          <a:p>
            <a:pPr marL="0" indent="0">
              <a:buNone/>
            </a:pPr>
            <a:r>
              <a:rPr lang="en-US" sz="2400" dirty="0"/>
              <a:t>[Cl-] = 104 mmol/l</a:t>
            </a:r>
          </a:p>
          <a:p>
            <a:pPr marL="0" indent="0">
              <a:buNone/>
            </a:pPr>
            <a:r>
              <a:rPr lang="en-US" sz="2400" dirty="0"/>
              <a:t>[HCO3-] = 22 mmol/l</a:t>
            </a:r>
          </a:p>
          <a:p>
            <a:pPr marL="0" indent="0">
              <a:spcBef>
                <a:spcPts val="1800"/>
              </a:spcBef>
              <a:buNone/>
            </a:pPr>
            <a:endParaRPr lang="en-US" dirty="0"/>
          </a:p>
          <a:p>
            <a:pPr marL="0" indent="0">
              <a:buNone/>
            </a:pPr>
            <a:endParaRPr lang="en-US" dirty="0"/>
          </a:p>
        </p:txBody>
      </p:sp>
      <p:pic>
        <p:nvPicPr>
          <p:cNvPr id="4" name="Picture 3"/>
          <p:cNvPicPr>
            <a:picLocks noChangeAspect="1"/>
          </p:cNvPicPr>
          <p:nvPr/>
        </p:nvPicPr>
        <p:blipFill>
          <a:blip r:embed="rId2">
            <a:lum bright="-20000" contrast="40000"/>
          </a:blip>
          <a:stretch>
            <a:fillRect/>
          </a:stretch>
        </p:blipFill>
        <p:spPr>
          <a:xfrm>
            <a:off x="1980716" y="212229"/>
            <a:ext cx="7977348" cy="2439000"/>
          </a:xfrm>
          <a:prstGeom prst="rect">
            <a:avLst/>
          </a:prstGeom>
        </p:spPr>
      </p:pic>
      <p:sp>
        <p:nvSpPr>
          <p:cNvPr id="6" name="TextBox 5"/>
          <p:cNvSpPr txBox="1"/>
          <p:nvPr/>
        </p:nvSpPr>
        <p:spPr>
          <a:xfrm>
            <a:off x="4670474" y="3207433"/>
            <a:ext cx="5287590" cy="461665"/>
          </a:xfrm>
          <a:prstGeom prst="rect">
            <a:avLst/>
          </a:prstGeom>
          <a:noFill/>
        </p:spPr>
        <p:txBody>
          <a:bodyPr wrap="square" rtlCol="0">
            <a:spAutoFit/>
          </a:bodyPr>
          <a:lstStyle/>
          <a:p>
            <a:r>
              <a:rPr lang="en-US" sz="2400" b="1" dirty="0"/>
              <a:t>AG = (143 + 4) – (104 + 22) = 21 mmol/l</a:t>
            </a:r>
          </a:p>
        </p:txBody>
      </p:sp>
      <p:sp>
        <p:nvSpPr>
          <p:cNvPr id="7" name="TextBox 6"/>
          <p:cNvSpPr txBox="1"/>
          <p:nvPr/>
        </p:nvSpPr>
        <p:spPr>
          <a:xfrm>
            <a:off x="4670473" y="3759382"/>
            <a:ext cx="6683327" cy="461665"/>
          </a:xfrm>
          <a:prstGeom prst="rect">
            <a:avLst/>
          </a:prstGeom>
          <a:noFill/>
        </p:spPr>
        <p:txBody>
          <a:bodyPr wrap="square" rtlCol="0">
            <a:spAutoFit/>
          </a:bodyPr>
          <a:lstStyle>
            <a:defPPr>
              <a:defRPr lang="en-US"/>
            </a:defPPr>
            <a:lvl1pPr>
              <a:defRPr sz="2400" b="1"/>
            </a:lvl1pPr>
          </a:lstStyle>
          <a:p>
            <a:r>
              <a:rPr lang="en-US" dirty="0"/>
              <a:t>Patient AG is between </a:t>
            </a:r>
            <a:r>
              <a:rPr lang="en-US" dirty="0">
                <a:solidFill>
                  <a:srgbClr val="FF0000"/>
                </a:solidFill>
              </a:rPr>
              <a:t>18</a:t>
            </a:r>
            <a:r>
              <a:rPr lang="en-US" dirty="0"/>
              <a:t> and </a:t>
            </a:r>
            <a:r>
              <a:rPr lang="en-US" dirty="0">
                <a:solidFill>
                  <a:srgbClr val="FF0000"/>
                </a:solidFill>
              </a:rPr>
              <a:t>24</a:t>
            </a:r>
            <a:r>
              <a:rPr lang="en-US" dirty="0"/>
              <a:t>; 95% confidence</a:t>
            </a:r>
          </a:p>
        </p:txBody>
      </p:sp>
      <p:sp>
        <p:nvSpPr>
          <p:cNvPr id="12" name="Rounded Rectangle 11"/>
          <p:cNvSpPr/>
          <p:nvPr/>
        </p:nvSpPr>
        <p:spPr>
          <a:xfrm>
            <a:off x="1980716" y="2174367"/>
            <a:ext cx="5333553" cy="38974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70473" y="4441854"/>
            <a:ext cx="6137435" cy="461665"/>
          </a:xfrm>
          <a:prstGeom prst="rect">
            <a:avLst/>
          </a:prstGeom>
          <a:noFill/>
        </p:spPr>
        <p:txBody>
          <a:bodyPr wrap="square" rtlCol="0">
            <a:spAutoFit/>
          </a:bodyPr>
          <a:lstStyle/>
          <a:p>
            <a:r>
              <a:rPr lang="en-US" sz="2400" b="1" dirty="0">
                <a:solidFill>
                  <a:srgbClr val="FF0000"/>
                </a:solidFill>
              </a:rPr>
              <a:t>%U (AG) </a:t>
            </a:r>
            <a:r>
              <a:rPr lang="en-US" sz="2400" b="1" dirty="0"/>
              <a:t>= (3/25.85) x 100 = 11.6%</a:t>
            </a:r>
          </a:p>
        </p:txBody>
      </p:sp>
    </p:spTree>
    <p:extLst>
      <p:ext uri="{BB962C8B-B14F-4D97-AF65-F5344CB8AC3E}">
        <p14:creationId xmlns:p14="http://schemas.microsoft.com/office/powerpoint/2010/main" val="30884092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4787"/>
            <a:ext cx="10515600" cy="493004"/>
          </a:xfrm>
        </p:spPr>
        <p:txBody>
          <a:bodyPr>
            <a:noAutofit/>
          </a:bodyPr>
          <a:lstStyle/>
          <a:p>
            <a:r>
              <a:rPr lang="en-US" sz="3200" b="1" dirty="0"/>
              <a:t>Example 2:  MU of eGFR</a:t>
            </a:r>
          </a:p>
        </p:txBody>
      </p:sp>
      <p:pic>
        <p:nvPicPr>
          <p:cNvPr id="4" name="Picture 3"/>
          <p:cNvPicPr>
            <a:picLocks noChangeAspect="1"/>
          </p:cNvPicPr>
          <p:nvPr/>
        </p:nvPicPr>
        <p:blipFill>
          <a:blip r:embed="rId2">
            <a:duotone>
              <a:prstClr val="black"/>
              <a:schemeClr val="accent4">
                <a:tint val="45000"/>
                <a:satMod val="400000"/>
              </a:schemeClr>
            </a:duotone>
            <a:lum bright="-20000" contrast="20000"/>
          </a:blip>
          <a:stretch>
            <a:fillRect/>
          </a:stretch>
        </p:blipFill>
        <p:spPr>
          <a:xfrm>
            <a:off x="1702930" y="892515"/>
            <a:ext cx="7520048" cy="419203"/>
          </a:xfrm>
          <a:prstGeom prst="rect">
            <a:avLst/>
          </a:prstGeom>
        </p:spPr>
      </p:pic>
      <p:pic>
        <p:nvPicPr>
          <p:cNvPr id="5" name="Picture 4"/>
          <p:cNvPicPr>
            <a:picLocks noChangeAspect="1"/>
          </p:cNvPicPr>
          <p:nvPr/>
        </p:nvPicPr>
        <p:blipFill>
          <a:blip r:embed="rId3">
            <a:lum bright="-20000" contrast="40000"/>
          </a:blip>
          <a:stretch>
            <a:fillRect/>
          </a:stretch>
        </p:blipFill>
        <p:spPr>
          <a:xfrm>
            <a:off x="49475" y="1629031"/>
            <a:ext cx="12093050" cy="3925266"/>
          </a:xfrm>
          <a:prstGeom prst="rect">
            <a:avLst/>
          </a:prstGeom>
        </p:spPr>
      </p:pic>
      <p:sp>
        <p:nvSpPr>
          <p:cNvPr id="8" name="TextBox 7"/>
          <p:cNvSpPr txBox="1"/>
          <p:nvPr/>
        </p:nvSpPr>
        <p:spPr>
          <a:xfrm>
            <a:off x="1071492" y="1278750"/>
            <a:ext cx="9141655" cy="461665"/>
          </a:xfrm>
          <a:prstGeom prst="rect">
            <a:avLst/>
          </a:prstGeom>
          <a:noFill/>
        </p:spPr>
        <p:txBody>
          <a:bodyPr wrap="square" rtlCol="0">
            <a:spAutoFit/>
          </a:bodyPr>
          <a:lstStyle/>
          <a:p>
            <a:pPr marL="342900" indent="-342900">
              <a:spcAft>
                <a:spcPts val="1800"/>
              </a:spcAft>
              <a:buFont typeface="Wingdings" panose="05000000000000000000" pitchFamily="2" charset="2"/>
              <a:buChar char="Ø"/>
            </a:pPr>
            <a:r>
              <a:rPr lang="en-US" sz="2400" b="1" dirty="0">
                <a:solidFill>
                  <a:srgbClr val="FF0000"/>
                </a:solidFill>
              </a:rPr>
              <a:t>For method standardized against NIST reference method/material</a:t>
            </a:r>
          </a:p>
        </p:txBody>
      </p:sp>
    </p:spTree>
    <p:extLst>
      <p:ext uri="{BB962C8B-B14F-4D97-AF65-F5344CB8AC3E}">
        <p14:creationId xmlns:p14="http://schemas.microsoft.com/office/powerpoint/2010/main" val="29977628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44577"/>
            <a:ext cx="10515600" cy="5532386"/>
          </a:xfrm>
        </p:spPr>
        <p:txBody>
          <a:bodyPr>
            <a:normAutofit/>
          </a:bodyPr>
          <a:lstStyle/>
          <a:p>
            <a:r>
              <a:rPr lang="en-US" sz="2400" dirty="0"/>
              <a:t>Calculate eGFR for phantom 40 years old female and male using IQC results</a:t>
            </a:r>
          </a:p>
        </p:txBody>
      </p:sp>
      <p:pic>
        <p:nvPicPr>
          <p:cNvPr id="4" name="Picture 3"/>
          <p:cNvPicPr>
            <a:picLocks noChangeAspect="1"/>
          </p:cNvPicPr>
          <p:nvPr/>
        </p:nvPicPr>
        <p:blipFill>
          <a:blip r:embed="rId2">
            <a:lum bright="-20000" contrast="40000"/>
          </a:blip>
          <a:stretch>
            <a:fillRect/>
          </a:stretch>
        </p:blipFill>
        <p:spPr>
          <a:xfrm>
            <a:off x="281273" y="1290645"/>
            <a:ext cx="11432505" cy="2820094"/>
          </a:xfrm>
          <a:prstGeom prst="rect">
            <a:avLst/>
          </a:prstGeom>
          <a:ln>
            <a:solidFill>
              <a:schemeClr val="tx1"/>
            </a:solidFill>
          </a:ln>
        </p:spPr>
      </p:pic>
      <p:sp>
        <p:nvSpPr>
          <p:cNvPr id="5" name="Rectangular Callout 4"/>
          <p:cNvSpPr/>
          <p:nvPr/>
        </p:nvSpPr>
        <p:spPr>
          <a:xfrm>
            <a:off x="2917314" y="4376056"/>
            <a:ext cx="1223890" cy="573803"/>
          </a:xfrm>
          <a:prstGeom prst="wedgeRectCallout">
            <a:avLst>
              <a:gd name="adj1" fmla="val 19161"/>
              <a:gd name="adj2" fmla="val -8230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Female</a:t>
            </a:r>
          </a:p>
          <a:p>
            <a:pPr algn="ctr"/>
            <a:r>
              <a:rPr lang="en-US" b="1" dirty="0">
                <a:solidFill>
                  <a:schemeClr val="tx1"/>
                </a:solidFill>
              </a:rPr>
              <a:t>QC1</a:t>
            </a:r>
          </a:p>
        </p:txBody>
      </p:sp>
      <p:sp>
        <p:nvSpPr>
          <p:cNvPr id="9" name="Rectangular Callout 8"/>
          <p:cNvSpPr/>
          <p:nvPr/>
        </p:nvSpPr>
        <p:spPr>
          <a:xfrm flipH="1">
            <a:off x="4318050" y="4376056"/>
            <a:ext cx="1223890" cy="573803"/>
          </a:xfrm>
          <a:prstGeom prst="wedgeRectCallout">
            <a:avLst>
              <a:gd name="adj1" fmla="val 17974"/>
              <a:gd name="adj2" fmla="val -8785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Male</a:t>
            </a:r>
          </a:p>
          <a:p>
            <a:pPr algn="ctr"/>
            <a:r>
              <a:rPr lang="en-US" b="1" dirty="0">
                <a:solidFill>
                  <a:schemeClr val="tx1"/>
                </a:solidFill>
              </a:rPr>
              <a:t>QC1</a:t>
            </a:r>
          </a:p>
        </p:txBody>
      </p:sp>
      <p:sp>
        <p:nvSpPr>
          <p:cNvPr id="10" name="Rectangular Callout 9"/>
          <p:cNvSpPr/>
          <p:nvPr/>
        </p:nvSpPr>
        <p:spPr>
          <a:xfrm>
            <a:off x="6518144" y="4376056"/>
            <a:ext cx="1223890" cy="573803"/>
          </a:xfrm>
          <a:prstGeom prst="wedgeRectCallout">
            <a:avLst>
              <a:gd name="adj1" fmla="val 20386"/>
              <a:gd name="adj2" fmla="val -8230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Female</a:t>
            </a:r>
          </a:p>
          <a:p>
            <a:pPr algn="ctr"/>
            <a:r>
              <a:rPr lang="en-US" b="1" dirty="0">
                <a:solidFill>
                  <a:schemeClr val="tx1"/>
                </a:solidFill>
              </a:rPr>
              <a:t>QC2</a:t>
            </a:r>
          </a:p>
        </p:txBody>
      </p:sp>
      <p:sp>
        <p:nvSpPr>
          <p:cNvPr id="11" name="Rectangular Callout 10"/>
          <p:cNvSpPr/>
          <p:nvPr/>
        </p:nvSpPr>
        <p:spPr>
          <a:xfrm flipH="1">
            <a:off x="7978840" y="4376056"/>
            <a:ext cx="1223890" cy="573803"/>
          </a:xfrm>
          <a:prstGeom prst="wedgeRectCallout">
            <a:avLst>
              <a:gd name="adj1" fmla="val 19199"/>
              <a:gd name="adj2" fmla="val -8263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Male</a:t>
            </a:r>
          </a:p>
          <a:p>
            <a:pPr algn="ctr"/>
            <a:r>
              <a:rPr lang="en-US" b="1" dirty="0">
                <a:solidFill>
                  <a:schemeClr val="tx1"/>
                </a:solidFill>
              </a:rPr>
              <a:t>QC2</a:t>
            </a:r>
          </a:p>
        </p:txBody>
      </p:sp>
    </p:spTree>
    <p:extLst>
      <p:ext uri="{BB962C8B-B14F-4D97-AF65-F5344CB8AC3E}">
        <p14:creationId xmlns:p14="http://schemas.microsoft.com/office/powerpoint/2010/main" val="7002685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lum bright="-20000" contrast="40000"/>
          </a:blip>
          <a:srcRect t="1" b="48780"/>
          <a:stretch/>
        </p:blipFill>
        <p:spPr>
          <a:xfrm>
            <a:off x="100286" y="-50872"/>
            <a:ext cx="11991428" cy="3103561"/>
          </a:xfrm>
          <a:prstGeom prst="rect">
            <a:avLst/>
          </a:prstGeom>
        </p:spPr>
      </p:pic>
      <p:sp>
        <p:nvSpPr>
          <p:cNvPr id="5" name="TextBox 4"/>
          <p:cNvSpPr txBox="1"/>
          <p:nvPr/>
        </p:nvSpPr>
        <p:spPr>
          <a:xfrm>
            <a:off x="2236763" y="1997602"/>
            <a:ext cx="1406769" cy="400110"/>
          </a:xfrm>
          <a:prstGeom prst="rect">
            <a:avLst/>
          </a:prstGeom>
          <a:noFill/>
          <a:ln>
            <a:noFill/>
          </a:ln>
        </p:spPr>
        <p:txBody>
          <a:bodyPr wrap="square" rtlCol="0">
            <a:spAutoFit/>
          </a:bodyPr>
          <a:lstStyle/>
          <a:p>
            <a:r>
              <a:rPr lang="en-US" sz="2000" b="1" dirty="0">
                <a:solidFill>
                  <a:srgbClr val="FF0000"/>
                </a:solidFill>
              </a:rPr>
              <a:t>0.93 mg/dL</a:t>
            </a:r>
          </a:p>
        </p:txBody>
      </p:sp>
      <p:sp>
        <p:nvSpPr>
          <p:cNvPr id="6" name="TextBox 5"/>
          <p:cNvSpPr txBox="1"/>
          <p:nvPr/>
        </p:nvSpPr>
        <p:spPr>
          <a:xfrm>
            <a:off x="2236762" y="2619755"/>
            <a:ext cx="1406769" cy="400110"/>
          </a:xfrm>
          <a:prstGeom prst="rect">
            <a:avLst/>
          </a:prstGeom>
          <a:noFill/>
          <a:ln>
            <a:noFill/>
          </a:ln>
        </p:spPr>
        <p:txBody>
          <a:bodyPr wrap="square" rtlCol="0">
            <a:spAutoFit/>
          </a:bodyPr>
          <a:lstStyle/>
          <a:p>
            <a:r>
              <a:rPr lang="en-US" sz="2000" b="1" dirty="0">
                <a:solidFill>
                  <a:srgbClr val="FF0000"/>
                </a:solidFill>
              </a:rPr>
              <a:t>0.02 mg/dL</a:t>
            </a:r>
          </a:p>
        </p:txBody>
      </p:sp>
      <p:sp>
        <p:nvSpPr>
          <p:cNvPr id="7" name="TextBox 6"/>
          <p:cNvSpPr txBox="1"/>
          <p:nvPr/>
        </p:nvSpPr>
        <p:spPr>
          <a:xfrm>
            <a:off x="7158109" y="1997602"/>
            <a:ext cx="1406769" cy="400110"/>
          </a:xfrm>
          <a:prstGeom prst="rect">
            <a:avLst/>
          </a:prstGeom>
          <a:noFill/>
          <a:ln>
            <a:noFill/>
          </a:ln>
        </p:spPr>
        <p:txBody>
          <a:bodyPr wrap="square" rtlCol="0">
            <a:spAutoFit/>
          </a:bodyPr>
          <a:lstStyle/>
          <a:p>
            <a:r>
              <a:rPr lang="en-US" sz="2000" b="1" dirty="0">
                <a:solidFill>
                  <a:srgbClr val="FF0000"/>
                </a:solidFill>
              </a:rPr>
              <a:t>6.03 mg/dL</a:t>
            </a:r>
          </a:p>
        </p:txBody>
      </p:sp>
      <p:sp>
        <p:nvSpPr>
          <p:cNvPr id="8" name="TextBox 7"/>
          <p:cNvSpPr txBox="1"/>
          <p:nvPr/>
        </p:nvSpPr>
        <p:spPr>
          <a:xfrm>
            <a:off x="7158109" y="2620229"/>
            <a:ext cx="1406769" cy="400110"/>
          </a:xfrm>
          <a:prstGeom prst="rect">
            <a:avLst/>
          </a:prstGeom>
          <a:noFill/>
          <a:ln>
            <a:noFill/>
          </a:ln>
        </p:spPr>
        <p:txBody>
          <a:bodyPr wrap="square" rtlCol="0">
            <a:spAutoFit/>
          </a:bodyPr>
          <a:lstStyle/>
          <a:p>
            <a:r>
              <a:rPr lang="en-US" sz="2000" b="1" dirty="0">
                <a:solidFill>
                  <a:srgbClr val="FF0000"/>
                </a:solidFill>
              </a:rPr>
              <a:t>0.10 mg/dL</a:t>
            </a:r>
          </a:p>
        </p:txBody>
      </p:sp>
      <p:pic>
        <p:nvPicPr>
          <p:cNvPr id="14" name="Picture 13"/>
          <p:cNvPicPr>
            <a:picLocks noChangeAspect="1"/>
          </p:cNvPicPr>
          <p:nvPr/>
        </p:nvPicPr>
        <p:blipFill>
          <a:blip r:embed="rId3">
            <a:lum bright="-20000" contrast="40000"/>
          </a:blip>
          <a:stretch>
            <a:fillRect/>
          </a:stretch>
        </p:blipFill>
        <p:spPr>
          <a:xfrm>
            <a:off x="128422" y="3016070"/>
            <a:ext cx="11838994" cy="2134125"/>
          </a:xfrm>
          <a:prstGeom prst="rect">
            <a:avLst/>
          </a:prstGeom>
        </p:spPr>
      </p:pic>
      <p:sp>
        <p:nvSpPr>
          <p:cNvPr id="15" name="Rectangle 14"/>
          <p:cNvSpPr/>
          <p:nvPr/>
        </p:nvSpPr>
        <p:spPr>
          <a:xfrm>
            <a:off x="2138288" y="3011516"/>
            <a:ext cx="9829128" cy="1181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8422" y="4238580"/>
            <a:ext cx="2009866" cy="1181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138288" y="4162233"/>
            <a:ext cx="9829128" cy="1181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79624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08548"/>
            <a:ext cx="7049244" cy="461665"/>
          </a:xfrm>
          <a:prstGeom prst="rect">
            <a:avLst/>
          </a:prstGeom>
          <a:noFill/>
        </p:spPr>
        <p:txBody>
          <a:bodyPr wrap="square" rtlCol="0">
            <a:spAutoFit/>
          </a:bodyPr>
          <a:lstStyle/>
          <a:p>
            <a:r>
              <a:rPr lang="en-US" sz="2400" b="1" i="1" dirty="0">
                <a:solidFill>
                  <a:srgbClr val="FF0000"/>
                </a:solidFill>
              </a:rPr>
              <a:t>Q: With 95% probability, where is the seeds place?</a:t>
            </a:r>
          </a:p>
        </p:txBody>
      </p:sp>
      <p:pic>
        <p:nvPicPr>
          <p:cNvPr id="22" name="Content Placeholder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481" t="12573" r="16313" b="5224"/>
          <a:stretch/>
        </p:blipFill>
        <p:spPr>
          <a:xfrm>
            <a:off x="8043693" y="1875775"/>
            <a:ext cx="7122694" cy="3554974"/>
          </a:xfrm>
          <a:prstGeom prst="rect">
            <a:avLst/>
          </a:prstGeom>
        </p:spPr>
      </p:pic>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20303" y="3378381"/>
            <a:ext cx="1504837" cy="1822033"/>
          </a:xfrm>
          <a:prstGeom prst="rect">
            <a:avLst/>
          </a:prstGeom>
        </p:spPr>
      </p:pic>
    </p:spTree>
    <p:extLst>
      <p:ext uri="{BB962C8B-B14F-4D97-AF65-F5344CB8AC3E}">
        <p14:creationId xmlns:p14="http://schemas.microsoft.com/office/powerpoint/2010/main" val="1246349627"/>
      </p:ext>
    </p:extLst>
  </p:cSld>
  <p:clrMapOvr>
    <a:masterClrMapping/>
  </p:clrMapOvr>
  <p:transition spd="slow">
    <p:wip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lum bright="-20000" contrast="40000"/>
          </a:blip>
          <a:srcRect t="1" b="48780"/>
          <a:stretch/>
        </p:blipFill>
        <p:spPr>
          <a:xfrm>
            <a:off x="100286" y="-50872"/>
            <a:ext cx="11991428" cy="3103561"/>
          </a:xfrm>
          <a:prstGeom prst="rect">
            <a:avLst/>
          </a:prstGeom>
        </p:spPr>
      </p:pic>
      <p:sp>
        <p:nvSpPr>
          <p:cNvPr id="5" name="TextBox 4"/>
          <p:cNvSpPr txBox="1"/>
          <p:nvPr/>
        </p:nvSpPr>
        <p:spPr>
          <a:xfrm>
            <a:off x="2236763" y="1997602"/>
            <a:ext cx="1406769" cy="400110"/>
          </a:xfrm>
          <a:prstGeom prst="rect">
            <a:avLst/>
          </a:prstGeom>
          <a:noFill/>
          <a:ln>
            <a:noFill/>
          </a:ln>
        </p:spPr>
        <p:txBody>
          <a:bodyPr wrap="square" rtlCol="0">
            <a:spAutoFit/>
          </a:bodyPr>
          <a:lstStyle/>
          <a:p>
            <a:r>
              <a:rPr lang="en-US" sz="2000" b="1" dirty="0">
                <a:solidFill>
                  <a:srgbClr val="FF0000"/>
                </a:solidFill>
              </a:rPr>
              <a:t>0.93 mg/dL</a:t>
            </a:r>
          </a:p>
        </p:txBody>
      </p:sp>
      <p:sp>
        <p:nvSpPr>
          <p:cNvPr id="6" name="TextBox 5"/>
          <p:cNvSpPr txBox="1"/>
          <p:nvPr/>
        </p:nvSpPr>
        <p:spPr>
          <a:xfrm>
            <a:off x="2236762" y="2619755"/>
            <a:ext cx="1406769" cy="400110"/>
          </a:xfrm>
          <a:prstGeom prst="rect">
            <a:avLst/>
          </a:prstGeom>
          <a:noFill/>
          <a:ln>
            <a:noFill/>
          </a:ln>
        </p:spPr>
        <p:txBody>
          <a:bodyPr wrap="square" rtlCol="0">
            <a:spAutoFit/>
          </a:bodyPr>
          <a:lstStyle/>
          <a:p>
            <a:r>
              <a:rPr lang="en-US" sz="2000" b="1" dirty="0">
                <a:solidFill>
                  <a:srgbClr val="FF0000"/>
                </a:solidFill>
              </a:rPr>
              <a:t>0.02 mg/dL</a:t>
            </a:r>
          </a:p>
        </p:txBody>
      </p:sp>
      <p:sp>
        <p:nvSpPr>
          <p:cNvPr id="7" name="TextBox 6"/>
          <p:cNvSpPr txBox="1"/>
          <p:nvPr/>
        </p:nvSpPr>
        <p:spPr>
          <a:xfrm>
            <a:off x="7158109" y="1997602"/>
            <a:ext cx="1406769" cy="400110"/>
          </a:xfrm>
          <a:prstGeom prst="rect">
            <a:avLst/>
          </a:prstGeom>
          <a:noFill/>
          <a:ln>
            <a:noFill/>
          </a:ln>
        </p:spPr>
        <p:txBody>
          <a:bodyPr wrap="square" rtlCol="0">
            <a:spAutoFit/>
          </a:bodyPr>
          <a:lstStyle/>
          <a:p>
            <a:r>
              <a:rPr lang="en-US" sz="2000" b="1" dirty="0">
                <a:solidFill>
                  <a:srgbClr val="FF0000"/>
                </a:solidFill>
              </a:rPr>
              <a:t>6.03 mg/dL</a:t>
            </a:r>
          </a:p>
        </p:txBody>
      </p:sp>
      <p:sp>
        <p:nvSpPr>
          <p:cNvPr id="8" name="TextBox 7"/>
          <p:cNvSpPr txBox="1"/>
          <p:nvPr/>
        </p:nvSpPr>
        <p:spPr>
          <a:xfrm>
            <a:off x="7158109" y="2620229"/>
            <a:ext cx="1406769" cy="400110"/>
          </a:xfrm>
          <a:prstGeom prst="rect">
            <a:avLst/>
          </a:prstGeom>
          <a:noFill/>
          <a:ln>
            <a:noFill/>
          </a:ln>
        </p:spPr>
        <p:txBody>
          <a:bodyPr wrap="square" rtlCol="0">
            <a:spAutoFit/>
          </a:bodyPr>
          <a:lstStyle/>
          <a:p>
            <a:r>
              <a:rPr lang="en-US" sz="2000" b="1" dirty="0">
                <a:solidFill>
                  <a:srgbClr val="FF0000"/>
                </a:solidFill>
              </a:rPr>
              <a:t>0.10 mg/dL</a:t>
            </a:r>
          </a:p>
        </p:txBody>
      </p:sp>
      <p:pic>
        <p:nvPicPr>
          <p:cNvPr id="14" name="Picture 13"/>
          <p:cNvPicPr>
            <a:picLocks noChangeAspect="1"/>
          </p:cNvPicPr>
          <p:nvPr/>
        </p:nvPicPr>
        <p:blipFill>
          <a:blip r:embed="rId3">
            <a:lum bright="-20000" contrast="40000"/>
          </a:blip>
          <a:stretch>
            <a:fillRect/>
          </a:stretch>
        </p:blipFill>
        <p:spPr>
          <a:xfrm>
            <a:off x="128422" y="3016070"/>
            <a:ext cx="11838994" cy="2134125"/>
          </a:xfrm>
          <a:prstGeom prst="rect">
            <a:avLst/>
          </a:prstGeom>
        </p:spPr>
      </p:pic>
      <p:sp>
        <p:nvSpPr>
          <p:cNvPr id="9" name="TextBox 8"/>
          <p:cNvSpPr txBox="1"/>
          <p:nvPr/>
        </p:nvSpPr>
        <p:spPr>
          <a:xfrm>
            <a:off x="309488" y="5289452"/>
            <a:ext cx="4164037" cy="461665"/>
          </a:xfrm>
          <a:prstGeom prst="rect">
            <a:avLst/>
          </a:prstGeom>
          <a:noFill/>
        </p:spPr>
        <p:txBody>
          <a:bodyPr wrap="square" rtlCol="0">
            <a:spAutoFit/>
          </a:bodyPr>
          <a:lstStyle/>
          <a:p>
            <a:r>
              <a:rPr lang="en-US" sz="2400" b="1" dirty="0"/>
              <a:t>Example- Female; eGFR = 80</a:t>
            </a:r>
          </a:p>
        </p:txBody>
      </p:sp>
      <p:sp>
        <p:nvSpPr>
          <p:cNvPr id="10" name="Oval 9"/>
          <p:cNvSpPr/>
          <p:nvPr/>
        </p:nvSpPr>
        <p:spPr>
          <a:xfrm>
            <a:off x="3812345" y="1690688"/>
            <a:ext cx="661180" cy="4476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128867" y="4392139"/>
            <a:ext cx="773724" cy="4476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09487" y="5657265"/>
            <a:ext cx="4164037" cy="461665"/>
          </a:xfrm>
          <a:prstGeom prst="rect">
            <a:avLst/>
          </a:prstGeom>
          <a:noFill/>
        </p:spPr>
        <p:txBody>
          <a:bodyPr wrap="square" rtlCol="0">
            <a:spAutoFit/>
          </a:bodyPr>
          <a:lstStyle/>
          <a:p>
            <a:r>
              <a:rPr lang="en-US" sz="2400" dirty="0"/>
              <a:t>U = (80 x 5.2)/100 = 4.16</a:t>
            </a:r>
          </a:p>
        </p:txBody>
      </p:sp>
      <p:sp>
        <p:nvSpPr>
          <p:cNvPr id="20" name="TextBox 19"/>
          <p:cNvSpPr txBox="1"/>
          <p:nvPr/>
        </p:nvSpPr>
        <p:spPr>
          <a:xfrm>
            <a:off x="309486" y="6040108"/>
            <a:ext cx="8398416" cy="461665"/>
          </a:xfrm>
          <a:prstGeom prst="rect">
            <a:avLst/>
          </a:prstGeom>
          <a:noFill/>
        </p:spPr>
        <p:txBody>
          <a:bodyPr wrap="square" rtlCol="0">
            <a:spAutoFit/>
          </a:bodyPr>
          <a:lstStyle/>
          <a:p>
            <a:r>
              <a:rPr lang="en-US" sz="2400" dirty="0"/>
              <a:t>Patient eGFR is between </a:t>
            </a:r>
            <a:r>
              <a:rPr lang="en-US" sz="2400" dirty="0">
                <a:solidFill>
                  <a:srgbClr val="FF0000"/>
                </a:solidFill>
              </a:rPr>
              <a:t>76</a:t>
            </a:r>
            <a:r>
              <a:rPr lang="en-US" sz="2400" dirty="0"/>
              <a:t> and </a:t>
            </a:r>
            <a:r>
              <a:rPr lang="en-US" sz="2400" dirty="0">
                <a:solidFill>
                  <a:srgbClr val="FF0000"/>
                </a:solidFill>
              </a:rPr>
              <a:t>84</a:t>
            </a:r>
            <a:r>
              <a:rPr lang="en-US" sz="2400" dirty="0"/>
              <a:t>; 95% confidence </a:t>
            </a:r>
          </a:p>
        </p:txBody>
      </p:sp>
    </p:spTree>
    <p:extLst>
      <p:ext uri="{BB962C8B-B14F-4D97-AF65-F5344CB8AC3E}">
        <p14:creationId xmlns:p14="http://schemas.microsoft.com/office/powerpoint/2010/main" val="180349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2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8" grpId="0" animBg="1"/>
      <p:bldP spid="19" grpId="0"/>
      <p:bldP spid="2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a:lum bright="-20000" contrast="40000"/>
          </a:blip>
          <a:srcRect t="1" b="48780"/>
          <a:stretch/>
        </p:blipFill>
        <p:spPr>
          <a:xfrm>
            <a:off x="100286" y="-50872"/>
            <a:ext cx="11991428" cy="3103561"/>
          </a:xfrm>
          <a:prstGeom prst="rect">
            <a:avLst/>
          </a:prstGeom>
        </p:spPr>
      </p:pic>
      <p:sp>
        <p:nvSpPr>
          <p:cNvPr id="5" name="TextBox 4"/>
          <p:cNvSpPr txBox="1"/>
          <p:nvPr/>
        </p:nvSpPr>
        <p:spPr>
          <a:xfrm>
            <a:off x="2236763" y="1997602"/>
            <a:ext cx="1406769" cy="400110"/>
          </a:xfrm>
          <a:prstGeom prst="rect">
            <a:avLst/>
          </a:prstGeom>
          <a:noFill/>
          <a:ln>
            <a:noFill/>
          </a:ln>
        </p:spPr>
        <p:txBody>
          <a:bodyPr wrap="square" rtlCol="0">
            <a:spAutoFit/>
          </a:bodyPr>
          <a:lstStyle>
            <a:defPPr>
              <a:defRPr lang="en-US"/>
            </a:defPPr>
            <a:lvl1pPr>
              <a:defRPr sz="2000" b="1">
                <a:solidFill>
                  <a:srgbClr val="00B0F0"/>
                </a:solidFill>
              </a:defRPr>
            </a:lvl1pPr>
          </a:lstStyle>
          <a:p>
            <a:r>
              <a:rPr lang="en-US" dirty="0"/>
              <a:t>0.93 mg/dL</a:t>
            </a:r>
          </a:p>
        </p:txBody>
      </p:sp>
      <p:sp>
        <p:nvSpPr>
          <p:cNvPr id="6" name="TextBox 5"/>
          <p:cNvSpPr txBox="1"/>
          <p:nvPr/>
        </p:nvSpPr>
        <p:spPr>
          <a:xfrm>
            <a:off x="2236762" y="2619755"/>
            <a:ext cx="1406769" cy="400110"/>
          </a:xfrm>
          <a:prstGeom prst="rect">
            <a:avLst/>
          </a:prstGeom>
          <a:noFill/>
          <a:ln>
            <a:noFill/>
          </a:ln>
        </p:spPr>
        <p:txBody>
          <a:bodyPr wrap="square" rtlCol="0">
            <a:spAutoFit/>
          </a:bodyPr>
          <a:lstStyle>
            <a:defPPr>
              <a:defRPr lang="en-US"/>
            </a:defPPr>
            <a:lvl1pPr>
              <a:defRPr sz="2000" b="1">
                <a:solidFill>
                  <a:srgbClr val="00B0F0"/>
                </a:solidFill>
              </a:defRPr>
            </a:lvl1pPr>
          </a:lstStyle>
          <a:p>
            <a:r>
              <a:rPr lang="en-US" dirty="0"/>
              <a:t>0.02 mg/dL</a:t>
            </a:r>
          </a:p>
        </p:txBody>
      </p:sp>
      <p:sp>
        <p:nvSpPr>
          <p:cNvPr id="7" name="TextBox 6"/>
          <p:cNvSpPr txBox="1"/>
          <p:nvPr/>
        </p:nvSpPr>
        <p:spPr>
          <a:xfrm>
            <a:off x="7158109" y="1997602"/>
            <a:ext cx="1406769" cy="400110"/>
          </a:xfrm>
          <a:prstGeom prst="rect">
            <a:avLst/>
          </a:prstGeom>
          <a:noFill/>
          <a:ln>
            <a:noFill/>
          </a:ln>
        </p:spPr>
        <p:txBody>
          <a:bodyPr wrap="square" rtlCol="0">
            <a:spAutoFit/>
          </a:bodyPr>
          <a:lstStyle>
            <a:defPPr>
              <a:defRPr lang="en-US"/>
            </a:defPPr>
            <a:lvl1pPr>
              <a:defRPr sz="2000" b="1">
                <a:solidFill>
                  <a:srgbClr val="00B0F0"/>
                </a:solidFill>
              </a:defRPr>
            </a:lvl1pPr>
          </a:lstStyle>
          <a:p>
            <a:r>
              <a:rPr lang="en-US" dirty="0"/>
              <a:t>6.03 mg/dL</a:t>
            </a:r>
          </a:p>
        </p:txBody>
      </p:sp>
      <p:sp>
        <p:nvSpPr>
          <p:cNvPr id="8" name="TextBox 7"/>
          <p:cNvSpPr txBox="1"/>
          <p:nvPr/>
        </p:nvSpPr>
        <p:spPr>
          <a:xfrm>
            <a:off x="7158109" y="2620229"/>
            <a:ext cx="1406769" cy="400110"/>
          </a:xfrm>
          <a:prstGeom prst="rect">
            <a:avLst/>
          </a:prstGeom>
          <a:noFill/>
          <a:ln>
            <a:noFill/>
          </a:ln>
        </p:spPr>
        <p:txBody>
          <a:bodyPr wrap="square" rtlCol="0">
            <a:spAutoFit/>
          </a:bodyPr>
          <a:lstStyle>
            <a:defPPr>
              <a:defRPr lang="en-US"/>
            </a:defPPr>
            <a:lvl1pPr>
              <a:defRPr sz="2000" b="1">
                <a:solidFill>
                  <a:srgbClr val="00B0F0"/>
                </a:solidFill>
              </a:defRPr>
            </a:lvl1pPr>
          </a:lstStyle>
          <a:p>
            <a:r>
              <a:rPr lang="en-US" dirty="0"/>
              <a:t>0.10 mg/dL</a:t>
            </a:r>
          </a:p>
        </p:txBody>
      </p:sp>
      <p:pic>
        <p:nvPicPr>
          <p:cNvPr id="14" name="Picture 13"/>
          <p:cNvPicPr>
            <a:picLocks noChangeAspect="1"/>
          </p:cNvPicPr>
          <p:nvPr/>
        </p:nvPicPr>
        <p:blipFill>
          <a:blip r:embed="rId3">
            <a:lum bright="-20000" contrast="40000"/>
          </a:blip>
          <a:stretch>
            <a:fillRect/>
          </a:stretch>
        </p:blipFill>
        <p:spPr>
          <a:xfrm>
            <a:off x="128422" y="3016070"/>
            <a:ext cx="11838994" cy="2134125"/>
          </a:xfrm>
          <a:prstGeom prst="rect">
            <a:avLst/>
          </a:prstGeom>
        </p:spPr>
      </p:pic>
      <p:sp>
        <p:nvSpPr>
          <p:cNvPr id="9" name="TextBox 8"/>
          <p:cNvSpPr txBox="1"/>
          <p:nvPr/>
        </p:nvSpPr>
        <p:spPr>
          <a:xfrm>
            <a:off x="309488" y="5289452"/>
            <a:ext cx="4164037" cy="461665"/>
          </a:xfrm>
          <a:prstGeom prst="rect">
            <a:avLst/>
          </a:prstGeom>
          <a:noFill/>
        </p:spPr>
        <p:txBody>
          <a:bodyPr wrap="square" rtlCol="0">
            <a:spAutoFit/>
          </a:bodyPr>
          <a:lstStyle/>
          <a:p>
            <a:r>
              <a:rPr lang="en-US" sz="2400" b="1" dirty="0"/>
              <a:t>Example- Male; eGFR = 11</a:t>
            </a:r>
          </a:p>
        </p:txBody>
      </p:sp>
      <p:sp>
        <p:nvSpPr>
          <p:cNvPr id="10" name="Oval 9"/>
          <p:cNvSpPr/>
          <p:nvPr/>
        </p:nvSpPr>
        <p:spPr>
          <a:xfrm>
            <a:off x="10325686" y="1676620"/>
            <a:ext cx="661180" cy="4476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0580076" y="4364184"/>
            <a:ext cx="773724" cy="4476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09487" y="5657265"/>
            <a:ext cx="4164037" cy="461665"/>
          </a:xfrm>
          <a:prstGeom prst="rect">
            <a:avLst/>
          </a:prstGeom>
          <a:noFill/>
        </p:spPr>
        <p:txBody>
          <a:bodyPr wrap="square" rtlCol="0">
            <a:spAutoFit/>
          </a:bodyPr>
          <a:lstStyle/>
          <a:p>
            <a:r>
              <a:rPr lang="en-US" sz="2400" dirty="0"/>
              <a:t>U = (11 x 3.7)/100 = 0.41</a:t>
            </a:r>
          </a:p>
        </p:txBody>
      </p:sp>
      <p:sp>
        <p:nvSpPr>
          <p:cNvPr id="20" name="TextBox 19"/>
          <p:cNvSpPr txBox="1"/>
          <p:nvPr/>
        </p:nvSpPr>
        <p:spPr>
          <a:xfrm>
            <a:off x="309486" y="6040108"/>
            <a:ext cx="8398416" cy="461665"/>
          </a:xfrm>
          <a:prstGeom prst="rect">
            <a:avLst/>
          </a:prstGeom>
          <a:noFill/>
        </p:spPr>
        <p:txBody>
          <a:bodyPr wrap="square" rtlCol="0">
            <a:spAutoFit/>
          </a:bodyPr>
          <a:lstStyle/>
          <a:p>
            <a:r>
              <a:rPr lang="en-US" sz="2400" dirty="0"/>
              <a:t>Patient eGFR is between </a:t>
            </a:r>
            <a:r>
              <a:rPr lang="en-US" sz="2400" dirty="0">
                <a:solidFill>
                  <a:srgbClr val="FF0000"/>
                </a:solidFill>
              </a:rPr>
              <a:t>10.6 </a:t>
            </a:r>
            <a:r>
              <a:rPr lang="en-US" sz="2400" dirty="0"/>
              <a:t>and </a:t>
            </a:r>
            <a:r>
              <a:rPr lang="en-US" sz="2400" dirty="0">
                <a:solidFill>
                  <a:srgbClr val="FF0000"/>
                </a:solidFill>
              </a:rPr>
              <a:t>11.4</a:t>
            </a:r>
            <a:r>
              <a:rPr lang="en-US" sz="2400" dirty="0"/>
              <a:t>; 95% confidence </a:t>
            </a:r>
          </a:p>
        </p:txBody>
      </p:sp>
    </p:spTree>
    <p:extLst>
      <p:ext uri="{BB962C8B-B14F-4D97-AF65-F5344CB8AC3E}">
        <p14:creationId xmlns:p14="http://schemas.microsoft.com/office/powerpoint/2010/main" val="17110278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2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8" grpId="0" animBg="1"/>
      <p:bldP spid="19" grpId="0"/>
      <p:bldP spid="2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6341" y="1977090"/>
            <a:ext cx="6536454" cy="4763857"/>
          </a:xfrm>
        </p:spPr>
      </p:pic>
      <p:sp>
        <p:nvSpPr>
          <p:cNvPr id="5" name="TextBox 4"/>
          <p:cNvSpPr txBox="1"/>
          <p:nvPr/>
        </p:nvSpPr>
        <p:spPr>
          <a:xfrm>
            <a:off x="0" y="133622"/>
            <a:ext cx="12058549" cy="1785104"/>
          </a:xfrm>
          <a:prstGeom prst="rect">
            <a:avLst/>
          </a:prstGeom>
          <a:noFill/>
        </p:spPr>
        <p:txBody>
          <a:bodyPr wrap="square" rtlCol="0">
            <a:spAutoFit/>
          </a:bodyPr>
          <a:lstStyle/>
          <a:p>
            <a:pPr>
              <a:spcAft>
                <a:spcPts val="1200"/>
              </a:spcAft>
            </a:pPr>
            <a:r>
              <a:rPr lang="en-US" sz="2000" b="1" i="1" dirty="0">
                <a:solidFill>
                  <a:srgbClr val="FF0000"/>
                </a:solidFill>
              </a:rPr>
              <a:t>NOTE! </a:t>
            </a:r>
          </a:p>
          <a:p>
            <a:pPr marL="342900" indent="-342900">
              <a:spcAft>
                <a:spcPts val="1200"/>
              </a:spcAft>
              <a:buFont typeface="Wingdings" panose="05000000000000000000" pitchFamily="2" charset="2"/>
              <a:buChar char="Ø"/>
            </a:pPr>
            <a:r>
              <a:rPr lang="en-US" sz="2000" dirty="0"/>
              <a:t>The best-fit function to derive CKD-EPI eGFR reveals very significant scatter </a:t>
            </a:r>
          </a:p>
          <a:p>
            <a:pPr marL="342900" indent="-342900">
              <a:spcAft>
                <a:spcPts val="1200"/>
              </a:spcAft>
              <a:buFont typeface="Wingdings" panose="05000000000000000000" pitchFamily="2" charset="2"/>
              <a:buChar char="Ø"/>
            </a:pPr>
            <a:r>
              <a:rPr lang="en-US" sz="2000" dirty="0"/>
              <a:t>eGFR values could be up to approximately </a:t>
            </a:r>
            <a:r>
              <a:rPr lang="en-US" sz="2000" b="1" dirty="0">
                <a:solidFill>
                  <a:srgbClr val="FF0000"/>
                </a:solidFill>
              </a:rPr>
              <a:t>±30 % </a:t>
            </a:r>
            <a:r>
              <a:rPr lang="en-US" sz="2000" dirty="0"/>
              <a:t>of the measured GFR value</a:t>
            </a:r>
          </a:p>
          <a:p>
            <a:pPr marL="342900" indent="-342900">
              <a:spcAft>
                <a:spcPts val="1200"/>
              </a:spcAft>
              <a:buFont typeface="Wingdings" panose="05000000000000000000" pitchFamily="2" charset="2"/>
              <a:buChar char="Ø"/>
            </a:pPr>
            <a:r>
              <a:rPr lang="en-US" sz="2000" dirty="0"/>
              <a:t>Therefore, uncertainty from laboratory performance is only a small portion of </a:t>
            </a:r>
            <a:r>
              <a:rPr lang="en-US" sz="2000" b="1" i="1" dirty="0"/>
              <a:t>Total Diagnostic Uncertainty!</a:t>
            </a:r>
            <a:endParaRPr lang="en-US" sz="2000" b="1" dirty="0"/>
          </a:p>
        </p:txBody>
      </p:sp>
      <p:cxnSp>
        <p:nvCxnSpPr>
          <p:cNvPr id="7" name="Straight Connector 6"/>
          <p:cNvCxnSpPr/>
          <p:nvPr/>
        </p:nvCxnSpPr>
        <p:spPr>
          <a:xfrm flipV="1">
            <a:off x="5336490" y="5456418"/>
            <a:ext cx="0" cy="82296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3192905" y="5529219"/>
            <a:ext cx="2103120" cy="21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233369" y="5992678"/>
            <a:ext cx="2103120" cy="21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1336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1000"/>
                                        <p:tgtEl>
                                          <p:spTgt spid="5">
                                            <p:txEl>
                                              <p:pRg st="3" end="3"/>
                                            </p:txEl>
                                          </p:spTgt>
                                        </p:tgtEl>
                                      </p:cBhvr>
                                    </p:animEffect>
                                    <p:anim calcmode="lin" valueType="num">
                                      <p:cBhvr>
                                        <p:cTn id="3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451" y="2292535"/>
            <a:ext cx="11925098" cy="1938992"/>
          </a:xfrm>
          <a:prstGeom prst="rect">
            <a:avLst/>
          </a:prstGeom>
          <a:noFill/>
          <a:ln w="38100">
            <a:solidFill>
              <a:srgbClr val="7030A0"/>
            </a:solidFill>
          </a:ln>
          <a:effectLst/>
        </p:spPr>
        <p:txBody>
          <a:bodyPr wrap="square" rtlCol="0">
            <a:spAutoFit/>
          </a:bodyPr>
          <a:lstStyle/>
          <a:p>
            <a:r>
              <a:rPr lang="en-US" sz="2000" dirty="0"/>
              <a:t>“Doctors continually have to make decisions on the basis of </a:t>
            </a:r>
            <a:r>
              <a:rPr lang="en-US" sz="2000" b="1" dirty="0">
                <a:solidFill>
                  <a:srgbClr val="FF0000"/>
                </a:solidFill>
              </a:rPr>
              <a:t>imperfect data and limited knowledge</a:t>
            </a:r>
            <a:r>
              <a:rPr lang="en-US" sz="2000" dirty="0"/>
              <a:t>, which leads to diagnostic uncertainty, coupled with the uncertainty that arises from </a:t>
            </a:r>
            <a:r>
              <a:rPr lang="en-US" sz="2000" b="1" dirty="0">
                <a:solidFill>
                  <a:srgbClr val="FF0000"/>
                </a:solidFill>
              </a:rPr>
              <a:t>unpredictable patient responses to treatment</a:t>
            </a:r>
            <a:r>
              <a:rPr lang="en-US" sz="2000" b="1" dirty="0"/>
              <a:t> </a:t>
            </a:r>
            <a:r>
              <a:rPr lang="en-US" sz="2000" dirty="0"/>
              <a:t>and from health care outcomes that are far from binary.”</a:t>
            </a:r>
          </a:p>
          <a:p>
            <a:endParaRPr lang="en-US" sz="2000" dirty="0"/>
          </a:p>
          <a:p>
            <a:r>
              <a:rPr lang="en-US" dirty="0"/>
              <a:t>Han PK, </a:t>
            </a:r>
            <a:r>
              <a:rPr lang="en-US" dirty="0" err="1"/>
              <a:t>Djulbegovic</a:t>
            </a:r>
            <a:r>
              <a:rPr lang="en-US" dirty="0"/>
              <a:t> B. Tolerating uncertainty about conceptual models of uncertainty in health care. J </a:t>
            </a:r>
            <a:r>
              <a:rPr lang="en-US" dirty="0" err="1"/>
              <a:t>Eval</a:t>
            </a:r>
            <a:r>
              <a:rPr lang="en-US" dirty="0"/>
              <a:t> </a:t>
            </a:r>
            <a:r>
              <a:rPr lang="en-US" dirty="0" err="1"/>
              <a:t>Clin</a:t>
            </a:r>
            <a:r>
              <a:rPr lang="en-US" dirty="0"/>
              <a:t> </a:t>
            </a:r>
            <a:r>
              <a:rPr lang="en-US" dirty="0" err="1"/>
              <a:t>Pract</a:t>
            </a:r>
            <a:r>
              <a:rPr lang="en-US" dirty="0"/>
              <a:t> 2019;25:183–5</a:t>
            </a:r>
          </a:p>
        </p:txBody>
      </p:sp>
      <p:sp>
        <p:nvSpPr>
          <p:cNvPr id="6" name="TextBox 5"/>
          <p:cNvSpPr txBox="1"/>
          <p:nvPr/>
        </p:nvSpPr>
        <p:spPr>
          <a:xfrm>
            <a:off x="288041" y="4601976"/>
            <a:ext cx="11770508" cy="1169551"/>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US" sz="2800" dirty="0"/>
              <a:t>William Osler: </a:t>
            </a:r>
          </a:p>
          <a:p>
            <a:pPr>
              <a:spcBef>
                <a:spcPts val="1200"/>
              </a:spcBef>
            </a:pPr>
            <a:r>
              <a:rPr lang="en-US" sz="2800" dirty="0"/>
              <a:t>	</a:t>
            </a:r>
            <a:r>
              <a:rPr lang="en-US" sz="3200" b="1" dirty="0"/>
              <a:t>“Medicine is a science of </a:t>
            </a:r>
            <a:r>
              <a:rPr lang="en-US" sz="3200" b="1" dirty="0">
                <a:solidFill>
                  <a:srgbClr val="0070C0"/>
                </a:solidFill>
              </a:rPr>
              <a:t>uncertainty</a:t>
            </a:r>
            <a:r>
              <a:rPr lang="en-US" sz="3200" b="1" dirty="0"/>
              <a:t> and an art of </a:t>
            </a:r>
            <a:r>
              <a:rPr lang="en-US" sz="3200" b="1" dirty="0">
                <a:solidFill>
                  <a:srgbClr val="0070C0"/>
                </a:solidFill>
              </a:rPr>
              <a:t>probability</a:t>
            </a:r>
            <a:r>
              <a:rPr lang="en-US" sz="3200" b="1" dirty="0"/>
              <a:t>”</a:t>
            </a:r>
          </a:p>
        </p:txBody>
      </p:sp>
      <p:sp>
        <p:nvSpPr>
          <p:cNvPr id="7" name="TextBox 6"/>
          <p:cNvSpPr txBox="1"/>
          <p:nvPr/>
        </p:nvSpPr>
        <p:spPr>
          <a:xfrm>
            <a:off x="0" y="133622"/>
            <a:ext cx="12058549" cy="1785104"/>
          </a:xfrm>
          <a:prstGeom prst="rect">
            <a:avLst/>
          </a:prstGeom>
          <a:noFill/>
        </p:spPr>
        <p:txBody>
          <a:bodyPr wrap="square" rtlCol="0">
            <a:spAutoFit/>
          </a:bodyPr>
          <a:lstStyle/>
          <a:p>
            <a:pPr>
              <a:spcAft>
                <a:spcPts val="1200"/>
              </a:spcAft>
            </a:pPr>
            <a:r>
              <a:rPr lang="en-US" sz="2000" b="1" i="1" dirty="0">
                <a:solidFill>
                  <a:srgbClr val="FF0000"/>
                </a:solidFill>
              </a:rPr>
              <a:t>NOTE! </a:t>
            </a:r>
          </a:p>
          <a:p>
            <a:pPr marL="342900" indent="-342900">
              <a:spcAft>
                <a:spcPts val="1200"/>
              </a:spcAft>
              <a:buFont typeface="Wingdings" panose="05000000000000000000" pitchFamily="2" charset="2"/>
              <a:buChar char="Ø"/>
            </a:pPr>
            <a:r>
              <a:rPr lang="en-US" sz="2000" dirty="0"/>
              <a:t>The best-fit function to derive CKD-EPI eGFR reveals very significant scatter </a:t>
            </a:r>
          </a:p>
          <a:p>
            <a:pPr marL="342900" indent="-342900">
              <a:spcAft>
                <a:spcPts val="1200"/>
              </a:spcAft>
              <a:buFont typeface="Wingdings" panose="05000000000000000000" pitchFamily="2" charset="2"/>
              <a:buChar char="Ø"/>
            </a:pPr>
            <a:r>
              <a:rPr lang="en-US" sz="2000" dirty="0"/>
              <a:t>eGFR values could be up to approximately </a:t>
            </a:r>
            <a:r>
              <a:rPr lang="en-US" sz="2000" b="1" dirty="0">
                <a:solidFill>
                  <a:srgbClr val="FF0000"/>
                </a:solidFill>
              </a:rPr>
              <a:t>±30 % </a:t>
            </a:r>
            <a:r>
              <a:rPr lang="en-US" sz="2000" dirty="0"/>
              <a:t>of the measured GFR value</a:t>
            </a:r>
          </a:p>
          <a:p>
            <a:pPr marL="342900" indent="-342900">
              <a:spcAft>
                <a:spcPts val="1200"/>
              </a:spcAft>
              <a:buFont typeface="Wingdings" panose="05000000000000000000" pitchFamily="2" charset="2"/>
              <a:buChar char="Ø"/>
            </a:pPr>
            <a:r>
              <a:rPr lang="en-US" sz="2000" dirty="0"/>
              <a:t>Therefore, uncertainty from laboratory performance is only a small portion of </a:t>
            </a:r>
            <a:r>
              <a:rPr lang="en-US" sz="2000" b="1" i="1" dirty="0"/>
              <a:t>Total Diagnostic Uncertainty!</a:t>
            </a:r>
            <a:endParaRPr lang="en-US" sz="2000" b="1" dirty="0"/>
          </a:p>
        </p:txBody>
      </p:sp>
    </p:spTree>
    <p:extLst>
      <p:ext uri="{BB962C8B-B14F-4D97-AF65-F5344CB8AC3E}">
        <p14:creationId xmlns:p14="http://schemas.microsoft.com/office/powerpoint/2010/main" val="384882092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708" y="239151"/>
            <a:ext cx="11422659" cy="5937812"/>
          </a:xfrm>
        </p:spPr>
        <p:txBody>
          <a:bodyPr>
            <a:normAutofit/>
          </a:bodyPr>
          <a:lstStyle/>
          <a:p>
            <a:pPr marL="0" indent="0">
              <a:buNone/>
            </a:pPr>
            <a:r>
              <a:rPr lang="en-US" sz="3600" b="1" dirty="0">
                <a:solidFill>
                  <a:srgbClr val="7030A0"/>
                </a:solidFill>
              </a:rPr>
              <a:t>SUMMARY:</a:t>
            </a:r>
            <a:endParaRPr lang="en-US" b="1" dirty="0">
              <a:solidFill>
                <a:srgbClr val="7030A0"/>
              </a:solidFill>
            </a:endParaRPr>
          </a:p>
        </p:txBody>
      </p:sp>
      <p:sp>
        <p:nvSpPr>
          <p:cNvPr id="2" name="TextBox 1"/>
          <p:cNvSpPr txBox="1"/>
          <p:nvPr/>
        </p:nvSpPr>
        <p:spPr>
          <a:xfrm>
            <a:off x="2213811" y="855495"/>
            <a:ext cx="7122694" cy="707886"/>
          </a:xfrm>
          <a:prstGeom prst="rect">
            <a:avLst/>
          </a:prstGeom>
          <a:noFill/>
        </p:spPr>
        <p:txBody>
          <a:bodyPr wrap="square" rtlCol="0">
            <a:spAutoFit/>
          </a:bodyPr>
          <a:lstStyle/>
          <a:p>
            <a:r>
              <a:rPr lang="en-US" sz="4000" b="1" i="1" dirty="0" err="1">
                <a:solidFill>
                  <a:srgbClr val="0070C0"/>
                </a:solidFill>
              </a:rPr>
              <a:t>u</a:t>
            </a:r>
            <a:r>
              <a:rPr lang="en-US" sz="4000" b="1" baseline="-25000" dirty="0" err="1">
                <a:solidFill>
                  <a:srgbClr val="0070C0"/>
                </a:solidFill>
              </a:rPr>
              <a:t>Rw</a:t>
            </a:r>
            <a:r>
              <a:rPr lang="en-US" sz="4000" b="1" dirty="0">
                <a:solidFill>
                  <a:srgbClr val="0070C0"/>
                </a:solidFill>
              </a:rPr>
              <a:t>       </a:t>
            </a:r>
            <a:r>
              <a:rPr lang="en-US" sz="4000" b="1" i="1" dirty="0">
                <a:solidFill>
                  <a:srgbClr val="0070C0"/>
                </a:solidFill>
              </a:rPr>
              <a:t>u</a:t>
            </a:r>
            <a:r>
              <a:rPr lang="en-US" sz="4000" b="1" i="1" baseline="-25000" dirty="0">
                <a:solidFill>
                  <a:srgbClr val="0070C0"/>
                </a:solidFill>
              </a:rPr>
              <a:t>cal</a:t>
            </a:r>
            <a:r>
              <a:rPr lang="en-US" sz="4000" b="1" dirty="0">
                <a:solidFill>
                  <a:srgbClr val="0070C0"/>
                </a:solidFill>
              </a:rPr>
              <a:t>      </a:t>
            </a:r>
            <a:r>
              <a:rPr lang="en-US" sz="4000" b="1" i="1" dirty="0" err="1">
                <a:solidFill>
                  <a:srgbClr val="0070C0"/>
                </a:solidFill>
              </a:rPr>
              <a:t>u</a:t>
            </a:r>
            <a:r>
              <a:rPr lang="en-US" sz="4000" b="1" i="1" baseline="-25000" dirty="0" err="1">
                <a:solidFill>
                  <a:srgbClr val="0070C0"/>
                </a:solidFill>
              </a:rPr>
              <a:t>bias</a:t>
            </a:r>
            <a:r>
              <a:rPr lang="en-US" sz="4000" b="1" dirty="0">
                <a:solidFill>
                  <a:srgbClr val="0070C0"/>
                </a:solidFill>
              </a:rPr>
              <a:t>          </a:t>
            </a:r>
          </a:p>
        </p:txBody>
      </p:sp>
      <p:sp>
        <p:nvSpPr>
          <p:cNvPr id="7" name="TextBox 6"/>
          <p:cNvSpPr txBox="1"/>
          <p:nvPr/>
        </p:nvSpPr>
        <p:spPr>
          <a:xfrm>
            <a:off x="2213811" y="1837743"/>
            <a:ext cx="7122694" cy="646331"/>
          </a:xfrm>
          <a:prstGeom prst="rect">
            <a:avLst/>
          </a:prstGeom>
          <a:noFill/>
        </p:spPr>
        <p:txBody>
          <a:bodyPr wrap="square" rtlCol="0">
            <a:spAutoFit/>
          </a:bodyPr>
          <a:lstStyle>
            <a:defPPr>
              <a:defRPr lang="en-US"/>
            </a:defPPr>
            <a:lvl1pPr>
              <a:defRPr sz="3600" i="1"/>
            </a:lvl1pPr>
          </a:lstStyle>
          <a:p>
            <a:r>
              <a:rPr lang="en-US" dirty="0"/>
              <a:t>u</a:t>
            </a:r>
            <a:r>
              <a:rPr lang="en-US" i="0" dirty="0"/>
              <a:t> = √(</a:t>
            </a:r>
            <a:r>
              <a:rPr lang="en-US" dirty="0"/>
              <a:t>u</a:t>
            </a:r>
            <a:r>
              <a:rPr lang="en-US" i="0" baseline="-25000" dirty="0"/>
              <a:t>Rw</a:t>
            </a:r>
            <a:r>
              <a:rPr lang="en-US" i="0" baseline="30000" dirty="0"/>
              <a:t>2</a:t>
            </a:r>
            <a:r>
              <a:rPr lang="en-US" i="0" dirty="0"/>
              <a:t> + </a:t>
            </a:r>
            <a:r>
              <a:rPr lang="en-US" dirty="0"/>
              <a:t>u</a:t>
            </a:r>
            <a:r>
              <a:rPr lang="en-US" i="0" baseline="-25000" dirty="0"/>
              <a:t>cal</a:t>
            </a:r>
            <a:r>
              <a:rPr lang="en-US" i="0" baseline="30000" dirty="0"/>
              <a:t>2</a:t>
            </a:r>
            <a:r>
              <a:rPr lang="en-US" i="0" dirty="0"/>
              <a:t> + </a:t>
            </a:r>
            <a:r>
              <a:rPr lang="en-US" dirty="0"/>
              <a:t>u</a:t>
            </a:r>
            <a:r>
              <a:rPr lang="en-US" i="0" baseline="-25000" dirty="0"/>
              <a:t>bias</a:t>
            </a:r>
            <a:r>
              <a:rPr lang="en-US" i="0" baseline="30000" dirty="0"/>
              <a:t>2</a:t>
            </a:r>
            <a:r>
              <a:rPr lang="en-US" i="0" dirty="0"/>
              <a:t>)          </a:t>
            </a:r>
          </a:p>
        </p:txBody>
      </p:sp>
      <p:sp>
        <p:nvSpPr>
          <p:cNvPr id="9" name="TextBox 8"/>
          <p:cNvSpPr txBox="1"/>
          <p:nvPr/>
        </p:nvSpPr>
        <p:spPr>
          <a:xfrm>
            <a:off x="2168841" y="2516591"/>
            <a:ext cx="7122694" cy="646331"/>
          </a:xfrm>
          <a:prstGeom prst="rect">
            <a:avLst/>
          </a:prstGeom>
          <a:noFill/>
        </p:spPr>
        <p:txBody>
          <a:bodyPr wrap="square" rtlCol="0">
            <a:spAutoFit/>
          </a:bodyPr>
          <a:lstStyle>
            <a:defPPr>
              <a:defRPr lang="en-US"/>
            </a:defPPr>
            <a:lvl1pPr>
              <a:defRPr sz="3600" i="1"/>
            </a:lvl1pPr>
          </a:lstStyle>
          <a:p>
            <a:r>
              <a:rPr lang="en-US" dirty="0"/>
              <a:t>u</a:t>
            </a:r>
            <a:r>
              <a:rPr lang="en-US" i="0" dirty="0"/>
              <a:t> = √(</a:t>
            </a:r>
            <a:r>
              <a:rPr lang="en-US" dirty="0"/>
              <a:t>u</a:t>
            </a:r>
            <a:r>
              <a:rPr lang="en-US" i="0" baseline="-25000" dirty="0"/>
              <a:t>Rw</a:t>
            </a:r>
            <a:r>
              <a:rPr lang="en-US" i="0" baseline="30000" dirty="0"/>
              <a:t>2</a:t>
            </a:r>
            <a:r>
              <a:rPr lang="en-US" i="0" dirty="0"/>
              <a:t> + </a:t>
            </a:r>
            <a:r>
              <a:rPr lang="en-US" dirty="0"/>
              <a:t>u</a:t>
            </a:r>
            <a:r>
              <a:rPr lang="en-US" i="0" baseline="-25000" dirty="0"/>
              <a:t>cal</a:t>
            </a:r>
            <a:r>
              <a:rPr lang="en-US" i="0" baseline="30000" dirty="0"/>
              <a:t>2</a:t>
            </a:r>
            <a:r>
              <a:rPr lang="en-US" i="0" dirty="0"/>
              <a:t>)          </a:t>
            </a:r>
          </a:p>
        </p:txBody>
      </p:sp>
      <p:sp>
        <p:nvSpPr>
          <p:cNvPr id="10" name="TextBox 9"/>
          <p:cNvSpPr txBox="1"/>
          <p:nvPr/>
        </p:nvSpPr>
        <p:spPr>
          <a:xfrm>
            <a:off x="2168841" y="3139848"/>
            <a:ext cx="7122694" cy="646331"/>
          </a:xfrm>
          <a:prstGeom prst="rect">
            <a:avLst/>
          </a:prstGeom>
          <a:noFill/>
        </p:spPr>
        <p:txBody>
          <a:bodyPr wrap="square" rtlCol="0">
            <a:spAutoFit/>
          </a:bodyPr>
          <a:lstStyle/>
          <a:p>
            <a:r>
              <a:rPr lang="en-US" sz="3600" i="1" dirty="0"/>
              <a:t>u</a:t>
            </a:r>
            <a:r>
              <a:rPr lang="en-US" sz="3600" dirty="0"/>
              <a:t> = </a:t>
            </a:r>
            <a:r>
              <a:rPr lang="en-US" sz="3600" i="1" dirty="0" err="1"/>
              <a:t>u</a:t>
            </a:r>
            <a:r>
              <a:rPr lang="en-US" sz="3600" baseline="-25000" dirty="0" err="1"/>
              <a:t>Rw</a:t>
            </a:r>
            <a:r>
              <a:rPr lang="en-US" sz="3600" dirty="0"/>
              <a:t>          </a:t>
            </a:r>
          </a:p>
        </p:txBody>
      </p:sp>
      <p:sp>
        <p:nvSpPr>
          <p:cNvPr id="11" name="TextBox 10"/>
          <p:cNvSpPr txBox="1"/>
          <p:nvPr/>
        </p:nvSpPr>
        <p:spPr>
          <a:xfrm>
            <a:off x="2153851" y="4007353"/>
            <a:ext cx="7122694" cy="646331"/>
          </a:xfrm>
          <a:prstGeom prst="rect">
            <a:avLst/>
          </a:prstGeom>
          <a:noFill/>
        </p:spPr>
        <p:txBody>
          <a:bodyPr wrap="square" rtlCol="0">
            <a:spAutoFit/>
          </a:bodyPr>
          <a:lstStyle>
            <a:defPPr>
              <a:defRPr lang="en-US"/>
            </a:defPPr>
            <a:lvl1pPr>
              <a:defRPr sz="3600" i="1"/>
            </a:lvl1pPr>
          </a:lstStyle>
          <a:p>
            <a:r>
              <a:rPr lang="en-US" dirty="0"/>
              <a:t>u</a:t>
            </a:r>
            <a:r>
              <a:rPr lang="en-US" i="0" dirty="0"/>
              <a:t> &lt; CV</a:t>
            </a:r>
            <a:r>
              <a:rPr lang="en-US" i="0" baseline="-25000" dirty="0"/>
              <a:t>I</a:t>
            </a:r>
            <a:r>
              <a:rPr lang="en-US" i="0" dirty="0"/>
              <a:t> → </a:t>
            </a:r>
            <a:r>
              <a:rPr lang="en-US" b="1" i="0" dirty="0">
                <a:solidFill>
                  <a:srgbClr val="00B050"/>
                </a:solidFill>
              </a:rPr>
              <a:t>Acceptable </a:t>
            </a:r>
          </a:p>
        </p:txBody>
      </p:sp>
      <p:sp>
        <p:nvSpPr>
          <p:cNvPr id="12" name="TextBox 11"/>
          <p:cNvSpPr txBox="1"/>
          <p:nvPr/>
        </p:nvSpPr>
        <p:spPr>
          <a:xfrm>
            <a:off x="2168841" y="4894249"/>
            <a:ext cx="7122694" cy="1200329"/>
          </a:xfrm>
          <a:prstGeom prst="rect">
            <a:avLst/>
          </a:prstGeom>
          <a:noFill/>
        </p:spPr>
        <p:txBody>
          <a:bodyPr wrap="square" rtlCol="0">
            <a:spAutoFit/>
          </a:bodyPr>
          <a:lstStyle>
            <a:defPPr>
              <a:defRPr lang="en-US"/>
            </a:defPPr>
            <a:lvl1pPr>
              <a:defRPr sz="3600" i="1"/>
            </a:lvl1pPr>
          </a:lstStyle>
          <a:p>
            <a:r>
              <a:rPr lang="en-US" dirty="0">
                <a:solidFill>
                  <a:srgbClr val="0070C0"/>
                </a:solidFill>
              </a:rPr>
              <a:t>U</a:t>
            </a:r>
            <a:r>
              <a:rPr lang="en-US" i="0" dirty="0">
                <a:solidFill>
                  <a:srgbClr val="0070C0"/>
                </a:solidFill>
              </a:rPr>
              <a:t> = 2</a:t>
            </a:r>
            <a:r>
              <a:rPr lang="en-US" dirty="0">
                <a:solidFill>
                  <a:srgbClr val="0070C0"/>
                </a:solidFill>
              </a:rPr>
              <a:t>u</a:t>
            </a:r>
          </a:p>
          <a:p>
            <a:r>
              <a:rPr lang="en-US" i="0" dirty="0">
                <a:solidFill>
                  <a:srgbClr val="0070C0"/>
                </a:solidFill>
              </a:rPr>
              <a:t>Result ± </a:t>
            </a:r>
            <a:r>
              <a:rPr lang="en-US" dirty="0">
                <a:solidFill>
                  <a:srgbClr val="0070C0"/>
                </a:solidFill>
              </a:rPr>
              <a:t>U</a:t>
            </a:r>
          </a:p>
        </p:txBody>
      </p:sp>
    </p:spTree>
    <p:extLst>
      <p:ext uri="{BB962C8B-B14F-4D97-AF65-F5344CB8AC3E}">
        <p14:creationId xmlns:p14="http://schemas.microsoft.com/office/powerpoint/2010/main" val="29072782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P spid="11" grpId="0"/>
      <p:bldP spid="1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515390"/>
            <a:ext cx="10515600" cy="2879127"/>
          </a:xfrm>
        </p:spPr>
        <p:txBody>
          <a:bodyPr>
            <a:normAutofit fontScale="70000" lnSpcReduction="20000"/>
          </a:bodyPr>
          <a:lstStyle/>
          <a:p>
            <a:pPr marL="0" indent="0">
              <a:buNone/>
            </a:pPr>
            <a:r>
              <a:rPr lang="en-US" dirty="0"/>
              <a:t>According to ISO 15189 [63], MU should be made available by the laboratory on request. Careful interpretation is needed, as MU is already taken into account also in other test characteristics such as sensitivity, specificity, predictive value, etc. Physicians might correct decision levels knowing the MU of a test, taking MU into account again. Analytical variation as well as other sources of uncertainty, including biological and preanalytical variation, are already reflected in reference interval limits and are (or should be) also taken into account in decision limits in clinical guidelines, as “grey zones”, and borderline areas. Lower MU results in higher predictive values and lower clinical uncertainty. This might even lead to a different clinical application of the test, with HbA1c assays as a typical example. The improved reliability of the results made expert organizations revise the guidelines and recommend HbA1c for diagnosis. Such an improved clinical uncertainty is also seen with high-sensitive troponin assays.</a:t>
            </a:r>
          </a:p>
        </p:txBody>
      </p:sp>
      <p:pic>
        <p:nvPicPr>
          <p:cNvPr id="4" name="Picture 3"/>
          <p:cNvPicPr>
            <a:picLocks noChangeAspect="1"/>
          </p:cNvPicPr>
          <p:nvPr/>
        </p:nvPicPr>
        <p:blipFill>
          <a:blip r:embed="rId2">
            <a:lum bright="-20000" contrast="40000"/>
          </a:blip>
          <a:stretch>
            <a:fillRect/>
          </a:stretch>
        </p:blipFill>
        <p:spPr>
          <a:xfrm>
            <a:off x="1501478" y="115555"/>
            <a:ext cx="8437001" cy="3150265"/>
          </a:xfrm>
          <a:prstGeom prst="rect">
            <a:avLst/>
          </a:prstGeom>
        </p:spPr>
      </p:pic>
      <p:sp>
        <p:nvSpPr>
          <p:cNvPr id="5" name="TextBox 4"/>
          <p:cNvSpPr txBox="1"/>
          <p:nvPr/>
        </p:nvSpPr>
        <p:spPr>
          <a:xfrm>
            <a:off x="2669479" y="3760998"/>
            <a:ext cx="6100997" cy="584775"/>
          </a:xfrm>
          <a:prstGeom prst="rect">
            <a:avLst/>
          </a:prstGeom>
          <a:solidFill>
            <a:schemeClr val="accent6">
              <a:lumMod val="40000"/>
              <a:lumOff val="60000"/>
            </a:schemeClr>
          </a:solidFill>
        </p:spPr>
        <p:txBody>
          <a:bodyPr wrap="square" rtlCol="0">
            <a:spAutoFit/>
          </a:bodyPr>
          <a:lstStyle/>
          <a:p>
            <a:r>
              <a:rPr lang="en-US" sz="3200" dirty="0"/>
              <a:t>Careful interpretation is needed</a:t>
            </a:r>
          </a:p>
        </p:txBody>
      </p:sp>
      <p:sp>
        <p:nvSpPr>
          <p:cNvPr id="6" name="TextBox 5"/>
          <p:cNvSpPr txBox="1"/>
          <p:nvPr/>
        </p:nvSpPr>
        <p:spPr>
          <a:xfrm>
            <a:off x="883170" y="4277937"/>
            <a:ext cx="10238282" cy="1077218"/>
          </a:xfrm>
          <a:prstGeom prst="rect">
            <a:avLst/>
          </a:prstGeom>
          <a:solidFill>
            <a:schemeClr val="accent6">
              <a:lumMod val="40000"/>
              <a:lumOff val="60000"/>
            </a:schemeClr>
          </a:solidFill>
        </p:spPr>
        <p:txBody>
          <a:bodyPr wrap="square" rtlCol="0">
            <a:spAutoFit/>
          </a:bodyPr>
          <a:lstStyle/>
          <a:p>
            <a:r>
              <a:rPr lang="en-US" sz="3200" dirty="0"/>
              <a:t>…are already reflected in RIs and decision limits as “grey zones” and borderline areas.</a:t>
            </a:r>
          </a:p>
        </p:txBody>
      </p:sp>
      <p:sp>
        <p:nvSpPr>
          <p:cNvPr id="7" name="Rounded Rectangle 6"/>
          <p:cNvSpPr/>
          <p:nvPr/>
        </p:nvSpPr>
        <p:spPr>
          <a:xfrm>
            <a:off x="3580111" y="1487791"/>
            <a:ext cx="1306682" cy="24786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67783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1"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0" nodeType="clickEffect">
                                  <p:stCondLst>
                                    <p:cond delay="0"/>
                                  </p:stCondLst>
                                  <p:childTnLst>
                                    <p:anim calcmode="lin" valueType="num">
                                      <p:cBhvr>
                                        <p:cTn id="26" dur="500"/>
                                        <p:tgtEl>
                                          <p:spTgt spid="6"/>
                                        </p:tgtEl>
                                        <p:attrNameLst>
                                          <p:attrName>ppt_w</p:attrName>
                                        </p:attrNameLst>
                                      </p:cBhvr>
                                      <p:tavLst>
                                        <p:tav tm="0">
                                          <p:val>
                                            <p:strVal val="ppt_w"/>
                                          </p:val>
                                        </p:tav>
                                        <p:tav tm="100000">
                                          <p:val>
                                            <p:fltVal val="0"/>
                                          </p:val>
                                        </p:tav>
                                      </p:tavLst>
                                    </p:anim>
                                    <p:anim calcmode="lin" valueType="num">
                                      <p:cBhvr>
                                        <p:cTn id="27" dur="500"/>
                                        <p:tgtEl>
                                          <p:spTgt spid="6"/>
                                        </p:tgtEl>
                                        <p:attrNameLst>
                                          <p:attrName>ppt_h</p:attrName>
                                        </p:attrNameLst>
                                      </p:cBhvr>
                                      <p:tavLst>
                                        <p:tav tm="0">
                                          <p:val>
                                            <p:strVal val="ppt_h"/>
                                          </p:val>
                                        </p:tav>
                                        <p:tav tm="100000">
                                          <p:val>
                                            <p:fltVal val="0"/>
                                          </p:val>
                                        </p:tav>
                                      </p:tavLst>
                                    </p:anim>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heel(1)">
                                      <p:cBhvr>
                                        <p:cTn id="3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AF22BB-B8CB-43B2-9A75-2AB6527143BB}" type="slidenum">
              <a:rPr lang="en-US" smtClean="0"/>
              <a:pPr/>
              <a:t>116</a:t>
            </a:fld>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3194" y="218317"/>
            <a:ext cx="4464556" cy="4901710"/>
          </a:xfrm>
        </p:spPr>
      </p:pic>
      <p:sp>
        <p:nvSpPr>
          <p:cNvPr id="6" name="Title 1"/>
          <p:cNvSpPr txBox="1">
            <a:spLocks/>
          </p:cNvSpPr>
          <p:nvPr/>
        </p:nvSpPr>
        <p:spPr>
          <a:xfrm>
            <a:off x="838200" y="5295284"/>
            <a:ext cx="10515600" cy="1426191"/>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50000" t="50000" r="50000" b="50000"/>
            </a:path>
            <a:tileRect/>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9600" b="1" dirty="0">
                <a:solidFill>
                  <a:srgbClr val="FFFF00"/>
                </a:solidFill>
                <a:cs typeface="2  Bardiya" panose="00000400000000000000" pitchFamily="2" charset="-78"/>
              </a:rPr>
              <a:t>شاد باشید</a:t>
            </a:r>
            <a:endParaRPr lang="en-US" sz="9600" b="1" dirty="0">
              <a:solidFill>
                <a:srgbClr val="FFFF00"/>
              </a:solidFill>
              <a:cs typeface="2  Bardiya" panose="00000400000000000000" pitchFamily="2" charset="-78"/>
            </a:endParaRPr>
          </a:p>
        </p:txBody>
      </p:sp>
    </p:spTree>
    <p:extLst>
      <p:ext uri="{BB962C8B-B14F-4D97-AF65-F5344CB8AC3E}">
        <p14:creationId xmlns:p14="http://schemas.microsoft.com/office/powerpoint/2010/main" val="36807354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20000" contrast="40000"/>
          </a:blip>
          <a:stretch>
            <a:fillRect/>
          </a:stretch>
        </p:blipFill>
        <p:spPr>
          <a:xfrm>
            <a:off x="1563010" y="1536024"/>
            <a:ext cx="8750223" cy="3995345"/>
          </a:xfrm>
          <a:prstGeom prst="rect">
            <a:avLst/>
          </a:prstGeom>
        </p:spPr>
      </p:pic>
      <p:sp>
        <p:nvSpPr>
          <p:cNvPr id="2" name="Title 1"/>
          <p:cNvSpPr>
            <a:spLocks noGrp="1"/>
          </p:cNvSpPr>
          <p:nvPr>
            <p:ph type="title"/>
          </p:nvPr>
        </p:nvSpPr>
        <p:spPr/>
        <p:txBody>
          <a:bodyPr>
            <a:normAutofit/>
          </a:bodyPr>
          <a:lstStyle/>
          <a:p>
            <a:r>
              <a:rPr lang="en-US" sz="3600" b="1" dirty="0">
                <a:solidFill>
                  <a:srgbClr val="0070C0"/>
                </a:solidFill>
              </a:rPr>
              <a:t>MU calculation according to different purposes</a:t>
            </a:r>
          </a:p>
        </p:txBody>
      </p:sp>
      <p:sp>
        <p:nvSpPr>
          <p:cNvPr id="7" name="TextBox 6"/>
          <p:cNvSpPr txBox="1"/>
          <p:nvPr/>
        </p:nvSpPr>
        <p:spPr>
          <a:xfrm>
            <a:off x="1184223" y="5531369"/>
            <a:ext cx="10169577" cy="369332"/>
          </a:xfrm>
          <a:prstGeom prst="rect">
            <a:avLst/>
          </a:prstGeom>
          <a:noFill/>
        </p:spPr>
        <p:txBody>
          <a:bodyPr wrap="square" rtlCol="0">
            <a:spAutoFit/>
          </a:bodyPr>
          <a:lstStyle/>
          <a:p>
            <a:r>
              <a:rPr lang="en-US" b="1" dirty="0"/>
              <a:t>*For tests used for both monitoring and diagnosis the specific clinical question should be considered</a:t>
            </a:r>
          </a:p>
        </p:txBody>
      </p:sp>
      <p:sp>
        <p:nvSpPr>
          <p:cNvPr id="8" name="TextBox 7"/>
          <p:cNvSpPr txBox="1"/>
          <p:nvPr/>
        </p:nvSpPr>
        <p:spPr>
          <a:xfrm>
            <a:off x="1184223" y="6021972"/>
            <a:ext cx="8940384" cy="646331"/>
          </a:xfrm>
          <a:prstGeom prst="rect">
            <a:avLst/>
          </a:prstGeom>
          <a:noFill/>
        </p:spPr>
        <p:txBody>
          <a:bodyPr wrap="square" rtlCol="0">
            <a:spAutoFit/>
          </a:bodyPr>
          <a:lstStyle/>
          <a:p>
            <a:r>
              <a:rPr lang="en-US" dirty="0"/>
              <a:t>Measurement uncertainty: light in the shadows. </a:t>
            </a:r>
            <a:r>
              <a:rPr lang="en-US" dirty="0" err="1"/>
              <a:t>Plebani</a:t>
            </a:r>
            <a:r>
              <a:rPr lang="en-US" dirty="0"/>
              <a:t> et al. CCLM 2020; </a:t>
            </a:r>
            <a:r>
              <a:rPr lang="en-US" dirty="0" err="1"/>
              <a:t>aop</a:t>
            </a:r>
            <a:r>
              <a:rPr lang="en-US" dirty="0"/>
              <a:t>. https://doi.org/10.1515/cclm-2020-0134</a:t>
            </a:r>
          </a:p>
        </p:txBody>
      </p:sp>
      <p:sp>
        <p:nvSpPr>
          <p:cNvPr id="9" name="Rectangle 8"/>
          <p:cNvSpPr/>
          <p:nvPr/>
        </p:nvSpPr>
        <p:spPr>
          <a:xfrm>
            <a:off x="1783831" y="2893102"/>
            <a:ext cx="1828799" cy="2353455"/>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833451" y="2861588"/>
            <a:ext cx="2822182" cy="1470570"/>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991417" y="4332158"/>
            <a:ext cx="2319442" cy="856938"/>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76453" y="2861587"/>
            <a:ext cx="2522379" cy="856938"/>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68825" y="3718525"/>
            <a:ext cx="3709496" cy="1597557"/>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7572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par>
                          <p:cTn id="13" fill="hold">
                            <p:stCondLst>
                              <p:cond delay="500"/>
                            </p:stCondLst>
                            <p:childTnLst>
                              <p:par>
                                <p:cTn id="14" presetID="22" presetClass="exit" presetSubtype="1" fill="hold" grpId="0" nodeType="afterEffect">
                                  <p:stCondLst>
                                    <p:cond delay="0"/>
                                  </p:stCondLst>
                                  <p:childTnLst>
                                    <p:animEffect transition="out" filter="wipe(up)">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1" fill="hold" grpId="0" nodeType="clickEffect">
                                  <p:stCondLst>
                                    <p:cond delay="0"/>
                                  </p:stCondLst>
                                  <p:childTnLst>
                                    <p:animEffect transition="out" filter="wipe(up)">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par>
                          <p:cTn id="22" fill="hold">
                            <p:stCondLst>
                              <p:cond delay="500"/>
                            </p:stCondLst>
                            <p:childTnLst>
                              <p:par>
                                <p:cTn id="23" presetID="22" presetClass="exit" presetSubtype="1" fill="hold" grpId="0" nodeType="afterEffect">
                                  <p:stCondLst>
                                    <p:cond delay="0"/>
                                  </p:stCondLst>
                                  <p:childTnLst>
                                    <p:animEffect transition="out" filter="wipe(up)">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00957"/>
            <a:ext cx="11092543" cy="725737"/>
          </a:xfrm>
        </p:spPr>
        <p:txBody>
          <a:bodyPr>
            <a:normAutofit fontScale="90000"/>
          </a:bodyPr>
          <a:lstStyle/>
          <a:p>
            <a:r>
              <a:rPr lang="en-US" sz="3600" b="1" dirty="0">
                <a:solidFill>
                  <a:srgbClr val="00B050"/>
                </a:solidFill>
              </a:rPr>
              <a:t>Example - Uncertainty of </a:t>
            </a:r>
            <a:r>
              <a:rPr lang="en-US" sz="3600" b="1" i="1" dirty="0">
                <a:solidFill>
                  <a:srgbClr val="FF0000"/>
                </a:solidFill>
              </a:rPr>
              <a:t>BCR-ABL1</a:t>
            </a:r>
            <a:r>
              <a:rPr lang="en-US" sz="3600" b="1" i="1" dirty="0">
                <a:solidFill>
                  <a:srgbClr val="00B050"/>
                </a:solidFill>
              </a:rPr>
              <a:t> </a:t>
            </a:r>
            <a:r>
              <a:rPr lang="en-US" sz="3600" b="1" dirty="0">
                <a:solidFill>
                  <a:srgbClr val="00B050"/>
                </a:solidFill>
              </a:rPr>
              <a:t>gene transcript measurement</a:t>
            </a:r>
          </a:p>
        </p:txBody>
      </p:sp>
      <p:pic>
        <p:nvPicPr>
          <p:cNvPr id="4" name="Content Placeholder 3"/>
          <p:cNvPicPr>
            <a:picLocks noGrp="1" noChangeAspect="1"/>
          </p:cNvPicPr>
          <p:nvPr>
            <p:ph idx="1"/>
          </p:nvPr>
        </p:nvPicPr>
        <p:blipFill>
          <a:blip r:embed="rId2">
            <a:lum bright="-20000" contrast="40000"/>
          </a:blip>
          <a:stretch>
            <a:fillRect/>
          </a:stretch>
        </p:blipFill>
        <p:spPr>
          <a:xfrm>
            <a:off x="180476" y="1081010"/>
            <a:ext cx="11887200" cy="2503966"/>
          </a:xfrm>
          <a:prstGeom prst="rect">
            <a:avLst/>
          </a:prstGeom>
        </p:spPr>
      </p:pic>
      <p:pic>
        <p:nvPicPr>
          <p:cNvPr id="5" name="Picture 4"/>
          <p:cNvPicPr>
            <a:picLocks noChangeAspect="1"/>
          </p:cNvPicPr>
          <p:nvPr/>
        </p:nvPicPr>
        <p:blipFill>
          <a:blip r:embed="rId3">
            <a:lum bright="-20000" contrast="40000"/>
          </a:blip>
          <a:stretch>
            <a:fillRect/>
          </a:stretch>
        </p:blipFill>
        <p:spPr>
          <a:xfrm>
            <a:off x="180476" y="3719502"/>
            <a:ext cx="11889805" cy="2858204"/>
          </a:xfrm>
          <a:prstGeom prst="rect">
            <a:avLst/>
          </a:prstGeom>
        </p:spPr>
      </p:pic>
    </p:spTree>
    <p:extLst>
      <p:ext uri="{BB962C8B-B14F-4D97-AF65-F5344CB8AC3E}">
        <p14:creationId xmlns:p14="http://schemas.microsoft.com/office/powerpoint/2010/main" val="965431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151097" y="1561640"/>
            <a:ext cx="11889805" cy="3734719"/>
          </a:xfrm>
          <a:prstGeom prst="rect">
            <a:avLst/>
          </a:prstGeom>
        </p:spPr>
      </p:pic>
    </p:spTree>
    <p:extLst>
      <p:ext uri="{BB962C8B-B14F-4D97-AF65-F5344CB8AC3E}">
        <p14:creationId xmlns:p14="http://schemas.microsoft.com/office/powerpoint/2010/main" val="248160571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08548"/>
            <a:ext cx="7049244" cy="461665"/>
          </a:xfrm>
          <a:prstGeom prst="rect">
            <a:avLst/>
          </a:prstGeom>
          <a:noFill/>
        </p:spPr>
        <p:txBody>
          <a:bodyPr wrap="square" rtlCol="0">
            <a:spAutoFit/>
          </a:bodyPr>
          <a:lstStyle/>
          <a:p>
            <a:r>
              <a:rPr lang="en-US" sz="2400" b="1" i="1" dirty="0">
                <a:solidFill>
                  <a:srgbClr val="FF0000"/>
                </a:solidFill>
              </a:rPr>
              <a:t>Q: With 95% probability, where is the seeds place?</a:t>
            </a:r>
          </a:p>
        </p:txBody>
      </p:sp>
      <p:pic>
        <p:nvPicPr>
          <p:cNvPr id="22" name="Content Placeholder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481" t="12573" r="16313" b="5224"/>
          <a:stretch/>
        </p:blipFill>
        <p:spPr>
          <a:xfrm>
            <a:off x="2634551" y="1868092"/>
            <a:ext cx="7122694" cy="3554974"/>
          </a:xfrm>
          <a:prstGeom prst="rect">
            <a:avLst/>
          </a:prstGeom>
        </p:spPr>
      </p:pic>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20303" y="3378381"/>
            <a:ext cx="1504837" cy="1822033"/>
          </a:xfrm>
          <a:prstGeom prst="rect">
            <a:avLst/>
          </a:prstGeom>
        </p:spPr>
      </p:pic>
    </p:spTree>
    <p:extLst>
      <p:ext uri="{BB962C8B-B14F-4D97-AF65-F5344CB8AC3E}">
        <p14:creationId xmlns:p14="http://schemas.microsoft.com/office/powerpoint/2010/main" val="1246349627"/>
      </p:ext>
    </p:extLst>
  </p:cSld>
  <p:clrMapOvr>
    <a:masterClrMapping/>
  </p:clrMapOvr>
  <p:transition spd="slow">
    <p:wip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199" y="300957"/>
            <a:ext cx="6607629" cy="581359"/>
          </a:xfrm>
          <a:prstGeom prst="rect">
            <a:avLst/>
          </a:prstGeom>
          <a:solidFill>
            <a:schemeClr val="bg1"/>
          </a:solidFill>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B050"/>
                </a:solidFill>
              </a:rPr>
              <a:t>Example - Uncertainty of </a:t>
            </a:r>
            <a:r>
              <a:rPr lang="en-US" sz="3600" b="1" i="1" dirty="0">
                <a:solidFill>
                  <a:srgbClr val="FF0000"/>
                </a:solidFill>
              </a:rPr>
              <a:t>HIV </a:t>
            </a:r>
            <a:r>
              <a:rPr lang="en-US" sz="3600" b="1" dirty="0">
                <a:solidFill>
                  <a:srgbClr val="00B050"/>
                </a:solidFill>
              </a:rPr>
              <a:t>viral load</a:t>
            </a:r>
          </a:p>
        </p:txBody>
      </p:sp>
      <p:pic>
        <p:nvPicPr>
          <p:cNvPr id="3" name="Picture 2"/>
          <p:cNvPicPr>
            <a:picLocks noChangeAspect="1"/>
          </p:cNvPicPr>
          <p:nvPr/>
        </p:nvPicPr>
        <p:blipFill>
          <a:blip r:embed="rId2">
            <a:lum bright="-20000" contrast="40000"/>
          </a:blip>
          <a:stretch>
            <a:fillRect/>
          </a:stretch>
        </p:blipFill>
        <p:spPr>
          <a:xfrm>
            <a:off x="151097" y="1081581"/>
            <a:ext cx="11889805" cy="2096016"/>
          </a:xfrm>
          <a:prstGeom prst="rect">
            <a:avLst/>
          </a:prstGeom>
          <a:ln w="38100">
            <a:solidFill>
              <a:schemeClr val="bg1">
                <a:lumMod val="50000"/>
              </a:schemeClr>
            </a:solidFill>
          </a:ln>
        </p:spPr>
      </p:pic>
      <p:pic>
        <p:nvPicPr>
          <p:cNvPr id="4" name="Picture 3"/>
          <p:cNvPicPr>
            <a:picLocks noChangeAspect="1"/>
          </p:cNvPicPr>
          <p:nvPr/>
        </p:nvPicPr>
        <p:blipFill>
          <a:blip r:embed="rId3">
            <a:lum bright="-20000" contrast="40000"/>
          </a:blip>
          <a:stretch>
            <a:fillRect/>
          </a:stretch>
        </p:blipFill>
        <p:spPr>
          <a:xfrm>
            <a:off x="151096" y="3511520"/>
            <a:ext cx="11889805" cy="2947125"/>
          </a:xfrm>
          <a:prstGeom prst="rect">
            <a:avLst/>
          </a:prstGeom>
          <a:ln w="38100">
            <a:solidFill>
              <a:schemeClr val="bg1">
                <a:lumMod val="50000"/>
              </a:schemeClr>
            </a:solidFill>
          </a:ln>
        </p:spPr>
      </p:pic>
    </p:spTree>
    <p:extLst>
      <p:ext uri="{BB962C8B-B14F-4D97-AF65-F5344CB8AC3E}">
        <p14:creationId xmlns:p14="http://schemas.microsoft.com/office/powerpoint/2010/main" val="25087238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167139" y="173356"/>
            <a:ext cx="11889805" cy="800297"/>
          </a:xfrm>
          <a:prstGeom prst="rect">
            <a:avLst/>
          </a:prstGeom>
        </p:spPr>
      </p:pic>
      <p:pic>
        <p:nvPicPr>
          <p:cNvPr id="3" name="Picture 2"/>
          <p:cNvPicPr>
            <a:picLocks noChangeAspect="1"/>
          </p:cNvPicPr>
          <p:nvPr/>
        </p:nvPicPr>
        <p:blipFill>
          <a:blip r:embed="rId3">
            <a:lum bright="-20000" contrast="40000"/>
          </a:blip>
          <a:stretch>
            <a:fillRect/>
          </a:stretch>
        </p:blipFill>
        <p:spPr>
          <a:xfrm>
            <a:off x="199223" y="941569"/>
            <a:ext cx="11838994" cy="3861751"/>
          </a:xfrm>
          <a:prstGeom prst="rect">
            <a:avLst/>
          </a:prstGeom>
        </p:spPr>
      </p:pic>
      <p:sp>
        <p:nvSpPr>
          <p:cNvPr id="4" name="Rectangle 3"/>
          <p:cNvSpPr/>
          <p:nvPr/>
        </p:nvSpPr>
        <p:spPr>
          <a:xfrm>
            <a:off x="182129" y="2473376"/>
            <a:ext cx="3475471"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74694" y="2473377"/>
            <a:ext cx="841248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2827471"/>
            <a:ext cx="365760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74694" y="2837965"/>
            <a:ext cx="841248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0246" y="3188734"/>
            <a:ext cx="3475471" cy="364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42831" y="3202553"/>
            <a:ext cx="841248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4233" y="3959510"/>
            <a:ext cx="34754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34297" y="3976096"/>
            <a:ext cx="8503920"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2146" y="3559132"/>
            <a:ext cx="3566160" cy="364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57821" y="3595684"/>
            <a:ext cx="841248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3882452" y="2398422"/>
            <a:ext cx="274320" cy="201168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643140" y="2399076"/>
            <a:ext cx="274320" cy="201168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9985936" y="2445892"/>
            <a:ext cx="274320" cy="201168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9784" y="5261548"/>
            <a:ext cx="8229600" cy="523220"/>
          </a:xfrm>
          <a:prstGeom prst="rect">
            <a:avLst/>
          </a:prstGeom>
          <a:noFill/>
        </p:spPr>
        <p:txBody>
          <a:bodyPr wrap="square" rtlCol="0">
            <a:spAutoFit/>
          </a:bodyPr>
          <a:lstStyle/>
          <a:p>
            <a:r>
              <a:rPr lang="en-US" sz="2800" b="1" i="1" dirty="0">
                <a:solidFill>
                  <a:srgbClr val="C00000"/>
                </a:solidFill>
              </a:rPr>
              <a:t>Note! Non-asymmetric confidence interval</a:t>
            </a:r>
          </a:p>
        </p:txBody>
      </p:sp>
    </p:spTree>
    <p:extLst>
      <p:ext uri="{BB962C8B-B14F-4D97-AF65-F5344CB8AC3E}">
        <p14:creationId xmlns:p14="http://schemas.microsoft.com/office/powerpoint/2010/main" val="3501380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grpId="0" nodeType="clickEffect">
                                  <p:stCondLst>
                                    <p:cond delay="0"/>
                                  </p:stCondLst>
                                  <p:childTnLst>
                                    <p:animEffect transition="out" filter="wipe(left)">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8" fill="hold" grpId="0" nodeType="clickEffect">
                                  <p:stCondLst>
                                    <p:cond delay="0"/>
                                  </p:stCondLst>
                                  <p:childTnLst>
                                    <p:animEffect transition="out" filter="wipe(left)">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8" fill="hold" grpId="0" nodeType="clickEffect">
                                  <p:stCondLst>
                                    <p:cond delay="0"/>
                                  </p:stCondLst>
                                  <p:childTnLst>
                                    <p:animEffect transition="out" filter="wipe(left)">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up)">
                                      <p:cBhvr>
                                        <p:cTn id="57" dur="500"/>
                                        <p:tgtEl>
                                          <p:spTgt spid="17"/>
                                        </p:tgtEl>
                                      </p:cBhvr>
                                    </p:animEffect>
                                  </p:childTnLst>
                                </p:cTn>
                              </p:par>
                              <p:par>
                                <p:cTn id="58" presetID="22" presetClass="entr" presetSubtype="1"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500"/>
                                        <p:tgtEl>
                                          <p:spTgt spid="18"/>
                                        </p:tgtEl>
                                      </p:cBhvr>
                                    </p:animEffect>
                                  </p:childTnLst>
                                </p:cTn>
                              </p:par>
                              <p:par>
                                <p:cTn id="61" presetID="22" presetClass="entr" presetSubtype="1"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up)">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20"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92543" cy="941161"/>
          </a:xfrm>
        </p:spPr>
        <p:txBody>
          <a:bodyPr>
            <a:normAutofit/>
          </a:bodyPr>
          <a:lstStyle/>
          <a:p>
            <a:r>
              <a:rPr lang="en-US" sz="3600" b="1" dirty="0"/>
              <a:t>Uncertainty of </a:t>
            </a:r>
            <a:r>
              <a:rPr lang="en-US" sz="3600" b="1" dirty="0">
                <a:solidFill>
                  <a:srgbClr val="FF0000"/>
                </a:solidFill>
              </a:rPr>
              <a:t>Qualitative</a:t>
            </a:r>
            <a:r>
              <a:rPr lang="en-US" sz="3600" b="1" dirty="0"/>
              <a:t> results based on numerical results</a:t>
            </a:r>
          </a:p>
        </p:txBody>
      </p:sp>
      <p:sp>
        <p:nvSpPr>
          <p:cNvPr id="3" name="Content Placeholder 2"/>
          <p:cNvSpPr>
            <a:spLocks noGrp="1"/>
          </p:cNvSpPr>
          <p:nvPr>
            <p:ph idx="1"/>
          </p:nvPr>
        </p:nvSpPr>
        <p:spPr/>
        <p:txBody>
          <a:bodyPr>
            <a:normAutofit/>
          </a:bodyPr>
          <a:lstStyle/>
          <a:p>
            <a:r>
              <a:rPr lang="en-US" sz="2400" dirty="0"/>
              <a:t>Delineate </a:t>
            </a:r>
            <a:r>
              <a:rPr lang="en-US" sz="2400" b="1" dirty="0">
                <a:solidFill>
                  <a:srgbClr val="00B0F0"/>
                </a:solidFill>
              </a:rPr>
              <a:t>‘uncertainty zones’ </a:t>
            </a:r>
            <a:r>
              <a:rPr lang="en-US" sz="2400" dirty="0"/>
              <a:t>around the negative/positive cut-offs, e.g. negative, probably negative, probably positive, positive</a:t>
            </a:r>
          </a:p>
          <a:p>
            <a:pPr>
              <a:spcBef>
                <a:spcPts val="2400"/>
              </a:spcBef>
            </a:pPr>
            <a:r>
              <a:rPr lang="en-US" sz="2400" dirty="0"/>
              <a:t>At signal values other than those near the decision limits is unnecessary </a:t>
            </a:r>
          </a:p>
        </p:txBody>
      </p:sp>
    </p:spTree>
    <p:extLst>
      <p:ext uri="{BB962C8B-B14F-4D97-AF65-F5344CB8AC3E}">
        <p14:creationId xmlns:p14="http://schemas.microsoft.com/office/powerpoint/2010/main" val="10634313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300957"/>
            <a:ext cx="5498432" cy="581359"/>
          </a:xfrm>
          <a:prstGeom prst="rect">
            <a:avLst/>
          </a:prstGeom>
          <a:solidFill>
            <a:schemeClr val="bg1"/>
          </a:solidFill>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B050"/>
                </a:solidFill>
              </a:rPr>
              <a:t>Example - Uncertainty of </a:t>
            </a:r>
            <a:r>
              <a:rPr lang="en-US" sz="3600" b="1" i="1" dirty="0">
                <a:solidFill>
                  <a:srgbClr val="FF0000"/>
                </a:solidFill>
              </a:rPr>
              <a:t>HBs Ag</a:t>
            </a:r>
            <a:endParaRPr lang="en-US" sz="3600" b="1" dirty="0">
              <a:solidFill>
                <a:srgbClr val="00B050"/>
              </a:solidFill>
            </a:endParaRPr>
          </a:p>
        </p:txBody>
      </p:sp>
      <p:pic>
        <p:nvPicPr>
          <p:cNvPr id="10" name="Picture 9"/>
          <p:cNvPicPr>
            <a:picLocks noChangeAspect="1"/>
          </p:cNvPicPr>
          <p:nvPr/>
        </p:nvPicPr>
        <p:blipFill>
          <a:blip r:embed="rId2">
            <a:lum bright="-20000" contrast="40000"/>
          </a:blip>
          <a:stretch>
            <a:fillRect/>
          </a:stretch>
        </p:blipFill>
        <p:spPr>
          <a:xfrm>
            <a:off x="157775" y="1471412"/>
            <a:ext cx="11889805" cy="3658501"/>
          </a:xfrm>
          <a:prstGeom prst="rect">
            <a:avLst/>
          </a:prstGeom>
        </p:spPr>
      </p:pic>
      <p:sp>
        <p:nvSpPr>
          <p:cNvPr id="11" name="Rounded Rectangle 10"/>
          <p:cNvSpPr/>
          <p:nvPr/>
        </p:nvSpPr>
        <p:spPr>
          <a:xfrm>
            <a:off x="3587416" y="4317016"/>
            <a:ext cx="1915026" cy="447601"/>
          </a:xfrm>
          <a:prstGeom prst="roundRect">
            <a:avLst/>
          </a:prstGeom>
          <a:noFill/>
          <a:ln w="38100">
            <a:solidFill>
              <a:srgbClr val="FF0000"/>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lum bright="-20000" contrast="40000"/>
          </a:blip>
          <a:stretch>
            <a:fillRect/>
          </a:stretch>
        </p:blipFill>
        <p:spPr>
          <a:xfrm>
            <a:off x="157774" y="1471412"/>
            <a:ext cx="11889805" cy="4827188"/>
          </a:xfrm>
          <a:prstGeom prst="rect">
            <a:avLst/>
          </a:prstGeom>
        </p:spPr>
      </p:pic>
      <p:sp>
        <p:nvSpPr>
          <p:cNvPr id="6" name="Rectangle 5"/>
          <p:cNvSpPr/>
          <p:nvPr/>
        </p:nvSpPr>
        <p:spPr>
          <a:xfrm>
            <a:off x="157774" y="2555066"/>
            <a:ext cx="11889805"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2764" y="4336270"/>
            <a:ext cx="3474720" cy="107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27977" y="4345200"/>
            <a:ext cx="8689530" cy="107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38268" y="5404935"/>
            <a:ext cx="3474720" cy="107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87416" y="5379604"/>
            <a:ext cx="8689530" cy="107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349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7" grpId="0" animBg="1"/>
      <p:bldP spid="8" grpId="0" animBg="1"/>
      <p:bldP spid="12" grpId="0" animBg="1"/>
      <p:bldP spid="1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007" y="87431"/>
            <a:ext cx="8758039" cy="646331"/>
          </a:xfrm>
          <a:noFill/>
        </p:spPr>
        <p:txBody>
          <a:bodyPr vert="horz" wrap="none" lIns="91440" tIns="45720" rIns="91440" bIns="45720" rtlCol="0" anchor="ctr">
            <a:spAutoFit/>
          </a:bodyPr>
          <a:lstStyle/>
          <a:p>
            <a:pPr algn="ctr"/>
            <a:r>
              <a:rPr lang="en-US" sz="40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mn-lt"/>
                <a:ea typeface="+mn-ea"/>
                <a:cs typeface="+mn-cs"/>
              </a:rPr>
              <a:t>Bias, Bias Correction, Uncertainty of bias</a:t>
            </a:r>
          </a:p>
        </p:txBody>
      </p:sp>
      <p:sp>
        <p:nvSpPr>
          <p:cNvPr id="5" name="TextBox 4"/>
          <p:cNvSpPr txBox="1"/>
          <p:nvPr/>
        </p:nvSpPr>
        <p:spPr>
          <a:xfrm>
            <a:off x="1139252" y="6265773"/>
            <a:ext cx="10358204" cy="400110"/>
          </a:xfrm>
          <a:prstGeom prst="rect">
            <a:avLst/>
          </a:prstGeom>
          <a:noFill/>
        </p:spPr>
        <p:txBody>
          <a:bodyPr wrap="square" rtlCol="0">
            <a:spAutoFit/>
          </a:bodyPr>
          <a:lstStyle/>
          <a:p>
            <a:r>
              <a:rPr lang="en-US" sz="2000" b="1" dirty="0"/>
              <a:t>Example of a calibration hierarchy for a measurand with full metrological traceability to the SI</a:t>
            </a:r>
          </a:p>
        </p:txBody>
      </p:sp>
      <p:pic>
        <p:nvPicPr>
          <p:cNvPr id="6" name="Picture 5"/>
          <p:cNvPicPr>
            <a:picLocks noChangeAspect="1"/>
          </p:cNvPicPr>
          <p:nvPr/>
        </p:nvPicPr>
        <p:blipFill>
          <a:blip r:embed="rId2">
            <a:lum bright="-20000" contrast="40000"/>
          </a:blip>
          <a:stretch>
            <a:fillRect/>
          </a:stretch>
        </p:blipFill>
        <p:spPr>
          <a:xfrm>
            <a:off x="1899017" y="821194"/>
            <a:ext cx="7125061" cy="5444579"/>
          </a:xfrm>
          <a:prstGeom prst="rect">
            <a:avLst/>
          </a:prstGeom>
        </p:spPr>
      </p:pic>
      <p:cxnSp>
        <p:nvCxnSpPr>
          <p:cNvPr id="4" name="Straight Connector 3"/>
          <p:cNvCxnSpPr/>
          <p:nvPr/>
        </p:nvCxnSpPr>
        <p:spPr>
          <a:xfrm>
            <a:off x="2578309" y="3222884"/>
            <a:ext cx="59436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578309" y="4934261"/>
            <a:ext cx="59436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2">
            <a:duotone>
              <a:prstClr val="black"/>
              <a:srgbClr val="FFFF00">
                <a:tint val="45000"/>
                <a:satMod val="400000"/>
              </a:srgbClr>
            </a:duotone>
            <a:lum bright="-20000" contrast="40000"/>
          </a:blip>
          <a:srcRect b="54833"/>
          <a:stretch/>
        </p:blipFill>
        <p:spPr>
          <a:xfrm>
            <a:off x="119920" y="119172"/>
            <a:ext cx="11816095" cy="4078224"/>
          </a:xfrm>
          <a:prstGeom prst="rect">
            <a:avLst/>
          </a:prstGeom>
        </p:spPr>
      </p:pic>
      <p:pic>
        <p:nvPicPr>
          <p:cNvPr id="22" name="Picture 21"/>
          <p:cNvPicPr>
            <a:picLocks noChangeAspect="1"/>
          </p:cNvPicPr>
          <p:nvPr/>
        </p:nvPicPr>
        <p:blipFill rotWithShape="1">
          <a:blip r:embed="rId2">
            <a:duotone>
              <a:prstClr val="black"/>
              <a:srgbClr val="FFFF00">
                <a:tint val="45000"/>
                <a:satMod val="400000"/>
              </a:srgbClr>
            </a:duotone>
            <a:lum bright="-20000" contrast="40000"/>
          </a:blip>
          <a:srcRect t="36953" b="23400"/>
          <a:stretch/>
        </p:blipFill>
        <p:spPr>
          <a:xfrm>
            <a:off x="120096" y="1738867"/>
            <a:ext cx="11831567" cy="3584448"/>
          </a:xfrm>
          <a:prstGeom prst="rect">
            <a:avLst/>
          </a:prstGeom>
        </p:spPr>
      </p:pic>
      <p:pic>
        <p:nvPicPr>
          <p:cNvPr id="23" name="Picture 22"/>
          <p:cNvPicPr>
            <a:picLocks noChangeAspect="1"/>
          </p:cNvPicPr>
          <p:nvPr/>
        </p:nvPicPr>
        <p:blipFill rotWithShape="1">
          <a:blip r:embed="rId2">
            <a:duotone>
              <a:prstClr val="black"/>
              <a:srgbClr val="FFFF00">
                <a:tint val="45000"/>
                <a:satMod val="400000"/>
              </a:srgbClr>
            </a:duotone>
            <a:lum bright="-20000" contrast="40000"/>
          </a:blip>
          <a:srcRect t="67514"/>
          <a:stretch/>
        </p:blipFill>
        <p:spPr>
          <a:xfrm>
            <a:off x="119921" y="3822489"/>
            <a:ext cx="11824153" cy="2935224"/>
          </a:xfrm>
          <a:prstGeom prst="rect">
            <a:avLst/>
          </a:prstGeom>
        </p:spPr>
      </p:pic>
    </p:spTree>
    <p:extLst>
      <p:ext uri="{BB962C8B-B14F-4D97-AF65-F5344CB8AC3E}">
        <p14:creationId xmlns:p14="http://schemas.microsoft.com/office/powerpoint/2010/main" val="23027442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2000"/>
                                        <p:tgtEl>
                                          <p:spTgt spid="6"/>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3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out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21"/>
                                        </p:tgtEl>
                                        <p:attrNameLst>
                                          <p:attrName>ppt_w</p:attrName>
                                        </p:attrNameLst>
                                      </p:cBhvr>
                                      <p:tavLst>
                                        <p:tav tm="0">
                                          <p:val>
                                            <p:strVal val="ppt_w"/>
                                          </p:val>
                                        </p:tav>
                                        <p:tav tm="100000">
                                          <p:val>
                                            <p:fltVal val="0"/>
                                          </p:val>
                                        </p:tav>
                                      </p:tavLst>
                                    </p:anim>
                                    <p:anim calcmode="lin" valueType="num">
                                      <p:cBhvr>
                                        <p:cTn id="41" dur="500"/>
                                        <p:tgtEl>
                                          <p:spTgt spid="21"/>
                                        </p:tgtEl>
                                        <p:attrNameLst>
                                          <p:attrName>ppt_h</p:attrName>
                                        </p:attrNameLst>
                                      </p:cBhvr>
                                      <p:tavLst>
                                        <p:tav tm="0">
                                          <p:val>
                                            <p:strVal val="ppt_h"/>
                                          </p:val>
                                        </p:tav>
                                        <p:tav tm="100000">
                                          <p:val>
                                            <p:fltVal val="0"/>
                                          </p:val>
                                        </p:tav>
                                      </p:tavLst>
                                    </p:anim>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childTnLst>
                          </p:cTn>
                        </p:par>
                        <p:par>
                          <p:cTn id="44" fill="hold">
                            <p:stCondLst>
                              <p:cond delay="500"/>
                            </p:stCondLst>
                            <p:childTnLst>
                              <p:par>
                                <p:cTn id="45" presetID="53" presetClass="entr" presetSubtype="16"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500"/>
                                        <p:tgtEl>
                                          <p:spTgt spid="22"/>
                                        </p:tgtEl>
                                        <p:attrNameLst>
                                          <p:attrName>ppt_w</p:attrName>
                                        </p:attrNameLst>
                                      </p:cBhvr>
                                      <p:tavLst>
                                        <p:tav tm="0">
                                          <p:val>
                                            <p:strVal val="ppt_w"/>
                                          </p:val>
                                        </p:tav>
                                        <p:tav tm="100000">
                                          <p:val>
                                            <p:fltVal val="0"/>
                                          </p:val>
                                        </p:tav>
                                      </p:tavLst>
                                    </p:anim>
                                    <p:anim calcmode="lin" valueType="num">
                                      <p:cBhvr>
                                        <p:cTn id="54" dur="500"/>
                                        <p:tgtEl>
                                          <p:spTgt spid="22"/>
                                        </p:tgtEl>
                                        <p:attrNameLst>
                                          <p:attrName>ppt_h</p:attrName>
                                        </p:attrNameLst>
                                      </p:cBhvr>
                                      <p:tavLst>
                                        <p:tav tm="0">
                                          <p:val>
                                            <p:strVal val="ppt_h"/>
                                          </p:val>
                                        </p:tav>
                                        <p:tav tm="100000">
                                          <p:val>
                                            <p:fltVal val="0"/>
                                          </p:val>
                                        </p:tav>
                                      </p:tavLst>
                                    </p:anim>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par>
                          <p:cTn id="57" fill="hold">
                            <p:stCondLst>
                              <p:cond delay="500"/>
                            </p:stCondLst>
                            <p:childTnLst>
                              <p:par>
                                <p:cTn id="58" presetID="53" presetClass="entr" presetSubtype="16"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ppt_w</p:attrName>
                                        </p:attrNameLst>
                                      </p:cBhvr>
                                      <p:tavLst>
                                        <p:tav tm="0">
                                          <p:val>
                                            <p:fltVal val="0"/>
                                          </p:val>
                                        </p:tav>
                                        <p:tav tm="100000">
                                          <p:val>
                                            <p:strVal val="#ppt_w"/>
                                          </p:val>
                                        </p:tav>
                                      </p:tavLst>
                                    </p:anim>
                                    <p:anim calcmode="lin" valueType="num">
                                      <p:cBhvr>
                                        <p:cTn id="61" dur="500" fill="hold"/>
                                        <p:tgtEl>
                                          <p:spTgt spid="23"/>
                                        </p:tgtEl>
                                        <p:attrNameLst>
                                          <p:attrName>ppt_h</p:attrName>
                                        </p:attrNameLst>
                                      </p:cBhvr>
                                      <p:tavLst>
                                        <p:tav tm="0">
                                          <p:val>
                                            <p:fltVal val="0"/>
                                          </p:val>
                                        </p:tav>
                                        <p:tav tm="100000">
                                          <p:val>
                                            <p:strVal val="#ppt_h"/>
                                          </p:val>
                                        </p:tav>
                                      </p:tavLst>
                                    </p:anim>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23"/>
                                        </p:tgtEl>
                                        <p:attrNameLst>
                                          <p:attrName>ppt_w</p:attrName>
                                        </p:attrNameLst>
                                      </p:cBhvr>
                                      <p:tavLst>
                                        <p:tav tm="0">
                                          <p:val>
                                            <p:strVal val="ppt_w"/>
                                          </p:val>
                                        </p:tav>
                                        <p:tav tm="100000">
                                          <p:val>
                                            <p:fltVal val="0"/>
                                          </p:val>
                                        </p:tav>
                                      </p:tavLst>
                                    </p:anim>
                                    <p:anim calcmode="lin" valueType="num">
                                      <p:cBhvr>
                                        <p:cTn id="67" dur="500"/>
                                        <p:tgtEl>
                                          <p:spTgt spid="23"/>
                                        </p:tgtEl>
                                        <p:attrNameLst>
                                          <p:attrName>ppt_h</p:attrName>
                                        </p:attrNameLst>
                                      </p:cBhvr>
                                      <p:tavLst>
                                        <p:tav tm="0">
                                          <p:val>
                                            <p:strVal val="ppt_h"/>
                                          </p:val>
                                        </p:tav>
                                        <p:tav tm="100000">
                                          <p:val>
                                            <p:fltVal val="0"/>
                                          </p:val>
                                        </p:tav>
                                      </p:tavLst>
                                    </p:anim>
                                    <p:animEffect transition="out" filter="fade">
                                      <p:cBhvr>
                                        <p:cTn id="68" dur="500"/>
                                        <p:tgtEl>
                                          <p:spTgt spid="23"/>
                                        </p:tgtEl>
                                      </p:cBhvr>
                                    </p:animEffect>
                                    <p:set>
                                      <p:cBhvr>
                                        <p:cTn id="69"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007" y="87431"/>
            <a:ext cx="8758039" cy="646331"/>
          </a:xfrm>
          <a:noFill/>
        </p:spPr>
        <p:txBody>
          <a:bodyPr vert="horz" wrap="none" lIns="91440" tIns="45720" rIns="91440" bIns="45720" rtlCol="0" anchor="ctr">
            <a:spAutoFit/>
          </a:bodyPr>
          <a:lstStyle/>
          <a:p>
            <a:pPr algn="ctr"/>
            <a:r>
              <a:rPr lang="en-US" sz="40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mn-lt"/>
                <a:ea typeface="+mn-ea"/>
                <a:cs typeface="+mn-cs"/>
              </a:rPr>
              <a:t>Bias, Bias Correction, Uncertainty of bias</a:t>
            </a:r>
          </a:p>
        </p:txBody>
      </p:sp>
      <p:sp>
        <p:nvSpPr>
          <p:cNvPr id="5" name="TextBox 4"/>
          <p:cNvSpPr txBox="1"/>
          <p:nvPr/>
        </p:nvSpPr>
        <p:spPr>
          <a:xfrm>
            <a:off x="1139252" y="6265773"/>
            <a:ext cx="10358204" cy="400110"/>
          </a:xfrm>
          <a:prstGeom prst="rect">
            <a:avLst/>
          </a:prstGeom>
          <a:noFill/>
        </p:spPr>
        <p:txBody>
          <a:bodyPr wrap="square" rtlCol="0">
            <a:spAutoFit/>
          </a:bodyPr>
          <a:lstStyle/>
          <a:p>
            <a:r>
              <a:rPr lang="en-US" sz="2000" b="1" dirty="0"/>
              <a:t>Example of a calibration hierarchy for a measurand with full metrological traceability to the SI</a:t>
            </a:r>
          </a:p>
        </p:txBody>
      </p:sp>
      <p:pic>
        <p:nvPicPr>
          <p:cNvPr id="6" name="Picture 5"/>
          <p:cNvPicPr>
            <a:picLocks noChangeAspect="1"/>
          </p:cNvPicPr>
          <p:nvPr/>
        </p:nvPicPr>
        <p:blipFill>
          <a:blip r:embed="rId2">
            <a:lum bright="-20000" contrast="40000"/>
          </a:blip>
          <a:stretch>
            <a:fillRect/>
          </a:stretch>
        </p:blipFill>
        <p:spPr>
          <a:xfrm>
            <a:off x="1899017" y="821194"/>
            <a:ext cx="7125061" cy="5444579"/>
          </a:xfrm>
          <a:prstGeom prst="rect">
            <a:avLst/>
          </a:prstGeom>
        </p:spPr>
      </p:pic>
      <p:cxnSp>
        <p:nvCxnSpPr>
          <p:cNvPr id="7" name="Straight Arrow Connector 6"/>
          <p:cNvCxnSpPr/>
          <p:nvPr/>
        </p:nvCxnSpPr>
        <p:spPr>
          <a:xfrm flipV="1">
            <a:off x="2533338" y="1528997"/>
            <a:ext cx="0" cy="420624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78309" y="3222884"/>
            <a:ext cx="59436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578309" y="4934261"/>
            <a:ext cx="59436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Isosceles Triangle 10"/>
          <p:cNvSpPr/>
          <p:nvPr/>
        </p:nvSpPr>
        <p:spPr>
          <a:xfrm>
            <a:off x="5036695" y="1783829"/>
            <a:ext cx="239843" cy="4023360"/>
          </a:xfrm>
          <a:prstGeom prst="triangle">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200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08548"/>
            <a:ext cx="7049244" cy="461665"/>
          </a:xfrm>
          <a:prstGeom prst="rect">
            <a:avLst/>
          </a:prstGeom>
          <a:noFill/>
        </p:spPr>
        <p:txBody>
          <a:bodyPr wrap="square" rtlCol="0">
            <a:spAutoFit/>
          </a:bodyPr>
          <a:lstStyle/>
          <a:p>
            <a:r>
              <a:rPr lang="en-US" sz="2400" b="1" i="1" dirty="0">
                <a:solidFill>
                  <a:srgbClr val="FF0000"/>
                </a:solidFill>
              </a:rPr>
              <a:t>Q: With 95% probability, where is the seeds place?</a:t>
            </a:r>
          </a:p>
        </p:txBody>
      </p:sp>
      <p:pic>
        <p:nvPicPr>
          <p:cNvPr id="22" name="Content Placeholder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481" t="12573" r="16313" b="5224"/>
          <a:stretch/>
        </p:blipFill>
        <p:spPr>
          <a:xfrm>
            <a:off x="2786937" y="1868092"/>
            <a:ext cx="7122694" cy="3554974"/>
          </a:xfrm>
          <a:prstGeom prst="rect">
            <a:avLst/>
          </a:prstGeom>
        </p:spPr>
      </p:pic>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20303" y="3378381"/>
            <a:ext cx="1504837" cy="1822033"/>
          </a:xfrm>
          <a:prstGeom prst="rect">
            <a:avLst/>
          </a:prstGeom>
        </p:spPr>
      </p:pic>
      <p:pic>
        <p:nvPicPr>
          <p:cNvPr id="9" name="Content Placeholder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481" t="12573" r="16313" b="5224"/>
          <a:stretch/>
        </p:blipFill>
        <p:spPr>
          <a:xfrm>
            <a:off x="4355800" y="1868092"/>
            <a:ext cx="7122694" cy="3554974"/>
          </a:xfrm>
          <a:prstGeom prst="rect">
            <a:avLst/>
          </a:prstGeom>
        </p:spPr>
      </p:pic>
      <p:pic>
        <p:nvPicPr>
          <p:cNvPr id="10" name="Content Placeholder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481" t="12573" r="16313" b="5224"/>
          <a:stretch/>
        </p:blipFill>
        <p:spPr>
          <a:xfrm>
            <a:off x="6181300" y="1868092"/>
            <a:ext cx="7122694" cy="3554974"/>
          </a:xfrm>
          <a:prstGeom prst="rect">
            <a:avLst/>
          </a:prstGeom>
        </p:spPr>
      </p:pic>
      <p:pic>
        <p:nvPicPr>
          <p:cNvPr id="12" name="Content Placeholder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481" t="12573" r="16313" b="5224"/>
          <a:stretch/>
        </p:blipFill>
        <p:spPr>
          <a:xfrm>
            <a:off x="531286" y="1868092"/>
            <a:ext cx="7122694" cy="3554974"/>
          </a:xfrm>
          <a:prstGeom prst="rect">
            <a:avLst/>
          </a:prstGeom>
        </p:spPr>
      </p:pic>
      <p:pic>
        <p:nvPicPr>
          <p:cNvPr id="13" name="Content Placeholder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481" t="12573" r="16313" b="5224"/>
          <a:stretch/>
        </p:blipFill>
        <p:spPr>
          <a:xfrm>
            <a:off x="-1725685" y="1868092"/>
            <a:ext cx="7122694" cy="3554974"/>
          </a:xfrm>
          <a:prstGeom prst="rect">
            <a:avLst/>
          </a:prstGeom>
        </p:spPr>
      </p:pic>
    </p:spTree>
    <p:extLst>
      <p:ext uri="{BB962C8B-B14F-4D97-AF65-F5344CB8AC3E}">
        <p14:creationId xmlns:p14="http://schemas.microsoft.com/office/powerpoint/2010/main" val="124634962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481" t="12572" r="16313" b="4717"/>
          <a:stretch/>
        </p:blipFill>
        <p:spPr>
          <a:xfrm>
            <a:off x="5336187" y="1899451"/>
            <a:ext cx="7122694" cy="3576986"/>
          </a:xfrm>
          <a:prstGeom prst="rect">
            <a:avLst/>
          </a:prstGeom>
        </p:spPr>
      </p:pic>
      <p:sp>
        <p:nvSpPr>
          <p:cNvPr id="5" name="TextBox 4"/>
          <p:cNvSpPr txBox="1"/>
          <p:nvPr/>
        </p:nvSpPr>
        <p:spPr>
          <a:xfrm>
            <a:off x="0" y="208548"/>
            <a:ext cx="7049244" cy="461665"/>
          </a:xfrm>
          <a:prstGeom prst="rect">
            <a:avLst/>
          </a:prstGeom>
          <a:noFill/>
        </p:spPr>
        <p:txBody>
          <a:bodyPr wrap="square" rtlCol="0">
            <a:spAutoFit/>
          </a:bodyPr>
          <a:lstStyle/>
          <a:p>
            <a:r>
              <a:rPr lang="en-US" sz="2400" b="1" i="1" dirty="0">
                <a:solidFill>
                  <a:srgbClr val="FF0000"/>
                </a:solidFill>
              </a:rPr>
              <a:t>Q: With 95% probability, where is the seeds place?</a:t>
            </a:r>
          </a:p>
        </p:txBody>
      </p:sp>
      <p:pic>
        <p:nvPicPr>
          <p:cNvPr id="7" name="Content Placeholder 10"/>
          <p:cNvPicPr>
            <a:picLocks noGrp="1" noChangeAspect="1"/>
          </p:cNvPicPr>
          <p:nvPr>
            <p:ph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481" t="12573" r="16313" b="8081"/>
          <a:stretch/>
        </p:blipFill>
        <p:spPr>
          <a:xfrm>
            <a:off x="214615" y="1907800"/>
            <a:ext cx="7122694" cy="3431477"/>
          </a:xfrm>
        </p:spPr>
      </p:pic>
      <p:pic>
        <p:nvPicPr>
          <p:cNvPr id="8" name="Picture 7"/>
          <p:cNvPicPr>
            <a:picLocks noChangeAspect="1"/>
          </p:cNvPicPr>
          <p:nvPr/>
        </p:nvPicPr>
        <p:blipFill rotWithShape="1">
          <a:blip r:embed="rId3"/>
          <a:srcRect l="41000" t="42599" r="41492" b="38322"/>
          <a:stretch/>
        </p:blipFill>
        <p:spPr>
          <a:xfrm>
            <a:off x="3235604" y="4738442"/>
            <a:ext cx="1145839" cy="702028"/>
          </a:xfrm>
          <a:prstGeom prst="rect">
            <a:avLst/>
          </a:prstGeom>
        </p:spPr>
      </p:pic>
      <p:pic>
        <p:nvPicPr>
          <p:cNvPr id="10" name="Picture 9"/>
          <p:cNvPicPr>
            <a:picLocks noChangeAspect="1"/>
          </p:cNvPicPr>
          <p:nvPr/>
        </p:nvPicPr>
        <p:blipFill rotWithShape="1">
          <a:blip r:embed="rId3"/>
          <a:srcRect l="41000" t="42599" r="41492" b="38322"/>
          <a:stretch/>
        </p:blipFill>
        <p:spPr>
          <a:xfrm>
            <a:off x="8336290" y="4645831"/>
            <a:ext cx="1145839" cy="702028"/>
          </a:xfrm>
          <a:prstGeom prst="rect">
            <a:avLst/>
          </a:prstGeom>
        </p:spPr>
      </p:pic>
      <p:sp>
        <p:nvSpPr>
          <p:cNvPr id="13" name="TextBox 12"/>
          <p:cNvSpPr txBox="1"/>
          <p:nvPr/>
        </p:nvSpPr>
        <p:spPr>
          <a:xfrm>
            <a:off x="8462942" y="5805433"/>
            <a:ext cx="1090863" cy="461665"/>
          </a:xfrm>
          <a:prstGeom prst="rect">
            <a:avLst/>
          </a:prstGeom>
          <a:noFill/>
        </p:spPr>
        <p:txBody>
          <a:bodyPr wrap="square" rtlCol="0">
            <a:spAutoFit/>
          </a:bodyPr>
          <a:lstStyle/>
          <a:p>
            <a:r>
              <a:rPr lang="en-US" sz="2400" b="1" dirty="0"/>
              <a:t>+2SD</a:t>
            </a:r>
          </a:p>
        </p:txBody>
      </p:sp>
      <p:cxnSp>
        <p:nvCxnSpPr>
          <p:cNvPr id="14" name="Straight Connector 13"/>
          <p:cNvCxnSpPr/>
          <p:nvPr/>
        </p:nvCxnSpPr>
        <p:spPr>
          <a:xfrm>
            <a:off x="3795626" y="5101623"/>
            <a:ext cx="0" cy="7315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335302" y="5735999"/>
            <a:ext cx="1090863" cy="461665"/>
          </a:xfrm>
          <a:prstGeom prst="rect">
            <a:avLst/>
          </a:prstGeom>
          <a:noFill/>
        </p:spPr>
        <p:txBody>
          <a:bodyPr wrap="square" rtlCol="0">
            <a:spAutoFit/>
          </a:bodyPr>
          <a:lstStyle/>
          <a:p>
            <a:r>
              <a:rPr lang="en-US" sz="2400" b="1" dirty="0"/>
              <a:t>-2SD</a:t>
            </a:r>
          </a:p>
        </p:txBody>
      </p:sp>
      <p:cxnSp>
        <p:nvCxnSpPr>
          <p:cNvPr id="16" name="Straight Connector 15"/>
          <p:cNvCxnSpPr/>
          <p:nvPr/>
        </p:nvCxnSpPr>
        <p:spPr>
          <a:xfrm>
            <a:off x="8931060" y="5109412"/>
            <a:ext cx="0" cy="7315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0" y="1180011"/>
            <a:ext cx="6432884" cy="461665"/>
          </a:xfrm>
          <a:prstGeom prst="rect">
            <a:avLst/>
          </a:prstGeom>
          <a:noFill/>
        </p:spPr>
        <p:txBody>
          <a:bodyPr wrap="square" rtlCol="0">
            <a:spAutoFit/>
          </a:bodyPr>
          <a:lstStyle/>
          <a:p>
            <a:r>
              <a:rPr lang="en-US" sz="2400" b="1" i="1" dirty="0">
                <a:solidFill>
                  <a:srgbClr val="00B050"/>
                </a:solidFill>
              </a:rPr>
              <a:t>A: In the range -2SD to +2SD from the bird.</a:t>
            </a:r>
          </a:p>
        </p:txBody>
      </p:sp>
      <p:sp>
        <p:nvSpPr>
          <p:cNvPr id="12" name="Left-Right Arrow 11"/>
          <p:cNvSpPr/>
          <p:nvPr/>
        </p:nvSpPr>
        <p:spPr>
          <a:xfrm>
            <a:off x="3869784" y="5439673"/>
            <a:ext cx="5004000" cy="274320"/>
          </a:xfrm>
          <a:prstGeom prst="leftRightArrow">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4F7553E-58DC-45B9-9F66-B4779E79E7F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20303" y="3378381"/>
            <a:ext cx="1504837" cy="1822033"/>
          </a:xfrm>
          <a:prstGeom prst="rect">
            <a:avLst/>
          </a:prstGeom>
        </p:spPr>
      </p:pic>
    </p:spTree>
    <p:extLst>
      <p:ext uri="{BB962C8B-B14F-4D97-AF65-F5344CB8AC3E}">
        <p14:creationId xmlns:p14="http://schemas.microsoft.com/office/powerpoint/2010/main" val="22185142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outVertical)">
                                      <p:cBhvr>
                                        <p:cTn id="12" dur="500"/>
                                        <p:tgtEl>
                                          <p:spTgt spid="22"/>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outVertical)">
                                      <p:cBhvr>
                                        <p:cTn id="23" dur="500"/>
                                        <p:tgtEl>
                                          <p:spTgt spid="12"/>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41000" t="42599" r="41492" b="38322"/>
          <a:stretch/>
        </p:blipFill>
        <p:spPr>
          <a:xfrm>
            <a:off x="6996464" y="5374104"/>
            <a:ext cx="1262136" cy="853209"/>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7649" t="38639" r="35023" b="32657"/>
          <a:stretch/>
        </p:blipFill>
        <p:spPr>
          <a:xfrm>
            <a:off x="3962400" y="978567"/>
            <a:ext cx="7443538" cy="4395537"/>
          </a:xfrm>
          <a:prstGeom prst="rect">
            <a:avLst/>
          </a:prstGeom>
        </p:spPr>
      </p:pic>
      <p:sp>
        <p:nvSpPr>
          <p:cNvPr id="5" name="TextBox 4"/>
          <p:cNvSpPr txBox="1"/>
          <p:nvPr/>
        </p:nvSpPr>
        <p:spPr>
          <a:xfrm>
            <a:off x="306473" y="380709"/>
            <a:ext cx="5489030" cy="2092881"/>
          </a:xfrm>
          <a:prstGeom prst="rect">
            <a:avLst/>
          </a:prstGeom>
          <a:noFill/>
        </p:spPr>
        <p:txBody>
          <a:bodyPr wrap="square" rtlCol="0">
            <a:spAutoFit/>
          </a:bodyPr>
          <a:lstStyle/>
          <a:p>
            <a:pPr>
              <a:spcAft>
                <a:spcPts val="1200"/>
              </a:spcAft>
            </a:pPr>
            <a:r>
              <a:rPr lang="en-US" sz="2800" b="1" dirty="0">
                <a:solidFill>
                  <a:srgbClr val="7030A0"/>
                </a:solidFill>
              </a:rPr>
              <a:t>Example</a:t>
            </a:r>
            <a:endParaRPr lang="en-US" sz="2400" b="1" dirty="0">
              <a:solidFill>
                <a:srgbClr val="7030A0"/>
              </a:solidFill>
            </a:endParaRPr>
          </a:p>
          <a:p>
            <a:pPr>
              <a:spcAft>
                <a:spcPts val="1200"/>
              </a:spcAft>
            </a:pPr>
            <a:r>
              <a:rPr lang="en-US" sz="2400" b="1" dirty="0"/>
              <a:t>Repeated assay of Glucose:</a:t>
            </a:r>
          </a:p>
          <a:p>
            <a:pPr marL="342900" indent="-342900">
              <a:spcAft>
                <a:spcPts val="1200"/>
              </a:spcAft>
              <a:buFont typeface="Wingdings" pitchFamily="2" charset="2"/>
              <a:buChar char="§"/>
            </a:pPr>
            <a:r>
              <a:rPr lang="en-US" sz="2400" b="1" dirty="0"/>
              <a:t>True Value = 100 mg/dL</a:t>
            </a:r>
            <a:endParaRPr lang="en-US" sz="2400" b="1" baseline="30000" dirty="0"/>
          </a:p>
          <a:p>
            <a:pPr marL="342900" indent="-342900">
              <a:spcAft>
                <a:spcPts val="1200"/>
              </a:spcAft>
              <a:buFont typeface="Wingdings" pitchFamily="2" charset="2"/>
              <a:buChar char="§"/>
            </a:pPr>
            <a:r>
              <a:rPr lang="en-US" sz="2400" dirty="0"/>
              <a:t>SD = 3 mg/dL</a:t>
            </a:r>
            <a:endParaRPr lang="en-US" sz="2400" baseline="30000" dirty="0"/>
          </a:p>
        </p:txBody>
      </p:sp>
      <p:cxnSp>
        <p:nvCxnSpPr>
          <p:cNvPr id="7" name="Straight Connector 6"/>
          <p:cNvCxnSpPr>
            <a:endCxn id="4" idx="2"/>
          </p:cNvCxnSpPr>
          <p:nvPr/>
        </p:nvCxnSpPr>
        <p:spPr>
          <a:xfrm>
            <a:off x="7684168" y="2117558"/>
            <a:ext cx="1" cy="3256546"/>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95410" y="5374104"/>
            <a:ext cx="577516" cy="369332"/>
          </a:xfrm>
          <a:prstGeom prst="rect">
            <a:avLst/>
          </a:prstGeom>
          <a:noFill/>
        </p:spPr>
        <p:txBody>
          <a:bodyPr wrap="square" rtlCol="0">
            <a:spAutoFit/>
          </a:bodyPr>
          <a:lstStyle/>
          <a:p>
            <a:r>
              <a:rPr lang="en-US" b="1" dirty="0">
                <a:solidFill>
                  <a:srgbClr val="FF0000"/>
                </a:solidFill>
              </a:rPr>
              <a:t>100</a:t>
            </a:r>
          </a:p>
        </p:txBody>
      </p:sp>
      <p:sp>
        <p:nvSpPr>
          <p:cNvPr id="9" name="TextBox 8"/>
          <p:cNvSpPr txBox="1"/>
          <p:nvPr/>
        </p:nvSpPr>
        <p:spPr>
          <a:xfrm>
            <a:off x="8357936" y="5374104"/>
            <a:ext cx="577516" cy="369332"/>
          </a:xfrm>
          <a:prstGeom prst="rect">
            <a:avLst/>
          </a:prstGeom>
          <a:noFill/>
        </p:spPr>
        <p:txBody>
          <a:bodyPr wrap="square" rtlCol="0">
            <a:spAutoFit/>
          </a:bodyPr>
          <a:lstStyle/>
          <a:p>
            <a:r>
              <a:rPr lang="en-US" b="1" dirty="0"/>
              <a:t>103</a:t>
            </a:r>
          </a:p>
        </p:txBody>
      </p:sp>
      <p:sp>
        <p:nvSpPr>
          <p:cNvPr id="10" name="TextBox 9"/>
          <p:cNvSpPr txBox="1"/>
          <p:nvPr/>
        </p:nvSpPr>
        <p:spPr>
          <a:xfrm>
            <a:off x="9256294" y="5374104"/>
            <a:ext cx="577516" cy="369332"/>
          </a:xfrm>
          <a:prstGeom prst="rect">
            <a:avLst/>
          </a:prstGeom>
          <a:noFill/>
        </p:spPr>
        <p:txBody>
          <a:bodyPr wrap="square" rtlCol="0">
            <a:spAutoFit/>
          </a:bodyPr>
          <a:lstStyle/>
          <a:p>
            <a:r>
              <a:rPr lang="en-US" b="1" dirty="0"/>
              <a:t>106</a:t>
            </a:r>
          </a:p>
        </p:txBody>
      </p:sp>
      <p:sp>
        <p:nvSpPr>
          <p:cNvPr id="11" name="TextBox 10"/>
          <p:cNvSpPr txBox="1"/>
          <p:nvPr/>
        </p:nvSpPr>
        <p:spPr>
          <a:xfrm>
            <a:off x="10154652" y="5374104"/>
            <a:ext cx="577516" cy="369332"/>
          </a:xfrm>
          <a:prstGeom prst="rect">
            <a:avLst/>
          </a:prstGeom>
          <a:noFill/>
        </p:spPr>
        <p:txBody>
          <a:bodyPr wrap="square" rtlCol="0">
            <a:spAutoFit/>
          </a:bodyPr>
          <a:lstStyle/>
          <a:p>
            <a:r>
              <a:rPr lang="en-US" b="1" dirty="0"/>
              <a:t>109</a:t>
            </a:r>
          </a:p>
        </p:txBody>
      </p:sp>
      <p:sp>
        <p:nvSpPr>
          <p:cNvPr id="12" name="TextBox 11"/>
          <p:cNvSpPr txBox="1"/>
          <p:nvPr/>
        </p:nvSpPr>
        <p:spPr>
          <a:xfrm>
            <a:off x="4620126" y="5374104"/>
            <a:ext cx="577516" cy="369332"/>
          </a:xfrm>
          <a:prstGeom prst="rect">
            <a:avLst/>
          </a:prstGeom>
          <a:noFill/>
        </p:spPr>
        <p:txBody>
          <a:bodyPr wrap="square" rtlCol="0">
            <a:spAutoFit/>
          </a:bodyPr>
          <a:lstStyle/>
          <a:p>
            <a:pPr algn="ctr"/>
            <a:r>
              <a:rPr lang="en-US" b="1" dirty="0"/>
              <a:t>91</a:t>
            </a:r>
          </a:p>
        </p:txBody>
      </p:sp>
      <p:sp>
        <p:nvSpPr>
          <p:cNvPr id="13" name="TextBox 12"/>
          <p:cNvSpPr txBox="1"/>
          <p:nvPr/>
        </p:nvSpPr>
        <p:spPr>
          <a:xfrm>
            <a:off x="5534527" y="5374104"/>
            <a:ext cx="577516" cy="369332"/>
          </a:xfrm>
          <a:prstGeom prst="rect">
            <a:avLst/>
          </a:prstGeom>
          <a:noFill/>
        </p:spPr>
        <p:txBody>
          <a:bodyPr wrap="square" rtlCol="0">
            <a:spAutoFit/>
          </a:bodyPr>
          <a:lstStyle/>
          <a:p>
            <a:pPr algn="ctr"/>
            <a:r>
              <a:rPr lang="en-US" b="1" dirty="0"/>
              <a:t>94</a:t>
            </a:r>
          </a:p>
        </p:txBody>
      </p:sp>
      <p:sp>
        <p:nvSpPr>
          <p:cNvPr id="14" name="TextBox 13"/>
          <p:cNvSpPr txBox="1"/>
          <p:nvPr/>
        </p:nvSpPr>
        <p:spPr>
          <a:xfrm>
            <a:off x="6448928" y="5374104"/>
            <a:ext cx="577516" cy="369332"/>
          </a:xfrm>
          <a:prstGeom prst="rect">
            <a:avLst/>
          </a:prstGeom>
          <a:noFill/>
        </p:spPr>
        <p:txBody>
          <a:bodyPr wrap="square" rtlCol="0">
            <a:spAutoFit/>
          </a:bodyPr>
          <a:lstStyle/>
          <a:p>
            <a:pPr algn="ctr"/>
            <a:r>
              <a:rPr lang="en-US" b="1" dirty="0"/>
              <a:t>97</a:t>
            </a:r>
          </a:p>
        </p:txBody>
      </p:sp>
      <p:sp>
        <p:nvSpPr>
          <p:cNvPr id="17" name="Left-Right Arrow 16"/>
          <p:cNvSpPr/>
          <p:nvPr/>
        </p:nvSpPr>
        <p:spPr>
          <a:xfrm>
            <a:off x="6769770" y="4186989"/>
            <a:ext cx="1783080" cy="457200"/>
          </a:xfrm>
          <a:prstGeom prst="lef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Right Arrow 17"/>
          <p:cNvSpPr/>
          <p:nvPr/>
        </p:nvSpPr>
        <p:spPr>
          <a:xfrm>
            <a:off x="5852855" y="4788387"/>
            <a:ext cx="3657600" cy="457200"/>
          </a:xfrm>
          <a:prstGeom prst="lef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7596360" y="5952960"/>
              <a:ext cx="24120" cy="24480"/>
            </p14:xfrm>
          </p:contentPart>
        </mc:Choice>
        <mc:Fallback xmlns="">
          <p:pic>
            <p:nvPicPr>
              <p:cNvPr id="2" name="Ink 1"/>
              <p:cNvPicPr/>
              <p:nvPr/>
            </p:nvPicPr>
            <p:blipFill>
              <a:blip r:embed="rId7"/>
              <a:stretch>
                <a:fillRect/>
              </a:stretch>
            </p:blipFill>
            <p:spPr>
              <a:xfrm>
                <a:off x="7587000" y="5943600"/>
                <a:ext cx="42840" cy="43200"/>
              </a:xfrm>
              <a:prstGeom prst="rect">
                <a:avLst/>
              </a:prstGeom>
            </p:spPr>
          </p:pic>
        </mc:Fallback>
      </mc:AlternateContent>
    </p:spTree>
    <p:extLst>
      <p:ext uri="{BB962C8B-B14F-4D97-AF65-F5344CB8AC3E}">
        <p14:creationId xmlns:p14="http://schemas.microsoft.com/office/powerpoint/2010/main" val="28404185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xEl>
                                              <p:pRg st="2" end="2"/>
                                            </p:txEl>
                                          </p:spTgt>
                                        </p:tgtEl>
                                        <p:attrNameLst>
                                          <p:attrName>ppt_x</p:attrName>
                                          <p:attrName>ppt_y</p:attrName>
                                        </p:attrNameLst>
                                      </p:cBhvr>
                                    </p:animMotion>
                                    <p:animRot by="1500000">
                                      <p:cBhvr>
                                        <p:cTn id="7" dur="125" fill="hold">
                                          <p:stCondLst>
                                            <p:cond delay="0"/>
                                          </p:stCondLst>
                                        </p:cTn>
                                        <p:tgtEl>
                                          <p:spTgt spid="5">
                                            <p:txEl>
                                              <p:pRg st="2" end="2"/>
                                            </p:txEl>
                                          </p:spTgt>
                                        </p:tgtEl>
                                        <p:attrNameLst>
                                          <p:attrName>r</p:attrName>
                                        </p:attrNameLst>
                                      </p:cBhvr>
                                    </p:animRot>
                                    <p:animRot by="-1500000">
                                      <p:cBhvr>
                                        <p:cTn id="8" dur="125" fill="hold">
                                          <p:stCondLst>
                                            <p:cond delay="125"/>
                                          </p:stCondLst>
                                        </p:cTn>
                                        <p:tgtEl>
                                          <p:spTgt spid="5">
                                            <p:txEl>
                                              <p:pRg st="2" end="2"/>
                                            </p:txEl>
                                          </p:spTgt>
                                        </p:tgtEl>
                                        <p:attrNameLst>
                                          <p:attrName>r</p:attrName>
                                        </p:attrNameLst>
                                      </p:cBhvr>
                                    </p:animRot>
                                    <p:animRot by="-1500000">
                                      <p:cBhvr>
                                        <p:cTn id="9" dur="125" fill="hold">
                                          <p:stCondLst>
                                            <p:cond delay="250"/>
                                          </p:stCondLst>
                                        </p:cTn>
                                        <p:tgtEl>
                                          <p:spTgt spid="5">
                                            <p:txEl>
                                              <p:pRg st="2" end="2"/>
                                            </p:txEl>
                                          </p:spTgt>
                                        </p:tgtEl>
                                        <p:attrNameLst>
                                          <p:attrName>r</p:attrName>
                                        </p:attrNameLst>
                                      </p:cBhvr>
                                    </p:animRot>
                                    <p:animRot by="1500000">
                                      <p:cBhvr>
                                        <p:cTn id="10" dur="125" fill="hold">
                                          <p:stCondLst>
                                            <p:cond delay="375"/>
                                          </p:stCondLst>
                                        </p:cTn>
                                        <p:tgtEl>
                                          <p:spTgt spid="5">
                                            <p:txEl>
                                              <p:pRg st="2" end="2"/>
                                            </p:txEl>
                                          </p:spTgt>
                                        </p:tgtEl>
                                        <p:attrNameLst>
                                          <p:attrName>r</p:attrName>
                                        </p:attrNameLst>
                                      </p:cBhvr>
                                    </p:animRot>
                                  </p:childTnLst>
                                </p:cTn>
                              </p:par>
                            </p:childTnLst>
                          </p:cTn>
                        </p:par>
                        <p:par>
                          <p:cTn id="11" fill="hold">
                            <p:stCondLst>
                              <p:cond delay="1350"/>
                            </p:stCondLst>
                            <p:childTnLst>
                              <p:par>
                                <p:cTn id="12" presetID="3" presetClass="emph" presetSubtype="2" fill="hold" nodeType="afterEffect">
                                  <p:stCondLst>
                                    <p:cond delay="0"/>
                                  </p:stCondLst>
                                  <p:iterate type="lt">
                                    <p:tmPct val="0"/>
                                  </p:iterate>
                                  <p:childTnLst>
                                    <p:animClr clrSpc="rgb" dir="cw">
                                      <p:cBhvr override="childStyle">
                                        <p:cTn id="13" dur="2000" fill="hold"/>
                                        <p:tgtEl>
                                          <p:spTgt spid="5">
                                            <p:txEl>
                                              <p:pRg st="2" end="2"/>
                                            </p:txEl>
                                          </p:spTgt>
                                        </p:tgtEl>
                                        <p:attrNameLst>
                                          <p:attrName>style.color</p:attrName>
                                        </p:attrNameLst>
                                      </p:cBhvr>
                                      <p:to>
                                        <a:srgbClr val="FF0000"/>
                                      </p:to>
                                    </p:animClr>
                                  </p:childTnLst>
                                </p:cTn>
                              </p:par>
                            </p:childTnLst>
                          </p:cTn>
                        </p:par>
                        <p:par>
                          <p:cTn id="14" fill="hold">
                            <p:stCondLst>
                              <p:cond delay="335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08548"/>
            <a:ext cx="7049244" cy="461665"/>
          </a:xfrm>
          <a:prstGeom prst="rect">
            <a:avLst/>
          </a:prstGeom>
          <a:noFill/>
        </p:spPr>
        <p:txBody>
          <a:bodyPr wrap="square" rtlCol="0">
            <a:spAutoFit/>
          </a:bodyPr>
          <a:lstStyle/>
          <a:p>
            <a:r>
              <a:rPr lang="en-US" sz="2400" b="1" i="1" dirty="0"/>
              <a:t>Q: With 95% probability, what is the </a:t>
            </a:r>
            <a:r>
              <a:rPr lang="en-US" sz="2400" b="1" i="1" dirty="0">
                <a:solidFill>
                  <a:srgbClr val="FF0000"/>
                </a:solidFill>
              </a:rPr>
              <a:t>True Value</a:t>
            </a:r>
            <a:r>
              <a:rPr lang="en-US" sz="2400" b="1" i="1" dirty="0"/>
              <a:t>?</a:t>
            </a:r>
          </a:p>
        </p:txBody>
      </p:sp>
      <p:pic>
        <p:nvPicPr>
          <p:cNvPr id="7" name="Content Placeholder 10"/>
          <p:cNvPicPr>
            <a:picLocks noGrp="1" noChangeAspect="1"/>
          </p:cNvPicPr>
          <p:nvPr>
            <p:ph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481" t="12572" r="16313" b="14334"/>
          <a:stretch/>
        </p:blipFill>
        <p:spPr>
          <a:xfrm>
            <a:off x="593552" y="1956350"/>
            <a:ext cx="7122694" cy="3161081"/>
          </a:xfrm>
        </p:spPr>
      </p:pic>
      <p:pic>
        <p:nvPicPr>
          <p:cNvPr id="9" name="Content Placeholder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481" t="12572" r="16313" b="14334"/>
          <a:stretch/>
        </p:blipFill>
        <p:spPr>
          <a:xfrm>
            <a:off x="5029198" y="1988434"/>
            <a:ext cx="7122694" cy="3161081"/>
          </a:xfrm>
          <a:prstGeom prst="rect">
            <a:avLst/>
          </a:prstGeom>
        </p:spPr>
      </p:pic>
      <p:sp>
        <p:nvSpPr>
          <p:cNvPr id="12" name="Left-Right Arrow 11"/>
          <p:cNvSpPr/>
          <p:nvPr/>
        </p:nvSpPr>
        <p:spPr>
          <a:xfrm>
            <a:off x="4117718" y="5538999"/>
            <a:ext cx="4572000" cy="274320"/>
          </a:xfrm>
          <a:prstGeom prst="leftRightArrow">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365958" y="6142315"/>
            <a:ext cx="1090863" cy="461665"/>
          </a:xfrm>
          <a:prstGeom prst="rect">
            <a:avLst/>
          </a:prstGeom>
          <a:noFill/>
        </p:spPr>
        <p:txBody>
          <a:bodyPr wrap="square" rtlCol="0">
            <a:spAutoFit/>
          </a:bodyPr>
          <a:lstStyle/>
          <a:p>
            <a:r>
              <a:rPr lang="en-US" sz="2400" b="1" dirty="0"/>
              <a:t>+2SD</a:t>
            </a:r>
          </a:p>
        </p:txBody>
      </p:sp>
      <p:cxnSp>
        <p:nvCxnSpPr>
          <p:cNvPr id="14" name="Straight Connector 13"/>
          <p:cNvCxnSpPr/>
          <p:nvPr/>
        </p:nvCxnSpPr>
        <p:spPr>
          <a:xfrm>
            <a:off x="4053550" y="5350930"/>
            <a:ext cx="0" cy="7315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693054" y="6045171"/>
            <a:ext cx="1090863" cy="461665"/>
          </a:xfrm>
          <a:prstGeom prst="rect">
            <a:avLst/>
          </a:prstGeom>
          <a:noFill/>
        </p:spPr>
        <p:txBody>
          <a:bodyPr wrap="square" rtlCol="0">
            <a:spAutoFit/>
          </a:bodyPr>
          <a:lstStyle/>
          <a:p>
            <a:r>
              <a:rPr lang="en-US" sz="2400" b="1" dirty="0"/>
              <a:t>-2SD</a:t>
            </a:r>
          </a:p>
        </p:txBody>
      </p:sp>
      <p:cxnSp>
        <p:nvCxnSpPr>
          <p:cNvPr id="16" name="Straight Connector 15"/>
          <p:cNvCxnSpPr/>
          <p:nvPr/>
        </p:nvCxnSpPr>
        <p:spPr>
          <a:xfrm>
            <a:off x="8737090" y="5446294"/>
            <a:ext cx="0" cy="7315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778157" y="4557555"/>
            <a:ext cx="1234326" cy="707886"/>
          </a:xfrm>
          <a:prstGeom prst="rect">
            <a:avLst/>
          </a:prstGeom>
          <a:noFill/>
        </p:spPr>
        <p:txBody>
          <a:bodyPr wrap="square" rtlCol="0">
            <a:spAutoFit/>
          </a:bodyPr>
          <a:lstStyle/>
          <a:p>
            <a:pPr algn="ctr"/>
            <a:r>
              <a:rPr lang="en-US" sz="2000" b="1" dirty="0"/>
              <a:t>y</a:t>
            </a:r>
          </a:p>
          <a:p>
            <a:pPr algn="ctr"/>
            <a:r>
              <a:rPr lang="en-US" sz="2000" b="1" dirty="0"/>
              <a:t>Result</a:t>
            </a:r>
          </a:p>
        </p:txBody>
      </p:sp>
      <p:sp>
        <p:nvSpPr>
          <p:cNvPr id="18" name="TextBox 17"/>
          <p:cNvSpPr txBox="1"/>
          <p:nvPr/>
        </p:nvSpPr>
        <p:spPr>
          <a:xfrm>
            <a:off x="3767383" y="4791101"/>
            <a:ext cx="1090863" cy="461665"/>
          </a:xfrm>
          <a:prstGeom prst="rect">
            <a:avLst/>
          </a:prstGeom>
          <a:noFill/>
        </p:spPr>
        <p:txBody>
          <a:bodyPr wrap="square" rtlCol="0">
            <a:spAutoFit/>
          </a:bodyPr>
          <a:lstStyle/>
          <a:p>
            <a:r>
              <a:rPr lang="en-US" sz="2400" b="1" dirty="0"/>
              <a:t>TV</a:t>
            </a:r>
          </a:p>
        </p:txBody>
      </p:sp>
      <p:sp>
        <p:nvSpPr>
          <p:cNvPr id="19" name="TextBox 18"/>
          <p:cNvSpPr txBox="1"/>
          <p:nvPr/>
        </p:nvSpPr>
        <p:spPr>
          <a:xfrm>
            <a:off x="8590545" y="4794731"/>
            <a:ext cx="1090863" cy="461665"/>
          </a:xfrm>
          <a:prstGeom prst="rect">
            <a:avLst/>
          </a:prstGeom>
          <a:noFill/>
        </p:spPr>
        <p:txBody>
          <a:bodyPr wrap="square" rtlCol="0">
            <a:spAutoFit/>
          </a:bodyPr>
          <a:lstStyle/>
          <a:p>
            <a:r>
              <a:rPr lang="en-US" sz="2400" b="1" dirty="0"/>
              <a:t>TV</a:t>
            </a:r>
          </a:p>
        </p:txBody>
      </p:sp>
      <p:pic>
        <p:nvPicPr>
          <p:cNvPr id="20" name="Picture 19"/>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0369"/>
          <a:stretch/>
        </p:blipFill>
        <p:spPr>
          <a:xfrm>
            <a:off x="5951639" y="3690042"/>
            <a:ext cx="909377" cy="986889"/>
          </a:xfrm>
          <a:prstGeom prst="rect">
            <a:avLst/>
          </a:prstGeom>
        </p:spPr>
      </p:pic>
    </p:spTree>
    <p:extLst>
      <p:ext uri="{BB962C8B-B14F-4D97-AF65-F5344CB8AC3E}">
        <p14:creationId xmlns:p14="http://schemas.microsoft.com/office/powerpoint/2010/main" val="3102534945"/>
      </p:ext>
    </p:extLst>
  </p:cSld>
  <p:clrMapOvr>
    <a:masterClrMapping/>
  </p:clrMapOvr>
  <mc:AlternateContent xmlns:mc="http://schemas.openxmlformats.org/markup-compatibility/2006" xmlns:p14="http://schemas.microsoft.com/office/powerpoint/2010/main">
    <mc:Choice Requires="p14">
      <p:transition spd="slow" p14:dur="250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Vertical)">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500"/>
                                        <p:tgtEl>
                                          <p:spTgt spid="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outVertical)">
                                      <p:cBhvr>
                                        <p:cTn id="31" dur="500"/>
                                        <p:tgtEl>
                                          <p:spTgt spid="12"/>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par>
                                <p:cTn id="36" presetID="22" presetClass="entr" presetSubtype="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up)">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p:bldP spid="15"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3096" y="1082413"/>
            <a:ext cx="3930092" cy="461665"/>
          </a:xfrm>
          <a:prstGeom prst="rect">
            <a:avLst/>
          </a:prstGeom>
          <a:noFill/>
        </p:spPr>
        <p:txBody>
          <a:bodyPr wrap="square" rtlCol="0">
            <a:spAutoFit/>
          </a:bodyPr>
          <a:lstStyle/>
          <a:p>
            <a:pPr marL="342900" indent="-342900">
              <a:buFont typeface="Wingdings" panose="05000000000000000000" pitchFamily="2" charset="2"/>
              <a:buChar char="§"/>
            </a:pPr>
            <a:r>
              <a:rPr lang="en-US" sz="2400" b="1" i="1" dirty="0"/>
              <a:t>With </a:t>
            </a:r>
            <a:r>
              <a:rPr lang="en-US" sz="2400" b="1" i="1" dirty="0">
                <a:solidFill>
                  <a:srgbClr val="FF0000"/>
                </a:solidFill>
              </a:rPr>
              <a:t>95%</a:t>
            </a:r>
            <a:r>
              <a:rPr lang="en-US" sz="2400" b="1" i="1" dirty="0"/>
              <a:t> probability?</a:t>
            </a:r>
          </a:p>
        </p:txBody>
      </p:sp>
      <p:sp>
        <p:nvSpPr>
          <p:cNvPr id="15" name="TextBox 14"/>
          <p:cNvSpPr txBox="1"/>
          <p:nvPr/>
        </p:nvSpPr>
        <p:spPr>
          <a:xfrm>
            <a:off x="1916170" y="4582373"/>
            <a:ext cx="1090863" cy="461665"/>
          </a:xfrm>
          <a:prstGeom prst="rect">
            <a:avLst/>
          </a:prstGeom>
          <a:noFill/>
        </p:spPr>
        <p:txBody>
          <a:bodyPr wrap="square" rtlCol="0">
            <a:spAutoFit/>
          </a:bodyPr>
          <a:lstStyle/>
          <a:p>
            <a:r>
              <a:rPr lang="en-US" sz="2400" b="1" dirty="0"/>
              <a:t>y - 2SD</a:t>
            </a:r>
          </a:p>
        </p:txBody>
      </p:sp>
      <p:sp>
        <p:nvSpPr>
          <p:cNvPr id="17" name="TextBox 16"/>
          <p:cNvSpPr txBox="1"/>
          <p:nvPr/>
        </p:nvSpPr>
        <p:spPr>
          <a:xfrm>
            <a:off x="4387280" y="1049249"/>
            <a:ext cx="1259540" cy="461665"/>
          </a:xfrm>
          <a:prstGeom prst="rect">
            <a:avLst/>
          </a:prstGeom>
          <a:noFill/>
        </p:spPr>
        <p:txBody>
          <a:bodyPr wrap="square" rtlCol="0">
            <a:spAutoFit/>
          </a:bodyPr>
          <a:lstStyle/>
          <a:p>
            <a:r>
              <a:rPr lang="en-US" sz="2400" b="1" i="1" dirty="0">
                <a:solidFill>
                  <a:srgbClr val="00B050"/>
                </a:solidFill>
              </a:rPr>
              <a:t>y ± </a:t>
            </a:r>
            <a:r>
              <a:rPr lang="en-US" sz="2400" b="1" i="1" dirty="0">
                <a:solidFill>
                  <a:srgbClr val="FF0000"/>
                </a:solidFill>
              </a:rPr>
              <a:t>2</a:t>
            </a:r>
            <a:r>
              <a:rPr lang="en-US" sz="2400" b="1" i="1" dirty="0">
                <a:solidFill>
                  <a:srgbClr val="00B050"/>
                </a:solidFill>
              </a:rPr>
              <a:t>SD</a:t>
            </a:r>
          </a:p>
        </p:txBody>
      </p:sp>
      <p:sp>
        <p:nvSpPr>
          <p:cNvPr id="2" name="TextBox 1"/>
          <p:cNvSpPr txBox="1"/>
          <p:nvPr/>
        </p:nvSpPr>
        <p:spPr>
          <a:xfrm>
            <a:off x="5529883" y="2739909"/>
            <a:ext cx="1234326" cy="646331"/>
          </a:xfrm>
          <a:prstGeom prst="rect">
            <a:avLst/>
          </a:prstGeom>
          <a:noFill/>
        </p:spPr>
        <p:txBody>
          <a:bodyPr wrap="square" rtlCol="0">
            <a:spAutoFit/>
          </a:bodyPr>
          <a:lstStyle/>
          <a:p>
            <a:pPr algn="ctr"/>
            <a:r>
              <a:rPr lang="en-US" sz="3600" b="1" dirty="0">
                <a:solidFill>
                  <a:srgbClr val="00B050"/>
                </a:solidFill>
              </a:rPr>
              <a:t>y</a:t>
            </a:r>
          </a:p>
        </p:txBody>
      </p:sp>
      <p:sp>
        <p:nvSpPr>
          <p:cNvPr id="22" name="TextBox 21"/>
          <p:cNvSpPr txBox="1"/>
          <p:nvPr/>
        </p:nvSpPr>
        <p:spPr>
          <a:xfrm>
            <a:off x="9302008" y="4584031"/>
            <a:ext cx="1269741" cy="461665"/>
          </a:xfrm>
          <a:prstGeom prst="rect">
            <a:avLst/>
          </a:prstGeom>
          <a:noFill/>
        </p:spPr>
        <p:txBody>
          <a:bodyPr wrap="square" rtlCol="0">
            <a:spAutoFit/>
          </a:bodyPr>
          <a:lstStyle/>
          <a:p>
            <a:r>
              <a:rPr lang="en-US" sz="2400" b="1" dirty="0"/>
              <a:t>y + 2SD</a:t>
            </a:r>
          </a:p>
        </p:txBody>
      </p:sp>
      <p:cxnSp>
        <p:nvCxnSpPr>
          <p:cNvPr id="6" name="Straight Connector 5"/>
          <p:cNvCxnSpPr/>
          <p:nvPr/>
        </p:nvCxnSpPr>
        <p:spPr>
          <a:xfrm>
            <a:off x="6147046" y="3399330"/>
            <a:ext cx="0" cy="295200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Left-Right Arrow 11"/>
          <p:cNvSpPr/>
          <p:nvPr/>
        </p:nvSpPr>
        <p:spPr>
          <a:xfrm>
            <a:off x="3007033" y="4464176"/>
            <a:ext cx="6294975" cy="765544"/>
          </a:xfrm>
          <a:prstGeom prst="leftRightArrow">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95% probability</a:t>
            </a:r>
          </a:p>
        </p:txBody>
      </p:sp>
      <p:sp>
        <p:nvSpPr>
          <p:cNvPr id="23" name="TextBox 22"/>
          <p:cNvSpPr txBox="1"/>
          <p:nvPr/>
        </p:nvSpPr>
        <p:spPr>
          <a:xfrm>
            <a:off x="136347" y="-54360"/>
            <a:ext cx="3930092" cy="461665"/>
          </a:xfrm>
          <a:prstGeom prst="rect">
            <a:avLst/>
          </a:prstGeom>
          <a:noFill/>
        </p:spPr>
        <p:txBody>
          <a:bodyPr wrap="square" rtlCol="0">
            <a:spAutoFit/>
          </a:bodyPr>
          <a:lstStyle/>
          <a:p>
            <a:r>
              <a:rPr lang="en-US" sz="2400" b="1" i="1" dirty="0">
                <a:solidFill>
                  <a:srgbClr val="FF0000"/>
                </a:solidFill>
              </a:rPr>
              <a:t>True Value:</a:t>
            </a:r>
            <a:endParaRPr lang="en-US" sz="2400" b="1" i="1" dirty="0"/>
          </a:p>
        </p:txBody>
      </p:sp>
      <p:sp>
        <p:nvSpPr>
          <p:cNvPr id="24" name="TextBox 23"/>
          <p:cNvSpPr txBox="1"/>
          <p:nvPr/>
        </p:nvSpPr>
        <p:spPr>
          <a:xfrm>
            <a:off x="593096" y="490861"/>
            <a:ext cx="3930092" cy="461665"/>
          </a:xfrm>
          <a:prstGeom prst="rect">
            <a:avLst/>
          </a:prstGeom>
          <a:noFill/>
        </p:spPr>
        <p:txBody>
          <a:bodyPr wrap="square" rtlCol="0">
            <a:spAutoFit/>
          </a:bodyPr>
          <a:lstStyle/>
          <a:p>
            <a:pPr marL="342900" indent="-342900">
              <a:buFont typeface="Wingdings" panose="05000000000000000000" pitchFamily="2" charset="2"/>
              <a:buChar char="§"/>
            </a:pPr>
            <a:r>
              <a:rPr lang="en-US" sz="2400" b="1" i="1"/>
              <a:t>With </a:t>
            </a:r>
            <a:r>
              <a:rPr lang="en-US" sz="2400" b="1" i="1">
                <a:solidFill>
                  <a:srgbClr val="FF0000"/>
                </a:solidFill>
              </a:rPr>
              <a:t>68% </a:t>
            </a:r>
            <a:r>
              <a:rPr lang="en-US" sz="2400" b="1" i="1" dirty="0"/>
              <a:t>probability?</a:t>
            </a:r>
          </a:p>
        </p:txBody>
      </p:sp>
      <p:sp>
        <p:nvSpPr>
          <p:cNvPr id="25" name="TextBox 24"/>
          <p:cNvSpPr txBox="1"/>
          <p:nvPr/>
        </p:nvSpPr>
        <p:spPr>
          <a:xfrm>
            <a:off x="4438558" y="475869"/>
            <a:ext cx="1259540" cy="461665"/>
          </a:xfrm>
          <a:prstGeom prst="rect">
            <a:avLst/>
          </a:prstGeom>
          <a:noFill/>
        </p:spPr>
        <p:txBody>
          <a:bodyPr wrap="square" rtlCol="0">
            <a:spAutoFit/>
          </a:bodyPr>
          <a:lstStyle/>
          <a:p>
            <a:r>
              <a:rPr lang="en-US" sz="2400" b="1" i="1" dirty="0">
                <a:solidFill>
                  <a:srgbClr val="00B050"/>
                </a:solidFill>
              </a:rPr>
              <a:t>y ± </a:t>
            </a:r>
            <a:r>
              <a:rPr lang="en-US" sz="2400" b="1" i="1" dirty="0">
                <a:solidFill>
                  <a:srgbClr val="FF0000"/>
                </a:solidFill>
              </a:rPr>
              <a:t>1</a:t>
            </a:r>
            <a:r>
              <a:rPr lang="en-US" sz="2400" b="1" i="1" dirty="0">
                <a:solidFill>
                  <a:srgbClr val="00B050"/>
                </a:solidFill>
              </a:rPr>
              <a:t>SD</a:t>
            </a:r>
          </a:p>
        </p:txBody>
      </p:sp>
      <p:sp>
        <p:nvSpPr>
          <p:cNvPr id="26" name="Left-Right Arrow 25"/>
          <p:cNvSpPr/>
          <p:nvPr/>
        </p:nvSpPr>
        <p:spPr>
          <a:xfrm>
            <a:off x="4411581" y="3582975"/>
            <a:ext cx="3465094" cy="765544"/>
          </a:xfrm>
          <a:prstGeom prst="leftRightArrow">
            <a:avLst/>
          </a:prstGeom>
          <a:solidFill>
            <a:schemeClr val="accent5">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68% probability</a:t>
            </a:r>
          </a:p>
        </p:txBody>
      </p:sp>
      <p:sp>
        <p:nvSpPr>
          <p:cNvPr id="27" name="TextBox 26"/>
          <p:cNvSpPr txBox="1"/>
          <p:nvPr/>
        </p:nvSpPr>
        <p:spPr>
          <a:xfrm>
            <a:off x="3315614" y="3734914"/>
            <a:ext cx="1090863" cy="461665"/>
          </a:xfrm>
          <a:prstGeom prst="rect">
            <a:avLst/>
          </a:prstGeom>
          <a:noFill/>
        </p:spPr>
        <p:txBody>
          <a:bodyPr wrap="square" rtlCol="0">
            <a:spAutoFit/>
          </a:bodyPr>
          <a:lstStyle/>
          <a:p>
            <a:r>
              <a:rPr lang="en-US" sz="2400" b="1" dirty="0"/>
              <a:t>y - 1SD</a:t>
            </a:r>
          </a:p>
        </p:txBody>
      </p:sp>
      <p:sp>
        <p:nvSpPr>
          <p:cNvPr id="28" name="TextBox 27"/>
          <p:cNvSpPr txBox="1"/>
          <p:nvPr/>
        </p:nvSpPr>
        <p:spPr>
          <a:xfrm>
            <a:off x="7948406" y="3713850"/>
            <a:ext cx="1338654" cy="461665"/>
          </a:xfrm>
          <a:prstGeom prst="rect">
            <a:avLst/>
          </a:prstGeom>
          <a:noFill/>
        </p:spPr>
        <p:txBody>
          <a:bodyPr wrap="square" rtlCol="0">
            <a:spAutoFit/>
          </a:bodyPr>
          <a:lstStyle/>
          <a:p>
            <a:r>
              <a:rPr lang="en-US" sz="2400" b="1" dirty="0"/>
              <a:t>y + 1SD</a:t>
            </a:r>
          </a:p>
        </p:txBody>
      </p:sp>
      <p:sp>
        <p:nvSpPr>
          <p:cNvPr id="29" name="TextBox 28"/>
          <p:cNvSpPr txBox="1"/>
          <p:nvPr/>
        </p:nvSpPr>
        <p:spPr>
          <a:xfrm>
            <a:off x="593096" y="1636057"/>
            <a:ext cx="3930092" cy="461665"/>
          </a:xfrm>
          <a:prstGeom prst="rect">
            <a:avLst/>
          </a:prstGeom>
          <a:noFill/>
        </p:spPr>
        <p:txBody>
          <a:bodyPr wrap="square" rtlCol="0">
            <a:spAutoFit/>
          </a:bodyPr>
          <a:lstStyle/>
          <a:p>
            <a:pPr marL="342900" indent="-342900">
              <a:buFont typeface="Wingdings" panose="05000000000000000000" pitchFamily="2" charset="2"/>
              <a:buChar char="§"/>
            </a:pPr>
            <a:r>
              <a:rPr lang="en-US" sz="2400" b="1" i="1" dirty="0"/>
              <a:t>With </a:t>
            </a:r>
            <a:r>
              <a:rPr lang="en-US" sz="2400" b="1" i="1" dirty="0">
                <a:solidFill>
                  <a:srgbClr val="FF0000"/>
                </a:solidFill>
              </a:rPr>
              <a:t>99.7% </a:t>
            </a:r>
            <a:r>
              <a:rPr lang="en-US" sz="2400" b="1" i="1" dirty="0"/>
              <a:t>probability?</a:t>
            </a:r>
          </a:p>
        </p:txBody>
      </p:sp>
      <p:sp>
        <p:nvSpPr>
          <p:cNvPr id="30" name="TextBox 29"/>
          <p:cNvSpPr txBox="1"/>
          <p:nvPr/>
        </p:nvSpPr>
        <p:spPr>
          <a:xfrm>
            <a:off x="4438558" y="1636056"/>
            <a:ext cx="1259540" cy="461665"/>
          </a:xfrm>
          <a:prstGeom prst="rect">
            <a:avLst/>
          </a:prstGeom>
          <a:noFill/>
        </p:spPr>
        <p:txBody>
          <a:bodyPr wrap="square" rtlCol="0">
            <a:spAutoFit/>
          </a:bodyPr>
          <a:lstStyle/>
          <a:p>
            <a:r>
              <a:rPr lang="en-US" sz="2400" b="1" i="1" dirty="0">
                <a:solidFill>
                  <a:srgbClr val="00B050"/>
                </a:solidFill>
              </a:rPr>
              <a:t>y ± </a:t>
            </a:r>
            <a:r>
              <a:rPr lang="en-US" sz="2400" b="1" i="1" dirty="0">
                <a:solidFill>
                  <a:srgbClr val="FF0000"/>
                </a:solidFill>
              </a:rPr>
              <a:t>3</a:t>
            </a:r>
            <a:r>
              <a:rPr lang="en-US" sz="2400" b="1" i="1" dirty="0">
                <a:solidFill>
                  <a:srgbClr val="00B050"/>
                </a:solidFill>
              </a:rPr>
              <a:t>SD</a:t>
            </a:r>
          </a:p>
        </p:txBody>
      </p:sp>
      <p:sp>
        <p:nvSpPr>
          <p:cNvPr id="31" name="Left-Right Arrow 30"/>
          <p:cNvSpPr/>
          <p:nvPr/>
        </p:nvSpPr>
        <p:spPr>
          <a:xfrm>
            <a:off x="1427288" y="5516051"/>
            <a:ext cx="9320466" cy="765544"/>
          </a:xfrm>
          <a:prstGeom prst="leftRightArrow">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99.7% </a:t>
            </a:r>
            <a:r>
              <a:rPr lang="en-US" sz="2400" b="1" dirty="0"/>
              <a:t>probability</a:t>
            </a:r>
          </a:p>
        </p:txBody>
      </p:sp>
      <p:sp>
        <p:nvSpPr>
          <p:cNvPr id="32" name="TextBox 31"/>
          <p:cNvSpPr txBox="1"/>
          <p:nvPr/>
        </p:nvSpPr>
        <p:spPr>
          <a:xfrm>
            <a:off x="336424" y="5667988"/>
            <a:ext cx="1090863" cy="461665"/>
          </a:xfrm>
          <a:prstGeom prst="rect">
            <a:avLst/>
          </a:prstGeom>
          <a:noFill/>
        </p:spPr>
        <p:txBody>
          <a:bodyPr wrap="square" rtlCol="0">
            <a:spAutoFit/>
          </a:bodyPr>
          <a:lstStyle/>
          <a:p>
            <a:r>
              <a:rPr lang="en-US" sz="2400" b="1" dirty="0"/>
              <a:t>y - 1SD</a:t>
            </a:r>
          </a:p>
        </p:txBody>
      </p:sp>
      <p:sp>
        <p:nvSpPr>
          <p:cNvPr id="33" name="TextBox 32"/>
          <p:cNvSpPr txBox="1"/>
          <p:nvPr/>
        </p:nvSpPr>
        <p:spPr>
          <a:xfrm>
            <a:off x="10747754" y="5667989"/>
            <a:ext cx="1338654" cy="461665"/>
          </a:xfrm>
          <a:prstGeom prst="rect">
            <a:avLst/>
          </a:prstGeom>
          <a:noFill/>
        </p:spPr>
        <p:txBody>
          <a:bodyPr wrap="square" rtlCol="0">
            <a:spAutoFit/>
          </a:bodyPr>
          <a:lstStyle/>
          <a:p>
            <a:r>
              <a:rPr lang="en-US" sz="2400" b="1" dirty="0"/>
              <a:t>y + 1SD</a:t>
            </a:r>
          </a:p>
        </p:txBody>
      </p:sp>
      <p:sp>
        <p:nvSpPr>
          <p:cNvPr id="34" name="TextBox 33">
            <a:extLst>
              <a:ext uri="{FF2B5EF4-FFF2-40B4-BE49-F238E27FC236}">
                <a16:creationId xmlns:a16="http://schemas.microsoft.com/office/drawing/2014/main" id="{4AF157E2-692C-4762-9EAA-744E32CC1D8C}"/>
              </a:ext>
            </a:extLst>
          </p:cNvPr>
          <p:cNvSpPr txBox="1"/>
          <p:nvPr/>
        </p:nvSpPr>
        <p:spPr>
          <a:xfrm>
            <a:off x="6087521" y="475805"/>
            <a:ext cx="1259540" cy="461665"/>
          </a:xfrm>
          <a:prstGeom prst="rect">
            <a:avLst/>
          </a:prstGeom>
          <a:noFill/>
        </p:spPr>
        <p:txBody>
          <a:bodyPr wrap="square" rtlCol="0">
            <a:spAutoFit/>
          </a:bodyPr>
          <a:lstStyle/>
          <a:p>
            <a:r>
              <a:rPr lang="en-US" sz="2400" b="1" i="1" dirty="0">
                <a:solidFill>
                  <a:srgbClr val="00B050"/>
                </a:solidFill>
              </a:rPr>
              <a:t>y ± </a:t>
            </a:r>
            <a:r>
              <a:rPr lang="en-US" sz="2400" b="1" i="1" dirty="0">
                <a:solidFill>
                  <a:srgbClr val="FF0000"/>
                </a:solidFill>
              </a:rPr>
              <a:t>1</a:t>
            </a:r>
            <a:r>
              <a:rPr lang="en-US" sz="2400" b="1" i="1" dirty="0">
                <a:solidFill>
                  <a:srgbClr val="00B050"/>
                </a:solidFill>
              </a:rPr>
              <a:t>SD</a:t>
            </a:r>
          </a:p>
        </p:txBody>
      </p:sp>
    </p:spTree>
    <p:extLst>
      <p:ext uri="{BB962C8B-B14F-4D97-AF65-F5344CB8AC3E}">
        <p14:creationId xmlns:p14="http://schemas.microsoft.com/office/powerpoint/2010/main" val="219970108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outVertical)">
                                      <p:cBhvr>
                                        <p:cTn id="16" dur="500"/>
                                        <p:tgtEl>
                                          <p:spTgt spid="2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right)">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500"/>
                            </p:stCondLst>
                            <p:childTnLst>
                              <p:par>
                                <p:cTn id="35" presetID="16" presetClass="entr" presetSubtype="37"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outVertical)">
                                      <p:cBhvr>
                                        <p:cTn id="37" dur="500"/>
                                        <p:tgtEl>
                                          <p:spTgt spid="31"/>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500"/>
                                        <p:tgtEl>
                                          <p:spTgt spid="33"/>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right)">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left)">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P spid="27" grpId="0"/>
      <p:bldP spid="28" grpId="0"/>
      <p:bldP spid="29" grpId="0"/>
      <p:bldP spid="30" grpId="0"/>
      <p:bldP spid="31" grpId="0" animBg="1"/>
      <p:bldP spid="32"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7030A0"/>
                </a:solidFill>
              </a:rPr>
              <a:t>Definition</a:t>
            </a:r>
            <a:endParaRPr lang="en-US" sz="3600" b="1" dirty="0">
              <a:solidFill>
                <a:srgbClr val="7030A0"/>
              </a:solidFill>
            </a:endParaRPr>
          </a:p>
        </p:txBody>
      </p:sp>
      <p:sp>
        <p:nvSpPr>
          <p:cNvPr id="3" name="Content Placeholder 2"/>
          <p:cNvSpPr>
            <a:spLocks noGrp="1"/>
          </p:cNvSpPr>
          <p:nvPr>
            <p:ph idx="1"/>
          </p:nvPr>
        </p:nvSpPr>
        <p:spPr/>
        <p:txBody>
          <a:bodyPr>
            <a:normAutofit/>
          </a:bodyPr>
          <a:lstStyle/>
          <a:p>
            <a:pPr marL="0" indent="0">
              <a:buNone/>
            </a:pPr>
            <a:r>
              <a:rPr lang="en-US" b="1" dirty="0"/>
              <a:t>Measurement uncertainty, MU:</a:t>
            </a:r>
            <a:endParaRPr lang="en-US" dirty="0"/>
          </a:p>
          <a:p>
            <a:r>
              <a:rPr lang="en-US" dirty="0"/>
              <a:t>Parameter characterizing the dispersion of the quantity values being attributed to a measurand, based on the information used.</a:t>
            </a:r>
          </a:p>
          <a:p>
            <a:pPr marL="0" indent="0">
              <a:buNone/>
            </a:pPr>
            <a:r>
              <a:rPr lang="en-US" sz="2400" i="1" dirty="0"/>
              <a:t>VIM – 3</a:t>
            </a:r>
            <a:r>
              <a:rPr lang="en-US" sz="2400" i="1" baseline="30000" dirty="0"/>
              <a:t>rd</a:t>
            </a:r>
            <a:r>
              <a:rPr lang="en-US" sz="2400" i="1" dirty="0"/>
              <a:t> Ed. GCGM 2012</a:t>
            </a:r>
          </a:p>
          <a:p>
            <a:pPr marL="0" indent="0">
              <a:buNone/>
            </a:pPr>
            <a:endParaRPr lang="en-US" dirty="0"/>
          </a:p>
        </p:txBody>
      </p:sp>
      <p:sp>
        <p:nvSpPr>
          <p:cNvPr id="4" name="TextBox 3"/>
          <p:cNvSpPr txBox="1"/>
          <p:nvPr/>
        </p:nvSpPr>
        <p:spPr>
          <a:xfrm>
            <a:off x="989350" y="4001294"/>
            <a:ext cx="10687987" cy="954107"/>
          </a:xfrm>
          <a:prstGeom prst="rect">
            <a:avLst/>
          </a:prstGeom>
          <a:noFill/>
        </p:spPr>
        <p:txBody>
          <a:bodyPr wrap="square" rtlCol="0">
            <a:spAutoFit/>
          </a:bodyPr>
          <a:lstStyle/>
          <a:p>
            <a:r>
              <a:rPr lang="en-US" sz="2800" dirty="0">
                <a:solidFill>
                  <a:srgbClr val="7030A0"/>
                </a:solidFill>
              </a:rPr>
              <a:t>It describes the interval within which the value of the measurand is assumed to lie with a stated level of confidence</a:t>
            </a:r>
          </a:p>
        </p:txBody>
      </p:sp>
      <p:cxnSp>
        <p:nvCxnSpPr>
          <p:cNvPr id="6" name="Straight Connector 5"/>
          <p:cNvCxnSpPr/>
          <p:nvPr/>
        </p:nvCxnSpPr>
        <p:spPr>
          <a:xfrm>
            <a:off x="6490741" y="4448367"/>
            <a:ext cx="393192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220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600" b="1" dirty="0"/>
              <a:t>Why MU?</a:t>
            </a:r>
          </a:p>
        </p:txBody>
      </p:sp>
      <p:sp>
        <p:nvSpPr>
          <p:cNvPr id="3" name="Content Placeholder 2"/>
          <p:cNvSpPr>
            <a:spLocks noGrp="1"/>
          </p:cNvSpPr>
          <p:nvPr>
            <p:ph idx="1"/>
          </p:nvPr>
        </p:nvSpPr>
        <p:spPr/>
        <p:txBody>
          <a:bodyPr>
            <a:normAutofit fontScale="92500"/>
          </a:bodyPr>
          <a:lstStyle/>
          <a:p>
            <a:pPr>
              <a:spcAft>
                <a:spcPts val="1800"/>
              </a:spcAft>
            </a:pPr>
            <a:r>
              <a:rPr lang="en-US" dirty="0"/>
              <a:t>To ensure that measurement results are </a:t>
            </a:r>
            <a:r>
              <a:rPr lang="en-US" b="1" dirty="0">
                <a:solidFill>
                  <a:srgbClr val="0070C0"/>
                </a:solidFill>
              </a:rPr>
              <a:t>useful</a:t>
            </a:r>
            <a:r>
              <a:rPr lang="en-US" dirty="0">
                <a:solidFill>
                  <a:srgbClr val="0070C0"/>
                </a:solidFill>
              </a:rPr>
              <a:t> </a:t>
            </a:r>
            <a:r>
              <a:rPr lang="en-US" dirty="0"/>
              <a:t>and </a:t>
            </a:r>
            <a:r>
              <a:rPr lang="en-US" b="1" dirty="0">
                <a:solidFill>
                  <a:srgbClr val="0070C0"/>
                </a:solidFill>
              </a:rPr>
              <a:t>safe</a:t>
            </a:r>
            <a:r>
              <a:rPr lang="en-US" dirty="0">
                <a:solidFill>
                  <a:srgbClr val="0070C0"/>
                </a:solidFill>
              </a:rPr>
              <a:t> </a:t>
            </a:r>
            <a:r>
              <a:rPr lang="en-US" dirty="0"/>
              <a:t>in medical practice:</a:t>
            </a:r>
          </a:p>
          <a:p>
            <a:pPr>
              <a:spcAft>
                <a:spcPts val="1800"/>
              </a:spcAft>
              <a:buFontTx/>
              <a:buChar char="-"/>
            </a:pPr>
            <a:r>
              <a:rPr lang="en-US" dirty="0"/>
              <a:t>Meaningful comparison with medical </a:t>
            </a:r>
            <a:r>
              <a:rPr lang="en-US" dirty="0">
                <a:solidFill>
                  <a:srgbClr val="FF0000"/>
                </a:solidFill>
              </a:rPr>
              <a:t>decision limits </a:t>
            </a:r>
            <a:endParaRPr lang="en-US" dirty="0"/>
          </a:p>
          <a:p>
            <a:pPr>
              <a:spcAft>
                <a:spcPts val="1800"/>
              </a:spcAft>
              <a:buFontTx/>
              <a:buChar char="-"/>
            </a:pPr>
            <a:r>
              <a:rPr lang="en-US" dirty="0"/>
              <a:t>Meaningful comparison with </a:t>
            </a:r>
            <a:r>
              <a:rPr lang="en-US" dirty="0">
                <a:solidFill>
                  <a:srgbClr val="FF0000"/>
                </a:solidFill>
              </a:rPr>
              <a:t>previous results</a:t>
            </a:r>
            <a:endParaRPr lang="en-US" dirty="0"/>
          </a:p>
          <a:p>
            <a:pPr>
              <a:spcBef>
                <a:spcPts val="3600"/>
              </a:spcBef>
              <a:buFont typeface="Wingdings" panose="05000000000000000000" pitchFamily="2" charset="2"/>
              <a:buChar char="Ø"/>
            </a:pPr>
            <a:r>
              <a:rPr lang="en-US" b="1" dirty="0"/>
              <a:t>ISO 15189:2012, </a:t>
            </a:r>
          </a:p>
          <a:p>
            <a:pPr marL="1490663" indent="0">
              <a:buNone/>
            </a:pPr>
            <a:r>
              <a:rPr lang="en-US" dirty="0"/>
              <a:t>5.5.1.4: </a:t>
            </a:r>
            <a:r>
              <a:rPr lang="en-US" i="1" dirty="0"/>
              <a:t>“…shall determine measurement uncertainty for each measurement procedure in the </a:t>
            </a:r>
            <a:r>
              <a:rPr lang="en-US" i="1" dirty="0">
                <a:solidFill>
                  <a:srgbClr val="FF0000"/>
                </a:solidFill>
              </a:rPr>
              <a:t>examination phase </a:t>
            </a:r>
            <a:r>
              <a:rPr lang="en-US" i="1" dirty="0"/>
              <a:t>used” </a:t>
            </a:r>
          </a:p>
        </p:txBody>
      </p:sp>
      <p:sp>
        <p:nvSpPr>
          <p:cNvPr id="4" name="Rounded Rectangular Callout 3"/>
          <p:cNvSpPr/>
          <p:nvPr/>
        </p:nvSpPr>
        <p:spPr>
          <a:xfrm>
            <a:off x="9241620" y="2400395"/>
            <a:ext cx="1967345" cy="1215577"/>
          </a:xfrm>
          <a:prstGeom prst="wedgeRoundRectCallout">
            <a:avLst>
              <a:gd name="adj1" fmla="val -78648"/>
              <a:gd name="adj2" fmla="val 1984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Screening</a:t>
            </a:r>
          </a:p>
          <a:p>
            <a:pPr algn="ctr"/>
            <a:r>
              <a:rPr lang="en-US" sz="2400" dirty="0"/>
              <a:t>Diagnosis</a:t>
            </a:r>
          </a:p>
          <a:p>
            <a:pPr algn="ctr"/>
            <a:r>
              <a:rPr lang="en-US" sz="2400" dirty="0"/>
              <a:t>Classification</a:t>
            </a:r>
          </a:p>
        </p:txBody>
      </p:sp>
      <p:sp>
        <p:nvSpPr>
          <p:cNvPr id="5" name="Rounded Rectangular Callout 4"/>
          <p:cNvSpPr/>
          <p:nvPr/>
        </p:nvSpPr>
        <p:spPr>
          <a:xfrm>
            <a:off x="8257948" y="3750909"/>
            <a:ext cx="1967345" cy="650141"/>
          </a:xfrm>
          <a:prstGeom prst="wedgeRoundRectCallout">
            <a:avLst>
              <a:gd name="adj1" fmla="val -77901"/>
              <a:gd name="adj2" fmla="val -237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Monitoring</a:t>
            </a:r>
          </a:p>
        </p:txBody>
      </p:sp>
      <p:sp>
        <p:nvSpPr>
          <p:cNvPr id="7" name="Rounded Rectangle 6"/>
          <p:cNvSpPr/>
          <p:nvPr/>
        </p:nvSpPr>
        <p:spPr>
          <a:xfrm>
            <a:off x="838200" y="4543865"/>
            <a:ext cx="10655105" cy="1786597"/>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922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987791"/>
          </a:xfrm>
        </p:spPr>
        <p:txBody>
          <a:bodyPr anchor="t">
            <a:noAutofit/>
          </a:bodyPr>
          <a:lstStyle/>
          <a:p>
            <a:pPr>
              <a:spcBef>
                <a:spcPts val="2400"/>
              </a:spcBef>
              <a:spcAft>
                <a:spcPts val="2400"/>
              </a:spcAft>
            </a:pPr>
            <a:r>
              <a:rPr lang="fa-IR" sz="6600" b="1" dirty="0">
                <a:solidFill>
                  <a:srgbClr val="7030A0"/>
                </a:solidFill>
              </a:rPr>
              <a:t>عدم قطعیت در آزمایشگاه بالینی</a:t>
            </a:r>
            <a:br>
              <a:rPr lang="en-US" sz="6600" b="1" dirty="0">
                <a:solidFill>
                  <a:srgbClr val="7030A0"/>
                </a:solidFill>
              </a:rPr>
            </a:br>
            <a:endParaRPr lang="en-US" sz="6600" b="1" dirty="0">
              <a:solidFill>
                <a:srgbClr val="7030A0"/>
              </a:solidFill>
            </a:endParaRPr>
          </a:p>
        </p:txBody>
      </p:sp>
      <p:sp>
        <p:nvSpPr>
          <p:cNvPr id="3" name="Subtitle 2"/>
          <p:cNvSpPr>
            <a:spLocks noGrp="1"/>
          </p:cNvSpPr>
          <p:nvPr>
            <p:ph type="subTitle" idx="1"/>
          </p:nvPr>
        </p:nvSpPr>
        <p:spPr>
          <a:xfrm>
            <a:off x="1364568" y="2420352"/>
            <a:ext cx="9401908" cy="885556"/>
          </a:xfrm>
        </p:spPr>
        <p:txBody>
          <a:bodyPr>
            <a:noAutofit/>
          </a:bodyPr>
          <a:lstStyle/>
          <a:p>
            <a:pPr rtl="1"/>
            <a:r>
              <a:rPr lang="fa-IR" sz="3200" b="1" dirty="0"/>
              <a:t>برآورد عدم قطعیت بر اساس راهنمای </a:t>
            </a:r>
            <a:r>
              <a:rPr lang="en-US" sz="3200" b="1" dirty="0"/>
              <a:t>ISO/TS 20914:2019</a:t>
            </a:r>
            <a:endParaRPr lang="fa-IR" sz="3200" b="1" dirty="0"/>
          </a:p>
        </p:txBody>
      </p:sp>
      <p:sp>
        <p:nvSpPr>
          <p:cNvPr id="4" name="Subtitle 2"/>
          <p:cNvSpPr txBox="1">
            <a:spLocks/>
          </p:cNvSpPr>
          <p:nvPr/>
        </p:nvSpPr>
        <p:spPr>
          <a:xfrm>
            <a:off x="1364568" y="4044426"/>
            <a:ext cx="9144000" cy="10540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a-IR" sz="2800" b="1" dirty="0"/>
              <a:t>حسن بیات</a:t>
            </a:r>
          </a:p>
          <a:p>
            <a:r>
              <a:rPr lang="fa-IR" sz="2800" b="1" dirty="0"/>
              <a:t>دانش آموخته علوم آزمایشگاهی</a:t>
            </a:r>
          </a:p>
        </p:txBody>
      </p:sp>
    </p:spTree>
    <p:extLst>
      <p:ext uri="{BB962C8B-B14F-4D97-AF65-F5344CB8AC3E}">
        <p14:creationId xmlns:p14="http://schemas.microsoft.com/office/powerpoint/2010/main" val="35886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Data sources</a:t>
            </a:r>
          </a:p>
        </p:txBody>
      </p:sp>
      <p:sp>
        <p:nvSpPr>
          <p:cNvPr id="3" name="Content Placeholder 2"/>
          <p:cNvSpPr>
            <a:spLocks noGrp="1"/>
          </p:cNvSpPr>
          <p:nvPr>
            <p:ph idx="1"/>
          </p:nvPr>
        </p:nvSpPr>
        <p:spPr/>
        <p:txBody>
          <a:bodyPr>
            <a:normAutofit/>
          </a:bodyPr>
          <a:lstStyle/>
          <a:p>
            <a:pPr>
              <a:spcAft>
                <a:spcPts val="2400"/>
              </a:spcAft>
            </a:pPr>
            <a:r>
              <a:rPr lang="en-US" b="1" dirty="0"/>
              <a:t>Type A:</a:t>
            </a:r>
            <a:r>
              <a:rPr lang="en-US" dirty="0"/>
              <a:t> Evaluation of MU from the </a:t>
            </a:r>
            <a:r>
              <a:rPr lang="en-US" dirty="0">
                <a:solidFill>
                  <a:srgbClr val="FF0000"/>
                </a:solidFill>
              </a:rPr>
              <a:t>frequency distribution</a:t>
            </a:r>
            <a:endParaRPr lang="en-US" dirty="0"/>
          </a:p>
          <a:p>
            <a:pPr>
              <a:spcAft>
                <a:spcPts val="2400"/>
              </a:spcAft>
            </a:pPr>
            <a:r>
              <a:rPr lang="en-US" b="1" dirty="0"/>
              <a:t>Type B:</a:t>
            </a:r>
            <a:r>
              <a:rPr lang="en-US" dirty="0"/>
              <a:t> Evaluation of MU based on experience or other information</a:t>
            </a:r>
          </a:p>
          <a:p>
            <a:pPr marL="0" indent="0">
              <a:buNone/>
            </a:pPr>
            <a:endParaRPr lang="en-US" dirty="0"/>
          </a:p>
          <a:p>
            <a:pPr marL="0" indent="0">
              <a:buNone/>
            </a:pPr>
            <a:endParaRPr lang="en-US" dirty="0"/>
          </a:p>
        </p:txBody>
      </p:sp>
      <p:sp>
        <p:nvSpPr>
          <p:cNvPr id="4" name="Curved Left Arrow 3"/>
          <p:cNvSpPr/>
          <p:nvPr/>
        </p:nvSpPr>
        <p:spPr>
          <a:xfrm rot="20692729" flipH="1">
            <a:off x="184053" y="2323848"/>
            <a:ext cx="1308295" cy="29120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1944083" y="4001294"/>
            <a:ext cx="6105379" cy="1384995"/>
          </a:xfrm>
          <a:prstGeom prst="rect">
            <a:avLst/>
          </a:prstGeom>
          <a:solidFill>
            <a:schemeClr val="bg1">
              <a:lumMod val="85000"/>
            </a:schemeClr>
          </a:solidFill>
        </p:spPr>
        <p:txBody>
          <a:bodyPr wrap="square" rtlCol="0">
            <a:spAutoFit/>
          </a:bodyPr>
          <a:lstStyle/>
          <a:p>
            <a:pPr algn="ctr"/>
            <a:r>
              <a:rPr lang="en-US" sz="2800" b="1" i="1" dirty="0"/>
              <a:t>Standard Deviation</a:t>
            </a:r>
          </a:p>
          <a:p>
            <a:pPr algn="ctr"/>
            <a:r>
              <a:rPr lang="en-US" sz="2800" b="1" i="1" dirty="0"/>
              <a:t>&amp;</a:t>
            </a:r>
          </a:p>
          <a:p>
            <a:pPr algn="ctr"/>
            <a:r>
              <a:rPr lang="en-US" sz="2800" b="1" i="1" dirty="0"/>
              <a:t>Gaussian (Normal) distribution</a:t>
            </a:r>
          </a:p>
        </p:txBody>
      </p:sp>
    </p:spTree>
    <p:extLst>
      <p:ext uri="{BB962C8B-B14F-4D97-AF65-F5344CB8AC3E}">
        <p14:creationId xmlns:p14="http://schemas.microsoft.com/office/powerpoint/2010/main" val="14631538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i="1" dirty="0">
                <a:solidFill>
                  <a:srgbClr val="7030A0"/>
                </a:solidFill>
              </a:rPr>
              <a:t>Approaches to estimating uncertainty </a:t>
            </a:r>
          </a:p>
        </p:txBody>
      </p:sp>
      <p:sp>
        <p:nvSpPr>
          <p:cNvPr id="3" name="Content Placeholder 2"/>
          <p:cNvSpPr>
            <a:spLocks noGrp="1"/>
          </p:cNvSpPr>
          <p:nvPr>
            <p:ph idx="1"/>
          </p:nvPr>
        </p:nvSpPr>
        <p:spPr>
          <a:xfrm>
            <a:off x="838200" y="1825625"/>
            <a:ext cx="8241632" cy="4351338"/>
          </a:xfrm>
        </p:spPr>
        <p:txBody>
          <a:bodyPr>
            <a:normAutofit lnSpcReduction="10000"/>
          </a:bodyPr>
          <a:lstStyle/>
          <a:p>
            <a:pPr>
              <a:spcAft>
                <a:spcPts val="600"/>
              </a:spcAft>
            </a:pPr>
            <a:r>
              <a:rPr lang="en-US" b="1" dirty="0"/>
              <a:t>Bottom-up:</a:t>
            </a:r>
            <a:r>
              <a:rPr lang="en-US" dirty="0"/>
              <a:t> </a:t>
            </a:r>
          </a:p>
          <a:p>
            <a:pPr marL="0" indent="0">
              <a:spcBef>
                <a:spcPts val="0"/>
              </a:spcBef>
              <a:spcAft>
                <a:spcPts val="600"/>
              </a:spcAft>
              <a:buNone/>
            </a:pPr>
            <a:r>
              <a:rPr lang="en-US" dirty="0"/>
              <a:t>	- Determining different sources of uncertainty</a:t>
            </a:r>
          </a:p>
          <a:p>
            <a:pPr marL="0" indent="0">
              <a:spcBef>
                <a:spcPts val="600"/>
              </a:spcBef>
              <a:spcAft>
                <a:spcPts val="600"/>
              </a:spcAft>
              <a:buNone/>
            </a:pPr>
            <a:r>
              <a:rPr lang="en-US" dirty="0"/>
              <a:t>	- Establish a mathematical</a:t>
            </a:r>
          </a:p>
          <a:p>
            <a:pPr marL="0" indent="0">
              <a:spcBef>
                <a:spcPts val="600"/>
              </a:spcBef>
              <a:spcAft>
                <a:spcPts val="600"/>
              </a:spcAft>
              <a:buNone/>
            </a:pPr>
            <a:r>
              <a:rPr lang="en-US" dirty="0"/>
              <a:t>	- Estimating partial uncertainties</a:t>
            </a:r>
          </a:p>
          <a:p>
            <a:pPr marL="0" indent="0">
              <a:spcBef>
                <a:spcPts val="600"/>
              </a:spcBef>
              <a:spcAft>
                <a:spcPts val="600"/>
              </a:spcAft>
              <a:buNone/>
            </a:pPr>
            <a:r>
              <a:rPr lang="en-US" dirty="0"/>
              <a:t>	- Combining under the established model</a:t>
            </a:r>
          </a:p>
          <a:p>
            <a:pPr>
              <a:spcBef>
                <a:spcPts val="3600"/>
              </a:spcBef>
              <a:spcAft>
                <a:spcPts val="600"/>
              </a:spcAft>
            </a:pPr>
            <a:r>
              <a:rPr lang="en-US" b="1" dirty="0"/>
              <a:t>Top-down:</a:t>
            </a:r>
            <a:r>
              <a:rPr lang="en-US" dirty="0"/>
              <a:t> </a:t>
            </a:r>
          </a:p>
          <a:p>
            <a:pPr marL="914400" indent="0">
              <a:spcBef>
                <a:spcPts val="600"/>
              </a:spcBef>
              <a:spcAft>
                <a:spcPts val="600"/>
              </a:spcAft>
              <a:buNone/>
            </a:pPr>
            <a:r>
              <a:rPr lang="en-US" dirty="0"/>
              <a:t>Experimental evaluation of uncertainty in the final outcome</a:t>
            </a:r>
          </a:p>
        </p:txBody>
      </p:sp>
      <p:pic>
        <p:nvPicPr>
          <p:cNvPr id="5" name="Picture 4"/>
          <p:cNvPicPr>
            <a:picLocks noChangeAspect="1"/>
          </p:cNvPicPr>
          <p:nvPr/>
        </p:nvPicPr>
        <p:blipFill rotWithShape="1">
          <a:blip r:embed="rId2"/>
          <a:srcRect l="38164" t="17599" r="39643" b="39638"/>
          <a:stretch/>
        </p:blipFill>
        <p:spPr>
          <a:xfrm flipH="1">
            <a:off x="8470231" y="3069388"/>
            <a:ext cx="3497179" cy="3788611"/>
          </a:xfrm>
          <a:prstGeom prst="rect">
            <a:avLst/>
          </a:prstGeom>
        </p:spPr>
      </p:pic>
      <p:sp>
        <p:nvSpPr>
          <p:cNvPr id="4" name="TextBox 3"/>
          <p:cNvSpPr txBox="1"/>
          <p:nvPr/>
        </p:nvSpPr>
        <p:spPr>
          <a:xfrm rot="21232585">
            <a:off x="9342782" y="3273289"/>
            <a:ext cx="1616766" cy="369332"/>
          </a:xfrm>
          <a:prstGeom prst="rect">
            <a:avLst/>
          </a:prstGeom>
          <a:noFill/>
        </p:spPr>
        <p:txBody>
          <a:bodyPr wrap="square" rtlCol="0">
            <a:spAutoFit/>
          </a:bodyPr>
          <a:lstStyle/>
          <a:p>
            <a:r>
              <a:rPr lang="en-US" b="1" dirty="0">
                <a:solidFill>
                  <a:schemeClr val="tx1">
                    <a:lumMod val="85000"/>
                    <a:lumOff val="15000"/>
                  </a:schemeClr>
                </a:solidFill>
              </a:rPr>
              <a:t>Bottom-up</a:t>
            </a:r>
          </a:p>
        </p:txBody>
      </p:sp>
      <p:sp>
        <p:nvSpPr>
          <p:cNvPr id="6" name="TextBox 5"/>
          <p:cNvSpPr txBox="1"/>
          <p:nvPr/>
        </p:nvSpPr>
        <p:spPr>
          <a:xfrm rot="369025">
            <a:off x="8857241" y="3735290"/>
            <a:ext cx="1616766" cy="369332"/>
          </a:xfrm>
          <a:prstGeom prst="rect">
            <a:avLst/>
          </a:prstGeom>
          <a:noFill/>
        </p:spPr>
        <p:txBody>
          <a:bodyPr wrap="square" rtlCol="0">
            <a:spAutoFit/>
          </a:bodyPr>
          <a:lstStyle/>
          <a:p>
            <a:r>
              <a:rPr lang="en-US" b="1" dirty="0">
                <a:solidFill>
                  <a:schemeClr val="tx1">
                    <a:lumMod val="85000"/>
                    <a:lumOff val="15000"/>
                  </a:schemeClr>
                </a:solidFill>
              </a:rPr>
              <a:t>Top-down</a:t>
            </a:r>
          </a:p>
        </p:txBody>
      </p:sp>
    </p:spTree>
    <p:extLst>
      <p:ext uri="{BB962C8B-B14F-4D97-AF65-F5344CB8AC3E}">
        <p14:creationId xmlns:p14="http://schemas.microsoft.com/office/powerpoint/2010/main" val="30234551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Example	</a:t>
            </a:r>
          </a:p>
        </p:txBody>
      </p:sp>
      <p:pic>
        <p:nvPicPr>
          <p:cNvPr id="4" name="Content Placeholder 3"/>
          <p:cNvPicPr>
            <a:picLocks noGrp="1" noChangeAspect="1"/>
          </p:cNvPicPr>
          <p:nvPr>
            <p:ph idx="1"/>
          </p:nvPr>
        </p:nvPicPr>
        <p:blipFill rotWithShape="1">
          <a:blip r:embed="rId2"/>
          <a:srcRect l="33835" t="36276" r="34247" b="31071"/>
          <a:stretch/>
        </p:blipFill>
        <p:spPr>
          <a:xfrm>
            <a:off x="3534770" y="1690688"/>
            <a:ext cx="7314063" cy="4206684"/>
          </a:xfrm>
          <a:prstGeom prst="rect">
            <a:avLst/>
          </a:prstGeom>
        </p:spPr>
      </p:pic>
      <p:sp>
        <p:nvSpPr>
          <p:cNvPr id="13" name="TextBox 12"/>
          <p:cNvSpPr txBox="1"/>
          <p:nvPr/>
        </p:nvSpPr>
        <p:spPr>
          <a:xfrm>
            <a:off x="128336" y="3945194"/>
            <a:ext cx="3609474" cy="461665"/>
          </a:xfrm>
          <a:prstGeom prst="rect">
            <a:avLst/>
          </a:prstGeom>
          <a:noFill/>
        </p:spPr>
        <p:txBody>
          <a:bodyPr wrap="square" rtlCol="0">
            <a:spAutoFit/>
          </a:bodyPr>
          <a:lstStyle/>
          <a:p>
            <a:r>
              <a:rPr lang="en-US" sz="2400" b="1" dirty="0"/>
              <a:t>Driving time: </a:t>
            </a:r>
            <a:r>
              <a:rPr lang="en-US" sz="2400" b="1" dirty="0">
                <a:solidFill>
                  <a:srgbClr val="FF0000"/>
                </a:solidFill>
              </a:rPr>
              <a:t>About </a:t>
            </a:r>
            <a:r>
              <a:rPr lang="en-US" sz="2400" b="1" dirty="0"/>
              <a:t>3 </a:t>
            </a:r>
            <a:r>
              <a:rPr lang="en-US" sz="2400" b="1" dirty="0" err="1"/>
              <a:t>hrs</a:t>
            </a:r>
            <a:endParaRPr lang="en-US" sz="2400" b="1" dirty="0">
              <a:solidFill>
                <a:srgbClr val="FF0000"/>
              </a:solidFill>
            </a:endParaRPr>
          </a:p>
        </p:txBody>
      </p:sp>
      <p:sp>
        <p:nvSpPr>
          <p:cNvPr id="15" name="Rectangular Callout 14"/>
          <p:cNvSpPr/>
          <p:nvPr/>
        </p:nvSpPr>
        <p:spPr>
          <a:xfrm>
            <a:off x="1120432" y="3098766"/>
            <a:ext cx="1710998" cy="530888"/>
          </a:xfrm>
          <a:prstGeom prst="wedgeRectCallout">
            <a:avLst>
              <a:gd name="adj1" fmla="val 15842"/>
              <a:gd name="adj2" fmla="val 13200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Uncertainty</a:t>
            </a:r>
          </a:p>
        </p:txBody>
      </p:sp>
      <p:sp>
        <p:nvSpPr>
          <p:cNvPr id="3" name="Rectangle 2"/>
          <p:cNvSpPr/>
          <p:nvPr/>
        </p:nvSpPr>
        <p:spPr>
          <a:xfrm>
            <a:off x="1887793" y="3945194"/>
            <a:ext cx="840658"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664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Example	</a:t>
            </a:r>
          </a:p>
        </p:txBody>
      </p:sp>
      <p:pic>
        <p:nvPicPr>
          <p:cNvPr id="4" name="Content Placeholder 3"/>
          <p:cNvPicPr>
            <a:picLocks noGrp="1" noChangeAspect="1"/>
          </p:cNvPicPr>
          <p:nvPr>
            <p:ph idx="1"/>
          </p:nvPr>
        </p:nvPicPr>
        <p:blipFill rotWithShape="1">
          <a:blip r:embed="rId2"/>
          <a:srcRect l="33835" t="36276" r="34247" b="31071"/>
          <a:stretch/>
        </p:blipFill>
        <p:spPr>
          <a:xfrm>
            <a:off x="3534770" y="1690688"/>
            <a:ext cx="7314063" cy="4206684"/>
          </a:xfrm>
          <a:prstGeom prst="rect">
            <a:avLst/>
          </a:prstGeom>
        </p:spPr>
      </p:pic>
      <p:pic>
        <p:nvPicPr>
          <p:cNvPr id="5" name="Picture 4"/>
          <p:cNvPicPr>
            <a:picLocks noChangeAspect="1"/>
          </p:cNvPicPr>
          <p:nvPr/>
        </p:nvPicPr>
        <p:blipFill rotWithShape="1">
          <a:blip r:embed="rId3"/>
          <a:srcRect l="34334" t="30469" r="34480" b="29167"/>
          <a:stretch/>
        </p:blipFill>
        <p:spPr>
          <a:xfrm flipH="1">
            <a:off x="7792871" y="3981551"/>
            <a:ext cx="4067275" cy="2657327"/>
          </a:xfrm>
          <a:prstGeom prst="rect">
            <a:avLst/>
          </a:prstGeom>
        </p:spPr>
      </p:pic>
      <p:pic>
        <p:nvPicPr>
          <p:cNvPr id="6" name="Picture 5"/>
          <p:cNvPicPr>
            <a:picLocks noChangeAspect="1"/>
          </p:cNvPicPr>
          <p:nvPr/>
        </p:nvPicPr>
        <p:blipFill rotWithShape="1">
          <a:blip r:embed="rId4"/>
          <a:srcRect l="29503" t="29948" r="29209" b="25260"/>
          <a:stretch/>
        </p:blipFill>
        <p:spPr>
          <a:xfrm>
            <a:off x="3178095" y="4068089"/>
            <a:ext cx="4326023" cy="2638567"/>
          </a:xfrm>
          <a:prstGeom prst="rect">
            <a:avLst/>
          </a:prstGeom>
        </p:spPr>
      </p:pic>
      <p:pic>
        <p:nvPicPr>
          <p:cNvPr id="7" name="Picture 6"/>
          <p:cNvPicPr>
            <a:picLocks noChangeAspect="1"/>
          </p:cNvPicPr>
          <p:nvPr/>
        </p:nvPicPr>
        <p:blipFill rotWithShape="1">
          <a:blip r:embed="rId5"/>
          <a:srcRect l="39669" t="31511" r="40169" b="26562"/>
          <a:stretch/>
        </p:blipFill>
        <p:spPr>
          <a:xfrm>
            <a:off x="901971" y="2001020"/>
            <a:ext cx="3535968" cy="4134137"/>
          </a:xfrm>
          <a:prstGeom prst="rect">
            <a:avLst/>
          </a:prstGeom>
        </p:spPr>
      </p:pic>
      <p:pic>
        <p:nvPicPr>
          <p:cNvPr id="8" name="Picture 7"/>
          <p:cNvPicPr>
            <a:picLocks noChangeAspect="1"/>
          </p:cNvPicPr>
          <p:nvPr/>
        </p:nvPicPr>
        <p:blipFill rotWithShape="1">
          <a:blip r:embed="rId6"/>
          <a:srcRect l="30674" t="34635" r="30381" b="29427"/>
          <a:stretch/>
        </p:blipFill>
        <p:spPr>
          <a:xfrm>
            <a:off x="4971891" y="2955229"/>
            <a:ext cx="6129426" cy="3179928"/>
          </a:xfrm>
          <a:prstGeom prst="rect">
            <a:avLst/>
          </a:prstGeom>
        </p:spPr>
      </p:pic>
      <p:pic>
        <p:nvPicPr>
          <p:cNvPr id="9" name="Picture 8"/>
          <p:cNvPicPr>
            <a:picLocks noChangeAspect="1"/>
          </p:cNvPicPr>
          <p:nvPr/>
        </p:nvPicPr>
        <p:blipFill rotWithShape="1">
          <a:blip r:embed="rId7"/>
          <a:srcRect l="35505" t="28646" r="35505" b="23958"/>
          <a:stretch/>
        </p:blipFill>
        <p:spPr>
          <a:xfrm>
            <a:off x="5410896" y="1375371"/>
            <a:ext cx="5312378" cy="4883095"/>
          </a:xfrm>
          <a:prstGeom prst="rect">
            <a:avLst/>
          </a:prstGeom>
        </p:spPr>
      </p:pic>
      <p:pic>
        <p:nvPicPr>
          <p:cNvPr id="10" name="Picture 9"/>
          <p:cNvPicPr>
            <a:picLocks noChangeAspect="1"/>
          </p:cNvPicPr>
          <p:nvPr/>
        </p:nvPicPr>
        <p:blipFill rotWithShape="1">
          <a:blip r:embed="rId8"/>
          <a:srcRect l="34481" t="23958" r="33601" b="22136"/>
          <a:stretch/>
        </p:blipFill>
        <p:spPr>
          <a:xfrm>
            <a:off x="1726632" y="1428722"/>
            <a:ext cx="4128780" cy="3920447"/>
          </a:xfrm>
          <a:prstGeom prst="rect">
            <a:avLst/>
          </a:prstGeom>
        </p:spPr>
      </p:pic>
      <p:pic>
        <p:nvPicPr>
          <p:cNvPr id="11" name="Picture 10"/>
          <p:cNvPicPr>
            <a:picLocks noChangeAspect="1"/>
          </p:cNvPicPr>
          <p:nvPr/>
        </p:nvPicPr>
        <p:blipFill rotWithShape="1">
          <a:blip r:embed="rId9"/>
          <a:srcRect l="34041" t="24646" r="33895" b="21014"/>
          <a:stretch/>
        </p:blipFill>
        <p:spPr>
          <a:xfrm>
            <a:off x="3495524" y="1514006"/>
            <a:ext cx="4719776" cy="4497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4404890" y="5487835"/>
            <a:ext cx="2798113" cy="523220"/>
          </a:xfrm>
          <a:prstGeom prst="rect">
            <a:avLst/>
          </a:prstGeom>
          <a:noFill/>
        </p:spPr>
        <p:txBody>
          <a:bodyPr wrap="square" rtlCol="0">
            <a:spAutoFit/>
          </a:bodyPr>
          <a:lstStyle/>
          <a:p>
            <a:pPr algn="ctr"/>
            <a:r>
              <a:rPr lang="en-US" sz="2800" b="1" dirty="0">
                <a:solidFill>
                  <a:srgbClr val="FF0000"/>
                </a:solidFill>
              </a:rPr>
              <a:t>Bias Correction?</a:t>
            </a:r>
          </a:p>
        </p:txBody>
      </p:sp>
    </p:spTree>
    <p:extLst>
      <p:ext uri="{BB962C8B-B14F-4D97-AF65-F5344CB8AC3E}">
        <p14:creationId xmlns:p14="http://schemas.microsoft.com/office/powerpoint/2010/main" val="15853443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righ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2000"/>
                                        <p:tgtEl>
                                          <p:spTgt spid="11"/>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1698" t="33854" r="39312" b="28386"/>
          <a:stretch/>
        </p:blipFill>
        <p:spPr>
          <a:xfrm>
            <a:off x="2790498" y="762000"/>
            <a:ext cx="7153602" cy="5238750"/>
          </a:xfrm>
          <a:prstGeom prst="rect">
            <a:avLst/>
          </a:prstGeom>
          <a:noFill/>
        </p:spPr>
      </p:pic>
      <p:sp>
        <p:nvSpPr>
          <p:cNvPr id="6" name="TextBox 5"/>
          <p:cNvSpPr txBox="1"/>
          <p:nvPr/>
        </p:nvSpPr>
        <p:spPr>
          <a:xfrm>
            <a:off x="9810750" y="2844786"/>
            <a:ext cx="2228850" cy="830997"/>
          </a:xfrm>
          <a:prstGeom prst="rect">
            <a:avLst/>
          </a:prstGeom>
          <a:noFill/>
        </p:spPr>
        <p:txBody>
          <a:bodyPr wrap="square" rtlCol="0">
            <a:spAutoFit/>
          </a:bodyPr>
          <a:lstStyle/>
          <a:p>
            <a:pPr algn="ctr"/>
            <a:r>
              <a:rPr lang="en-US" sz="2400" b="1" dirty="0"/>
              <a:t>Uncertainty of arrival time</a:t>
            </a:r>
          </a:p>
        </p:txBody>
      </p:sp>
      <p:sp>
        <p:nvSpPr>
          <p:cNvPr id="8" name="TextBox 7"/>
          <p:cNvSpPr txBox="1"/>
          <p:nvPr/>
        </p:nvSpPr>
        <p:spPr>
          <a:xfrm>
            <a:off x="2897936" y="894062"/>
            <a:ext cx="1631670" cy="461665"/>
          </a:xfrm>
          <a:prstGeom prst="rect">
            <a:avLst/>
          </a:prstGeom>
          <a:noFill/>
        </p:spPr>
        <p:txBody>
          <a:bodyPr wrap="square" rtlCol="0">
            <a:spAutoFit/>
          </a:bodyPr>
          <a:lstStyle>
            <a:defPPr>
              <a:defRPr lang="en-US"/>
            </a:defPPr>
            <a:lvl1pPr>
              <a:defRPr sz="2400" b="1">
                <a:solidFill>
                  <a:srgbClr val="FF0000"/>
                </a:solidFill>
              </a:defRPr>
            </a:lvl1pPr>
          </a:lstStyle>
          <a:p>
            <a:pPr algn="ctr"/>
            <a:r>
              <a:rPr lang="en-US" dirty="0"/>
              <a:t>Bus status</a:t>
            </a:r>
          </a:p>
        </p:txBody>
      </p:sp>
      <p:sp>
        <p:nvSpPr>
          <p:cNvPr id="10" name="TextBox 9"/>
          <p:cNvSpPr txBox="1"/>
          <p:nvPr/>
        </p:nvSpPr>
        <p:spPr>
          <a:xfrm>
            <a:off x="2883180" y="5276626"/>
            <a:ext cx="1631670" cy="461665"/>
          </a:xfrm>
          <a:prstGeom prst="rect">
            <a:avLst/>
          </a:prstGeom>
          <a:noFill/>
        </p:spPr>
        <p:txBody>
          <a:bodyPr wrap="square" rtlCol="0">
            <a:spAutoFit/>
          </a:bodyPr>
          <a:lstStyle>
            <a:defPPr>
              <a:defRPr lang="en-US"/>
            </a:defPPr>
            <a:lvl1pPr>
              <a:defRPr sz="2400" b="1">
                <a:solidFill>
                  <a:srgbClr val="FF0000"/>
                </a:solidFill>
              </a:defRPr>
            </a:lvl1pPr>
          </a:lstStyle>
          <a:p>
            <a:r>
              <a:rPr lang="en-US" dirty="0"/>
              <a:t>Weather</a:t>
            </a:r>
          </a:p>
        </p:txBody>
      </p:sp>
      <p:sp>
        <p:nvSpPr>
          <p:cNvPr id="11" name="TextBox 10"/>
          <p:cNvSpPr txBox="1"/>
          <p:nvPr/>
        </p:nvSpPr>
        <p:spPr>
          <a:xfrm>
            <a:off x="7293489" y="844002"/>
            <a:ext cx="1631670" cy="461665"/>
          </a:xfrm>
          <a:prstGeom prst="rect">
            <a:avLst/>
          </a:prstGeom>
          <a:noFill/>
        </p:spPr>
        <p:txBody>
          <a:bodyPr wrap="square" rtlCol="0">
            <a:spAutoFit/>
          </a:bodyPr>
          <a:lstStyle>
            <a:defPPr>
              <a:defRPr lang="en-US"/>
            </a:defPPr>
            <a:lvl1pPr>
              <a:defRPr sz="2400" b="1">
                <a:solidFill>
                  <a:srgbClr val="FF0000"/>
                </a:solidFill>
              </a:defRPr>
            </a:lvl1pPr>
          </a:lstStyle>
          <a:p>
            <a:r>
              <a:rPr lang="en-US" dirty="0"/>
              <a:t>Traffic</a:t>
            </a:r>
          </a:p>
        </p:txBody>
      </p:sp>
      <p:sp>
        <p:nvSpPr>
          <p:cNvPr id="12" name="TextBox 11"/>
          <p:cNvSpPr txBox="1"/>
          <p:nvPr/>
        </p:nvSpPr>
        <p:spPr>
          <a:xfrm>
            <a:off x="5131501" y="857250"/>
            <a:ext cx="1631670" cy="461665"/>
          </a:xfrm>
          <a:prstGeom prst="rect">
            <a:avLst/>
          </a:prstGeom>
          <a:noFill/>
        </p:spPr>
        <p:txBody>
          <a:bodyPr wrap="square" rtlCol="0">
            <a:spAutoFit/>
          </a:bodyPr>
          <a:lstStyle>
            <a:defPPr>
              <a:defRPr lang="en-US"/>
            </a:defPPr>
            <a:lvl1pPr>
              <a:defRPr sz="2400" b="1">
                <a:solidFill>
                  <a:srgbClr val="FF0000"/>
                </a:solidFill>
              </a:defRPr>
            </a:lvl1pPr>
          </a:lstStyle>
          <a:p>
            <a:r>
              <a:rPr lang="en-US" dirty="0"/>
              <a:t>Driver</a:t>
            </a:r>
          </a:p>
        </p:txBody>
      </p:sp>
      <p:sp>
        <p:nvSpPr>
          <p:cNvPr id="13" name="TextBox 12"/>
          <p:cNvSpPr txBox="1"/>
          <p:nvPr/>
        </p:nvSpPr>
        <p:spPr>
          <a:xfrm>
            <a:off x="4978680" y="5258626"/>
            <a:ext cx="1631670" cy="461665"/>
          </a:xfrm>
          <a:prstGeom prst="rect">
            <a:avLst/>
          </a:prstGeom>
          <a:noFill/>
        </p:spPr>
        <p:txBody>
          <a:bodyPr wrap="square" rtlCol="0">
            <a:spAutoFit/>
          </a:bodyPr>
          <a:lstStyle>
            <a:defPPr>
              <a:defRPr lang="en-US"/>
            </a:defPPr>
            <a:lvl1pPr>
              <a:defRPr sz="2400" b="1">
                <a:solidFill>
                  <a:srgbClr val="FF0000"/>
                </a:solidFill>
              </a:defRPr>
            </a:lvl1pPr>
          </a:lstStyle>
          <a:p>
            <a:r>
              <a:rPr lang="en-US" dirty="0"/>
              <a:t>Accident</a:t>
            </a:r>
          </a:p>
        </p:txBody>
      </p:sp>
      <p:sp>
        <p:nvSpPr>
          <p:cNvPr id="14" name="TextBox 13"/>
          <p:cNvSpPr txBox="1"/>
          <p:nvPr/>
        </p:nvSpPr>
        <p:spPr>
          <a:xfrm>
            <a:off x="7159905" y="5258626"/>
            <a:ext cx="1631670" cy="461665"/>
          </a:xfrm>
          <a:prstGeom prst="rect">
            <a:avLst/>
          </a:prstGeom>
          <a:noFill/>
        </p:spPr>
        <p:txBody>
          <a:bodyPr wrap="square" rtlCol="0">
            <a:spAutoFit/>
          </a:bodyPr>
          <a:lstStyle/>
          <a:p>
            <a:r>
              <a:rPr lang="en-US" sz="2400" b="1" dirty="0">
                <a:solidFill>
                  <a:srgbClr val="FF0000"/>
                </a:solidFill>
              </a:rPr>
              <a:t>Passengers</a:t>
            </a:r>
          </a:p>
        </p:txBody>
      </p:sp>
      <p:sp>
        <p:nvSpPr>
          <p:cNvPr id="17" name="Rounded Rectangle 16"/>
          <p:cNvSpPr/>
          <p:nvPr/>
        </p:nvSpPr>
        <p:spPr>
          <a:xfrm>
            <a:off x="309489" y="857250"/>
            <a:ext cx="2269896" cy="461665"/>
          </a:xfrm>
          <a:prstGeom prst="round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Clock Adjusting</a:t>
            </a:r>
          </a:p>
        </p:txBody>
      </p:sp>
      <p:cxnSp>
        <p:nvCxnSpPr>
          <p:cNvPr id="19" name="Straight Arrow Connector 18"/>
          <p:cNvCxnSpPr/>
          <p:nvPr/>
        </p:nvCxnSpPr>
        <p:spPr>
          <a:xfrm>
            <a:off x="1771557" y="1451323"/>
            <a:ext cx="1154064" cy="1672877"/>
          </a:xfrm>
          <a:prstGeom prst="straightConnector1">
            <a:avLst/>
          </a:prstGeom>
          <a:ln w="762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914400" y="2019300"/>
            <a:ext cx="1047750"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247682" y="2705100"/>
            <a:ext cx="1047750" cy="0"/>
          </a:xfrm>
          <a:prstGeom prst="straightConnector1">
            <a:avLst/>
          </a:prstGeom>
          <a:ln w="571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027385" y="129600"/>
            <a:ext cx="5534259" cy="584775"/>
          </a:xfrm>
          <a:prstGeom prst="rect">
            <a:avLst/>
          </a:prstGeom>
          <a:noFill/>
        </p:spPr>
        <p:txBody>
          <a:bodyPr wrap="square" rtlCol="0">
            <a:spAutoFit/>
          </a:bodyPr>
          <a:lstStyle/>
          <a:p>
            <a:pPr algn="ctr"/>
            <a:r>
              <a:rPr lang="en-US" sz="3200" b="1" dirty="0">
                <a:solidFill>
                  <a:srgbClr val="0070C0"/>
                </a:solidFill>
              </a:rPr>
              <a:t>Fishbone Diagram</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666880" y="1738440"/>
              <a:ext cx="12240" cy="95400"/>
            </p14:xfrm>
          </p:contentPart>
        </mc:Choice>
        <mc:Fallback xmlns="">
          <p:pic>
            <p:nvPicPr>
              <p:cNvPr id="2" name="Ink 1"/>
              <p:cNvPicPr/>
              <p:nvPr/>
            </p:nvPicPr>
            <p:blipFill>
              <a:blip r:embed="rId5"/>
              <a:stretch>
                <a:fillRect/>
              </a:stretch>
            </p:blipFill>
            <p:spPr>
              <a:xfrm>
                <a:off x="2657520" y="1729080"/>
                <a:ext cx="30960" cy="114120"/>
              </a:xfrm>
              <a:prstGeom prst="rect">
                <a:avLst/>
              </a:prstGeom>
            </p:spPr>
          </p:pic>
        </mc:Fallback>
      </mc:AlternateContent>
    </p:spTree>
    <p:extLst>
      <p:ext uri="{BB962C8B-B14F-4D97-AF65-F5344CB8AC3E}">
        <p14:creationId xmlns:p14="http://schemas.microsoft.com/office/powerpoint/2010/main" val="3317419778"/>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par>
                                <p:cTn id="14" presetID="22"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8287" t="29949" r="39762" b="26975"/>
          <a:stretch/>
        </p:blipFill>
        <p:spPr>
          <a:xfrm>
            <a:off x="1570581" y="1451715"/>
            <a:ext cx="3810877" cy="4204493"/>
          </a:xfrm>
          <a:prstGeom prst="rect">
            <a:avLst/>
          </a:prstGeom>
        </p:spPr>
      </p:pic>
      <p:sp>
        <p:nvSpPr>
          <p:cNvPr id="5" name="TextBox 4"/>
          <p:cNvSpPr txBox="1"/>
          <p:nvPr/>
        </p:nvSpPr>
        <p:spPr>
          <a:xfrm>
            <a:off x="2599161" y="2057863"/>
            <a:ext cx="2199707" cy="612000"/>
          </a:xfrm>
          <a:prstGeom prst="rect">
            <a:avLst/>
          </a:prstGeom>
          <a:solidFill>
            <a:schemeClr val="bg1"/>
          </a:solidFill>
        </p:spPr>
        <p:txBody>
          <a:bodyPr wrap="square" rtlCol="0">
            <a:spAutoFit/>
          </a:bodyPr>
          <a:lstStyle>
            <a:defPPr>
              <a:defRPr lang="en-US"/>
            </a:defPPr>
            <a:lvl1pPr algn="ctr">
              <a:defRPr sz="3200" b="1">
                <a:solidFill>
                  <a:srgbClr val="7030A0"/>
                </a:solidFill>
              </a:defRPr>
            </a:lvl1pPr>
          </a:lstStyle>
          <a:p>
            <a:r>
              <a:rPr lang="en-US" dirty="0"/>
              <a:t>Bottom-up</a:t>
            </a:r>
          </a:p>
        </p:txBody>
      </p:sp>
      <p:pic>
        <p:nvPicPr>
          <p:cNvPr id="6" name="Picture 5"/>
          <p:cNvPicPr>
            <a:picLocks noChangeAspect="1"/>
          </p:cNvPicPr>
          <p:nvPr/>
        </p:nvPicPr>
        <p:blipFill rotWithShape="1">
          <a:blip r:embed="rId3"/>
          <a:srcRect l="38140" t="33854" r="40191" b="29427"/>
          <a:stretch/>
        </p:blipFill>
        <p:spPr>
          <a:xfrm>
            <a:off x="6296330" y="1474356"/>
            <a:ext cx="4561820" cy="4346058"/>
          </a:xfrm>
          <a:prstGeom prst="rect">
            <a:avLst/>
          </a:prstGeom>
        </p:spPr>
      </p:pic>
      <p:sp>
        <p:nvSpPr>
          <p:cNvPr id="7" name="Rounded Rectangular Callout 6"/>
          <p:cNvSpPr/>
          <p:nvPr/>
        </p:nvSpPr>
        <p:spPr>
          <a:xfrm>
            <a:off x="6037639" y="1852686"/>
            <a:ext cx="2268647" cy="1833331"/>
          </a:xfrm>
          <a:prstGeom prst="wedgeRoundRectCallout">
            <a:avLst>
              <a:gd name="adj1" fmla="val 78829"/>
              <a:gd name="adj2" fmla="val 42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Hey! Listen to my experience.</a:t>
            </a:r>
          </a:p>
          <a:p>
            <a:pPr algn="ctr"/>
            <a:r>
              <a:rPr lang="en-US" sz="2000" dirty="0"/>
              <a:t>I’ve taken this trip </a:t>
            </a:r>
            <a:r>
              <a:rPr lang="en-US" sz="2000" b="1" dirty="0"/>
              <a:t>many times</a:t>
            </a:r>
            <a:r>
              <a:rPr lang="en-US" sz="2000" dirty="0"/>
              <a:t>…</a:t>
            </a:r>
          </a:p>
        </p:txBody>
      </p:sp>
      <p:sp>
        <p:nvSpPr>
          <p:cNvPr id="8" name="TextBox 7"/>
          <p:cNvSpPr txBox="1"/>
          <p:nvPr/>
        </p:nvSpPr>
        <p:spPr>
          <a:xfrm>
            <a:off x="6196293" y="2137375"/>
            <a:ext cx="1927224" cy="612000"/>
          </a:xfrm>
          <a:prstGeom prst="rect">
            <a:avLst/>
          </a:prstGeom>
          <a:solidFill>
            <a:schemeClr val="bg1"/>
          </a:solidFill>
        </p:spPr>
        <p:txBody>
          <a:bodyPr wrap="square" rtlCol="0">
            <a:spAutoFit/>
          </a:bodyPr>
          <a:lstStyle/>
          <a:p>
            <a:pPr algn="ctr"/>
            <a:r>
              <a:rPr lang="en-US" sz="3200" b="1" dirty="0">
                <a:solidFill>
                  <a:srgbClr val="7030A0"/>
                </a:solidFill>
              </a:rPr>
              <a:t>Top-down</a:t>
            </a:r>
          </a:p>
        </p:txBody>
      </p:sp>
      <p:sp>
        <p:nvSpPr>
          <p:cNvPr id="9" name="Rounded Rectangle 8"/>
          <p:cNvSpPr/>
          <p:nvPr/>
        </p:nvSpPr>
        <p:spPr>
          <a:xfrm>
            <a:off x="6296330" y="3094892"/>
            <a:ext cx="1651916" cy="337625"/>
          </a:xfrm>
          <a:prstGeom prst="roundRect">
            <a:avLst/>
          </a:pr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207321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1000"/>
                            </p:stCondLst>
                            <p:childTnLst>
                              <p:par>
                                <p:cTn id="21" presetID="21" presetClass="entr" presetSubtype="2"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2)">
                                      <p:cBhvr>
                                        <p:cTn id="23" dur="2000"/>
                                        <p:tgtEl>
                                          <p:spTgt spid="9"/>
                                        </p:tgtEl>
                                      </p:cBhvr>
                                    </p:animEffect>
                                  </p:childTnLst>
                                </p:cTn>
                              </p:par>
                            </p:childTnLst>
                          </p:cTn>
                        </p:par>
                        <p:par>
                          <p:cTn id="24" fill="hold">
                            <p:stCondLst>
                              <p:cond delay="3000"/>
                            </p:stCondLst>
                            <p:childTnLst>
                              <p:par>
                                <p:cTn id="25" presetID="21" presetClass="exit" presetSubtype="2" fill="hold" grpId="1" nodeType="afterEffect">
                                  <p:stCondLst>
                                    <p:cond delay="0"/>
                                  </p:stCondLst>
                                  <p:childTnLst>
                                    <p:animEffect transition="out" filter="wheel(2)">
                                      <p:cBhvr>
                                        <p:cTn id="26" dur="2000"/>
                                        <p:tgtEl>
                                          <p:spTgt spid="9"/>
                                        </p:tgtEl>
                                      </p:cBhvr>
                                    </p:animEffect>
                                    <p:set>
                                      <p:cBhvr>
                                        <p:cTn id="27" dur="1" fill="hold">
                                          <p:stCondLst>
                                            <p:cond delay="1999"/>
                                          </p:stCondLst>
                                        </p:cTn>
                                        <p:tgtEl>
                                          <p:spTgt spid="9"/>
                                        </p:tgtEl>
                                        <p:attrNameLst>
                                          <p:attrName>style.visibility</p:attrName>
                                        </p:attrNameLst>
                                      </p:cBhvr>
                                      <p:to>
                                        <p:strVal val="hidden"/>
                                      </p:to>
                                    </p:set>
                                  </p:childTnLst>
                                </p:cTn>
                              </p:par>
                            </p:childTnLst>
                          </p:cTn>
                        </p:par>
                        <p:par>
                          <p:cTn id="28" fill="hold">
                            <p:stCondLst>
                              <p:cond delay="5000"/>
                            </p:stCondLst>
                            <p:childTnLst>
                              <p:par>
                                <p:cTn id="29" presetID="21" presetClass="entr" presetSubtype="2" fill="hold" grpId="2"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heel(2)">
                                      <p:cBhvr>
                                        <p:cTn id="31" dur="2000"/>
                                        <p:tgtEl>
                                          <p:spTgt spid="9"/>
                                        </p:tgtEl>
                                      </p:cBhvr>
                                    </p:animEffect>
                                  </p:childTnLst>
                                </p:cTn>
                              </p:par>
                            </p:childTnLst>
                          </p:cTn>
                        </p:par>
                        <p:par>
                          <p:cTn id="32" fill="hold">
                            <p:stCondLst>
                              <p:cond delay="7000"/>
                            </p:stCondLst>
                            <p:childTnLst>
                              <p:par>
                                <p:cTn id="33" presetID="21" presetClass="exit" presetSubtype="2" fill="hold" grpId="3" nodeType="afterEffect">
                                  <p:stCondLst>
                                    <p:cond delay="0"/>
                                  </p:stCondLst>
                                  <p:childTnLst>
                                    <p:animEffect transition="out" filter="wheel(2)">
                                      <p:cBhvr>
                                        <p:cTn id="34" dur="2000"/>
                                        <p:tgtEl>
                                          <p:spTgt spid="9"/>
                                        </p:tgtEl>
                                      </p:cBhvr>
                                    </p:animEffect>
                                    <p:set>
                                      <p:cBhvr>
                                        <p:cTn id="35" dur="1" fill="hold">
                                          <p:stCondLst>
                                            <p:cond delay="1999"/>
                                          </p:stCondLst>
                                        </p:cTn>
                                        <p:tgtEl>
                                          <p:spTgt spid="9"/>
                                        </p:tgtEl>
                                        <p:attrNameLst>
                                          <p:attrName>style.visibility</p:attrName>
                                        </p:attrNameLst>
                                      </p:cBhvr>
                                      <p:to>
                                        <p:strVal val="hidden"/>
                                      </p:to>
                                    </p:set>
                                  </p:childTnLst>
                                </p:cTn>
                              </p:par>
                            </p:childTnLst>
                          </p:cTn>
                        </p:par>
                        <p:par>
                          <p:cTn id="36" fill="hold">
                            <p:stCondLst>
                              <p:cond delay="9000"/>
                            </p:stCondLst>
                            <p:childTnLst>
                              <p:par>
                                <p:cTn id="37" presetID="21" presetClass="entr" presetSubtype="2" fill="hold" grpId="4"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heel(2)">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1000" fill="hold"/>
                                        <p:tgtEl>
                                          <p:spTgt spid="8"/>
                                        </p:tgtEl>
                                        <p:attrNameLst>
                                          <p:attrName>ppt_w</p:attrName>
                                        </p:attrNameLst>
                                      </p:cBhvr>
                                      <p:tavLst>
                                        <p:tav tm="0">
                                          <p:val>
                                            <p:fltVal val="0"/>
                                          </p:val>
                                        </p:tav>
                                        <p:tav tm="100000">
                                          <p:val>
                                            <p:strVal val="#ppt_w"/>
                                          </p:val>
                                        </p:tav>
                                      </p:tavLst>
                                    </p:anim>
                                    <p:anim calcmode="lin" valueType="num">
                                      <p:cBhvr>
                                        <p:cTn id="45" dur="1000" fill="hold"/>
                                        <p:tgtEl>
                                          <p:spTgt spid="8"/>
                                        </p:tgtEl>
                                        <p:attrNameLst>
                                          <p:attrName>ppt_h</p:attrName>
                                        </p:attrNameLst>
                                      </p:cBhvr>
                                      <p:tavLst>
                                        <p:tav tm="0">
                                          <p:val>
                                            <p:fltVal val="0"/>
                                          </p:val>
                                        </p:tav>
                                        <p:tav tm="100000">
                                          <p:val>
                                            <p:strVal val="#ppt_h"/>
                                          </p:val>
                                        </p:tav>
                                      </p:tavLst>
                                    </p:anim>
                                    <p:anim calcmode="lin" valueType="num">
                                      <p:cBhvr>
                                        <p:cTn id="46" dur="1000" fill="hold"/>
                                        <p:tgtEl>
                                          <p:spTgt spid="8"/>
                                        </p:tgtEl>
                                        <p:attrNameLst>
                                          <p:attrName>style.rotation</p:attrName>
                                        </p:attrNameLst>
                                      </p:cBhvr>
                                      <p:tavLst>
                                        <p:tav tm="0">
                                          <p:val>
                                            <p:fltVal val="90"/>
                                          </p:val>
                                        </p:tav>
                                        <p:tav tm="100000">
                                          <p:val>
                                            <p:fltVal val="0"/>
                                          </p:val>
                                        </p:tav>
                                      </p:tavLst>
                                    </p:anim>
                                    <p:animEffect transition="in" filter="fade">
                                      <p:cBhvr>
                                        <p:cTn id="4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9" grpId="1" animBg="1"/>
      <p:bldP spid="9" grpId="2" animBg="1"/>
      <p:bldP spid="9" grpId="3" animBg="1"/>
      <p:bldP spid="9" grpId="4"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0"/>
          <p:cNvPicPr>
            <a:picLocks noChangeAspect="1"/>
          </p:cNvPicPr>
          <p:nvPr/>
        </p:nvPicPr>
        <p:blipFill rotWithShape="1">
          <a:blip r:embed="rId2">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481" t="12573" r="16313" b="5224"/>
          <a:stretch/>
        </p:blipFill>
        <p:spPr>
          <a:xfrm>
            <a:off x="7895678" y="749795"/>
            <a:ext cx="2832359" cy="2897324"/>
          </a:xfrm>
          <a:prstGeom prst="rect">
            <a:avLst/>
          </a:prstGeom>
        </p:spPr>
      </p:pic>
      <p:pic>
        <p:nvPicPr>
          <p:cNvPr id="3" name="Bildobjekt 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4772" y="1384030"/>
            <a:ext cx="8982456" cy="3133344"/>
          </a:xfrm>
          <a:prstGeom prst="rect">
            <a:avLst/>
          </a:prstGeom>
        </p:spPr>
      </p:pic>
      <p:sp>
        <p:nvSpPr>
          <p:cNvPr id="4" name="TextBox 3"/>
          <p:cNvSpPr txBox="1"/>
          <p:nvPr/>
        </p:nvSpPr>
        <p:spPr>
          <a:xfrm>
            <a:off x="2793609" y="422338"/>
            <a:ext cx="7188591" cy="461665"/>
          </a:xfrm>
          <a:prstGeom prst="rect">
            <a:avLst/>
          </a:prstGeom>
          <a:noFill/>
        </p:spPr>
        <p:txBody>
          <a:bodyPr wrap="square" rtlCol="0">
            <a:spAutoFit/>
          </a:bodyPr>
          <a:lstStyle/>
          <a:p>
            <a:r>
              <a:rPr lang="en-US" sz="2400" b="1" dirty="0">
                <a:solidFill>
                  <a:srgbClr val="7030A0"/>
                </a:solidFill>
              </a:rPr>
              <a:t>Sources of uncertainty in </a:t>
            </a:r>
            <a:r>
              <a:rPr lang="en-US" sz="2400" b="1" dirty="0">
                <a:solidFill>
                  <a:srgbClr val="FF0000"/>
                </a:solidFill>
              </a:rPr>
              <a:t>Medical Laboratory </a:t>
            </a:r>
          </a:p>
        </p:txBody>
      </p:sp>
      <p:sp>
        <p:nvSpPr>
          <p:cNvPr id="5" name="TextBox 4"/>
          <p:cNvSpPr txBox="1"/>
          <p:nvPr/>
        </p:nvSpPr>
        <p:spPr>
          <a:xfrm>
            <a:off x="1594400" y="5208797"/>
            <a:ext cx="7978726" cy="461665"/>
          </a:xfrm>
          <a:prstGeom prst="rect">
            <a:avLst/>
          </a:prstGeom>
          <a:noFill/>
        </p:spPr>
        <p:txBody>
          <a:bodyPr wrap="square" rtlCol="0">
            <a:spAutoFit/>
          </a:bodyPr>
          <a:lstStyle/>
          <a:p>
            <a:pPr algn="ctr"/>
            <a:r>
              <a:rPr lang="en-US" sz="2400" b="1" i="1" dirty="0"/>
              <a:t>Question: </a:t>
            </a:r>
            <a:r>
              <a:rPr lang="en-US" sz="2400" b="1" i="1" dirty="0">
                <a:solidFill>
                  <a:srgbClr val="FF0000"/>
                </a:solidFill>
              </a:rPr>
              <a:t>Bottom-up </a:t>
            </a:r>
            <a:r>
              <a:rPr lang="en-US" sz="2400" b="1" i="1" dirty="0"/>
              <a:t>or</a:t>
            </a:r>
            <a:r>
              <a:rPr lang="en-US" sz="2400" b="1" i="1" dirty="0">
                <a:solidFill>
                  <a:srgbClr val="FF0000"/>
                </a:solidFill>
              </a:rPr>
              <a:t> Top-down</a:t>
            </a:r>
            <a:r>
              <a:rPr lang="en-US" sz="2400" b="1" i="1" dirty="0"/>
              <a:t>?</a:t>
            </a:r>
          </a:p>
        </p:txBody>
      </p:sp>
      <p:sp>
        <p:nvSpPr>
          <p:cNvPr id="7" name="Rectangle 6"/>
          <p:cNvSpPr/>
          <p:nvPr/>
        </p:nvSpPr>
        <p:spPr>
          <a:xfrm>
            <a:off x="583096" y="1384030"/>
            <a:ext cx="1987826" cy="325500"/>
          </a:xfrm>
          <a:prstGeom prst="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Bias Correction</a:t>
            </a:r>
          </a:p>
        </p:txBody>
      </p:sp>
      <p:sp>
        <p:nvSpPr>
          <p:cNvPr id="2" name="Right Arrow 1"/>
          <p:cNvSpPr/>
          <p:nvPr/>
        </p:nvSpPr>
        <p:spPr>
          <a:xfrm>
            <a:off x="3501174" y="2866030"/>
            <a:ext cx="4480560"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42861" y="2385250"/>
            <a:ext cx="1597004" cy="830997"/>
          </a:xfrm>
          <a:prstGeom prst="rect">
            <a:avLst/>
          </a:prstGeom>
          <a:solidFill>
            <a:schemeClr val="bg1"/>
          </a:solidFill>
        </p:spPr>
        <p:txBody>
          <a:bodyPr wrap="square" rtlCol="0">
            <a:spAutoFit/>
          </a:bodyPr>
          <a:lstStyle/>
          <a:p>
            <a:pPr algn="r"/>
            <a:r>
              <a:rPr lang="en-US" sz="2400" b="1" i="1" dirty="0">
                <a:solidFill>
                  <a:srgbClr val="FF0000"/>
                </a:solidFill>
              </a:rPr>
              <a:t>Control Material</a:t>
            </a:r>
          </a:p>
        </p:txBody>
      </p:sp>
      <p:sp>
        <p:nvSpPr>
          <p:cNvPr id="11" name="Rounded Rectangular Callout 10"/>
          <p:cNvSpPr/>
          <p:nvPr/>
        </p:nvSpPr>
        <p:spPr>
          <a:xfrm>
            <a:off x="1258033" y="980959"/>
            <a:ext cx="6493466" cy="3742006"/>
          </a:xfrm>
          <a:prstGeom prst="wedgeRoundRectCallout">
            <a:avLst>
              <a:gd name="adj1" fmla="val 15914"/>
              <a:gd name="adj2" fmla="val 64380"/>
              <a:gd name="adj3" fmla="val 16667"/>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6893169" y="5444197"/>
            <a:ext cx="45719" cy="457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8838392">
            <a:off x="6713171" y="4039597"/>
            <a:ext cx="2798169" cy="365760"/>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29086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left)">
                                      <p:cBhvr>
                                        <p:cTn id="57" dur="1000"/>
                                        <p:tgtEl>
                                          <p:spTgt spid="2"/>
                                        </p:tgtEl>
                                      </p:cBhvr>
                                    </p:animEffect>
                                  </p:childTnLst>
                                </p:cTn>
                              </p:par>
                              <p:par>
                                <p:cTn id="58" presetID="22" presetClass="exit" presetSubtype="8" fill="hold" grpId="1" nodeType="withEffect">
                                  <p:stCondLst>
                                    <p:cond delay="250"/>
                                  </p:stCondLst>
                                  <p:childTnLst>
                                    <p:animEffect transition="out" filter="wipe(left)">
                                      <p:cBhvr>
                                        <p:cTn id="59" dur="1000"/>
                                        <p:tgtEl>
                                          <p:spTgt spid="2"/>
                                        </p:tgtEl>
                                      </p:cBhvr>
                                    </p:animEffect>
                                    <p:set>
                                      <p:cBhvr>
                                        <p:cTn id="60" dur="1" fill="hold">
                                          <p:stCondLst>
                                            <p:cond delay="999"/>
                                          </p:stCondLst>
                                        </p:cTn>
                                        <p:tgtEl>
                                          <p:spTgt spid="2"/>
                                        </p:tgtEl>
                                        <p:attrNameLst>
                                          <p:attrName>style.visibility</p:attrName>
                                        </p:attrNameLst>
                                      </p:cBhvr>
                                      <p:to>
                                        <p:strVal val="hidden"/>
                                      </p:to>
                                    </p:set>
                                  </p:childTnLst>
                                </p:cTn>
                              </p:par>
                            </p:childTnLst>
                          </p:cTn>
                        </p:par>
                        <p:par>
                          <p:cTn id="61" fill="hold">
                            <p:stCondLst>
                              <p:cond delay="1250"/>
                            </p:stCondLst>
                            <p:childTnLst>
                              <p:par>
                                <p:cTn id="62" presetID="22" presetClass="entr" presetSubtype="8" fill="hold" grpId="2" nodeType="after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wipe(left)">
                                      <p:cBhvr>
                                        <p:cTn id="64" dur="1000"/>
                                        <p:tgtEl>
                                          <p:spTgt spid="2"/>
                                        </p:tgtEl>
                                      </p:cBhvr>
                                    </p:animEffect>
                                  </p:childTnLst>
                                </p:cTn>
                              </p:par>
                              <p:par>
                                <p:cTn id="65" presetID="22" presetClass="exit" presetSubtype="8" fill="hold" grpId="3" nodeType="withEffect">
                                  <p:stCondLst>
                                    <p:cond delay="250"/>
                                  </p:stCondLst>
                                  <p:childTnLst>
                                    <p:animEffect transition="out" filter="wipe(left)">
                                      <p:cBhvr>
                                        <p:cTn id="66" dur="1000"/>
                                        <p:tgtEl>
                                          <p:spTgt spid="2"/>
                                        </p:tgtEl>
                                      </p:cBhvr>
                                    </p:animEffect>
                                    <p:set>
                                      <p:cBhvr>
                                        <p:cTn id="67" dur="1" fill="hold">
                                          <p:stCondLst>
                                            <p:cond delay="999"/>
                                          </p:stCondLst>
                                        </p:cTn>
                                        <p:tgtEl>
                                          <p:spTgt spid="2"/>
                                        </p:tgtEl>
                                        <p:attrNameLst>
                                          <p:attrName>style.visibility</p:attrName>
                                        </p:attrNameLst>
                                      </p:cBhvr>
                                      <p:to>
                                        <p:strVal val="hidden"/>
                                      </p:to>
                                    </p:set>
                                  </p:childTnLst>
                                </p:cTn>
                              </p:par>
                            </p:childTnLst>
                          </p:cTn>
                        </p:par>
                        <p:par>
                          <p:cTn id="68" fill="hold">
                            <p:stCondLst>
                              <p:cond delay="2500"/>
                            </p:stCondLst>
                            <p:childTnLst>
                              <p:par>
                                <p:cTn id="69" presetID="22" presetClass="entr" presetSubtype="8" fill="hold" grpId="4" nodeType="after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ipe(left)">
                                      <p:cBhvr>
                                        <p:cTn id="71" dur="1000"/>
                                        <p:tgtEl>
                                          <p:spTgt spid="2"/>
                                        </p:tgtEl>
                                      </p:cBhvr>
                                    </p:animEffect>
                                  </p:childTnLst>
                                </p:cTn>
                              </p:par>
                              <p:par>
                                <p:cTn id="72" presetID="22" presetClass="exit" presetSubtype="8" fill="hold" grpId="5" nodeType="withEffect">
                                  <p:stCondLst>
                                    <p:cond delay="250"/>
                                  </p:stCondLst>
                                  <p:childTnLst>
                                    <p:animEffect transition="out" filter="wipe(left)">
                                      <p:cBhvr>
                                        <p:cTn id="73" dur="1000"/>
                                        <p:tgtEl>
                                          <p:spTgt spid="2"/>
                                        </p:tgtEl>
                                      </p:cBhvr>
                                    </p:animEffect>
                                    <p:set>
                                      <p:cBhvr>
                                        <p:cTn id="74" dur="1" fill="hold">
                                          <p:stCondLst>
                                            <p:cond delay="999"/>
                                          </p:stCondLst>
                                        </p:cTn>
                                        <p:tgtEl>
                                          <p:spTgt spid="2"/>
                                        </p:tgtEl>
                                        <p:attrNameLst>
                                          <p:attrName>style.visibility</p:attrName>
                                        </p:attrNameLst>
                                      </p:cBhvr>
                                      <p:to>
                                        <p:strVal val="hidden"/>
                                      </p:to>
                                    </p:set>
                                  </p:childTnLst>
                                </p:cTn>
                              </p:par>
                            </p:childTnLst>
                          </p:cTn>
                        </p:par>
                        <p:par>
                          <p:cTn id="75" fill="hold">
                            <p:stCondLst>
                              <p:cond delay="3750"/>
                            </p:stCondLst>
                            <p:childTnLst>
                              <p:par>
                                <p:cTn id="76" presetID="22" presetClass="entr" presetSubtype="8" fill="hold" grpId="6" nodeType="after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left)">
                                      <p:cBhvr>
                                        <p:cTn id="78" dur="1000"/>
                                        <p:tgtEl>
                                          <p:spTgt spid="2"/>
                                        </p:tgtEl>
                                      </p:cBhvr>
                                    </p:animEffect>
                                  </p:childTnLst>
                                </p:cTn>
                              </p:par>
                              <p:par>
                                <p:cTn id="79" presetID="22" presetClass="exit" presetSubtype="8" fill="hold" grpId="7" nodeType="withEffect">
                                  <p:stCondLst>
                                    <p:cond delay="0"/>
                                  </p:stCondLst>
                                  <p:childTnLst>
                                    <p:animEffect transition="out" filter="wipe(left)">
                                      <p:cBhvr>
                                        <p:cTn id="80" dur="1000"/>
                                        <p:tgtEl>
                                          <p:spTgt spid="2"/>
                                        </p:tgtEl>
                                      </p:cBhvr>
                                    </p:animEffect>
                                    <p:set>
                                      <p:cBhvr>
                                        <p:cTn id="81" dur="1" fill="hold">
                                          <p:stCondLst>
                                            <p:cond delay="999"/>
                                          </p:stCondLst>
                                        </p:cTn>
                                        <p:tgtEl>
                                          <p:spTgt spid="2"/>
                                        </p:tgtEl>
                                        <p:attrNameLst>
                                          <p:attrName>style.visibility</p:attrName>
                                        </p:attrNameLst>
                                      </p:cBhvr>
                                      <p:to>
                                        <p:strVal val="hidden"/>
                                      </p:to>
                                    </p:set>
                                  </p:childTnLst>
                                </p:cTn>
                              </p:par>
                            </p:childTnLst>
                          </p:cTn>
                        </p:par>
                        <p:par>
                          <p:cTn id="82" fill="hold">
                            <p:stCondLst>
                              <p:cond delay="4750"/>
                            </p:stCondLst>
                            <p:childTnLst>
                              <p:par>
                                <p:cTn id="83" presetID="22" presetClass="entr" presetSubtype="8" fill="hold" nodeType="after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2" grpId="0" animBg="1"/>
      <p:bldP spid="2" grpId="1" animBg="1"/>
      <p:bldP spid="2" grpId="2" animBg="1"/>
      <p:bldP spid="2" grpId="3" animBg="1"/>
      <p:bldP spid="2" grpId="4" animBg="1"/>
      <p:bldP spid="2" grpId="5" animBg="1"/>
      <p:bldP spid="2" grpId="6" animBg="1"/>
      <p:bldP spid="2" grpId="7" animBg="1"/>
      <p:bldP spid="8" grpId="0" animBg="1"/>
      <p:bldP spid="11" grpId="0" animBg="1"/>
      <p:bldP spid="11" grpId="1" animBg="1"/>
      <p:bldP spid="9" grpId="0" animBg="1"/>
      <p:bldP spid="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97280" y="393896"/>
            <a:ext cx="7315200" cy="6091310"/>
          </a:xfrm>
        </p:spPr>
        <p:txBody>
          <a:bodyPr>
            <a:normAutofit/>
          </a:bodyPr>
          <a:lstStyle/>
          <a:p>
            <a:pPr marL="0" indent="0">
              <a:spcAft>
                <a:spcPts val="2400"/>
              </a:spcAft>
              <a:buNone/>
            </a:pPr>
            <a:r>
              <a:rPr lang="en-US" b="1" i="1" dirty="0">
                <a:solidFill>
                  <a:srgbClr val="0070C0"/>
                </a:solidFill>
              </a:rPr>
              <a:t>Evaluation of measurement data — Guide to the expression of uncertainty in measurement </a:t>
            </a:r>
            <a:r>
              <a:rPr lang="en-US" b="1" dirty="0">
                <a:solidFill>
                  <a:srgbClr val="0070C0"/>
                </a:solidFill>
              </a:rPr>
              <a:t>(GUM) JCGM 100:2008</a:t>
            </a:r>
          </a:p>
          <a:p>
            <a:pPr>
              <a:spcAft>
                <a:spcPts val="2400"/>
              </a:spcAft>
            </a:pPr>
            <a:r>
              <a:rPr lang="en-US" sz="2400" dirty="0"/>
              <a:t>1.2: “This document is primarily concerned with the expression of uncertainty in the measurement of a </a:t>
            </a:r>
            <a:r>
              <a:rPr lang="en-US" sz="2400" dirty="0">
                <a:solidFill>
                  <a:srgbClr val="FF0000"/>
                </a:solidFill>
              </a:rPr>
              <a:t>well-defined physical quantity</a:t>
            </a:r>
            <a:r>
              <a:rPr lang="en-US" sz="2400" dirty="0"/>
              <a:t> that can be defined by an essentially unique value.” </a:t>
            </a:r>
          </a:p>
          <a:p>
            <a:r>
              <a:rPr lang="en-US" sz="2400" dirty="0"/>
              <a:t>1.4: “…(GUM) provides </a:t>
            </a:r>
            <a:r>
              <a:rPr lang="en-US" sz="2400" dirty="0">
                <a:solidFill>
                  <a:srgbClr val="FF0000"/>
                </a:solidFill>
              </a:rPr>
              <a:t>general rules </a:t>
            </a:r>
            <a:r>
              <a:rPr lang="en-US" sz="2400" dirty="0"/>
              <a:t>for evaluating and expressing uncertainty in measurement rather than detailed, technology-specific instructions.”</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528"/>
          <a:stretch/>
        </p:blipFill>
        <p:spPr bwMode="auto">
          <a:xfrm>
            <a:off x="8677172" y="126609"/>
            <a:ext cx="3514828" cy="419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1566303"/>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0974" y="299805"/>
            <a:ext cx="11017771" cy="4166269"/>
          </a:xfrm>
          <a:prstGeom prst="rect">
            <a:avLst/>
          </a:prstGeom>
          <a:noFill/>
        </p:spPr>
        <p:txBody>
          <a:bodyPr wrap="square" rtlCol="0">
            <a:spAutoFit/>
          </a:bodyPr>
          <a:lstStyle/>
          <a:p>
            <a:pPr marL="228600" indent="-228600">
              <a:lnSpc>
                <a:spcPct val="90000"/>
              </a:lnSpc>
              <a:spcBef>
                <a:spcPts val="1000"/>
              </a:spcBef>
              <a:spcAft>
                <a:spcPts val="600"/>
              </a:spcAft>
              <a:buFont typeface="Arial" panose="020B0604020202020204" pitchFamily="34" charset="0"/>
              <a:buChar char="•"/>
            </a:pPr>
            <a:r>
              <a:rPr lang="en-US" sz="2800" b="1" dirty="0"/>
              <a:t>Bottom-up:</a:t>
            </a:r>
          </a:p>
          <a:p>
            <a:pPr marL="457200" indent="-457200">
              <a:buFontTx/>
              <a:buChar char="-"/>
            </a:pPr>
            <a:r>
              <a:rPr lang="en-US" sz="2800" dirty="0"/>
              <a:t>Usually employed by </a:t>
            </a:r>
            <a:r>
              <a:rPr lang="en-US" sz="2800" b="1" dirty="0">
                <a:solidFill>
                  <a:srgbClr val="00B0F0"/>
                </a:solidFill>
              </a:rPr>
              <a:t>reference laboratories </a:t>
            </a:r>
            <a:r>
              <a:rPr lang="en-US" sz="2800" dirty="0"/>
              <a:t>to obtain ISO 17025 and 15195 certificate</a:t>
            </a:r>
          </a:p>
          <a:p>
            <a:pPr marL="457200" indent="-457200">
              <a:buFontTx/>
              <a:buChar char="-"/>
            </a:pPr>
            <a:r>
              <a:rPr lang="en-US" sz="2800" dirty="0"/>
              <a:t>The application in medical laboratories is </a:t>
            </a:r>
            <a:r>
              <a:rPr lang="en-US" sz="2800" b="1" dirty="0">
                <a:solidFill>
                  <a:srgbClr val="00B0F0"/>
                </a:solidFill>
              </a:rPr>
              <a:t>too complicated </a:t>
            </a:r>
            <a:r>
              <a:rPr lang="en-US" sz="2800" dirty="0"/>
              <a:t>and has encountered many practical problems and objections.</a:t>
            </a:r>
          </a:p>
          <a:p>
            <a:pPr marL="228600" indent="-228600">
              <a:lnSpc>
                <a:spcPct val="90000"/>
              </a:lnSpc>
              <a:spcBef>
                <a:spcPts val="1000"/>
              </a:spcBef>
              <a:spcAft>
                <a:spcPts val="600"/>
              </a:spcAft>
              <a:buFont typeface="Arial" panose="020B0604020202020204" pitchFamily="34" charset="0"/>
              <a:buChar char="•"/>
            </a:pPr>
            <a:r>
              <a:rPr lang="en-US" sz="2800" b="1" dirty="0"/>
              <a:t>Top-down: </a:t>
            </a:r>
          </a:p>
          <a:p>
            <a:pPr marL="457200" indent="-457200">
              <a:buFontTx/>
              <a:buChar char="-"/>
            </a:pPr>
            <a:r>
              <a:rPr lang="en-US" sz="2800" dirty="0"/>
              <a:t>Simpler and represents a </a:t>
            </a:r>
            <a:r>
              <a:rPr lang="en-US" sz="2800" b="1" dirty="0">
                <a:solidFill>
                  <a:srgbClr val="00B0F0"/>
                </a:solidFill>
              </a:rPr>
              <a:t>good alternative </a:t>
            </a:r>
            <a:r>
              <a:rPr lang="en-US" sz="2800" dirty="0"/>
              <a:t>to the previous approach</a:t>
            </a:r>
          </a:p>
          <a:p>
            <a:pPr marL="457200" indent="-457200">
              <a:buFontTx/>
              <a:buChar char="-"/>
            </a:pPr>
            <a:r>
              <a:rPr lang="en-US" sz="2800" dirty="0"/>
              <a:t>Estimates MU by using </a:t>
            </a:r>
            <a:r>
              <a:rPr lang="en-US" sz="2800" b="1" dirty="0">
                <a:solidFill>
                  <a:srgbClr val="00B0F0"/>
                </a:solidFill>
              </a:rPr>
              <a:t>IQC, commercial calibrator information</a:t>
            </a:r>
            <a:r>
              <a:rPr lang="en-US" sz="2800" dirty="0"/>
              <a:t>, and </a:t>
            </a:r>
            <a:r>
              <a:rPr lang="en-US" sz="2800" b="1" dirty="0">
                <a:solidFill>
                  <a:srgbClr val="00B0F0"/>
                </a:solidFill>
              </a:rPr>
              <a:t>bias correction</a:t>
            </a:r>
          </a:p>
        </p:txBody>
      </p:sp>
      <p:sp>
        <p:nvSpPr>
          <p:cNvPr id="6" name="TextBox 5"/>
          <p:cNvSpPr txBox="1"/>
          <p:nvPr/>
        </p:nvSpPr>
        <p:spPr>
          <a:xfrm>
            <a:off x="193623" y="5287453"/>
            <a:ext cx="11781025" cy="1384995"/>
          </a:xfrm>
          <a:prstGeom prst="rect">
            <a:avLst/>
          </a:prstGeom>
          <a:solidFill>
            <a:schemeClr val="bg1">
              <a:lumMod val="85000"/>
            </a:schemeClr>
          </a:solidFill>
          <a:ln>
            <a:solidFill>
              <a:schemeClr val="bg1">
                <a:lumMod val="50000"/>
              </a:schemeClr>
            </a:solidFill>
          </a:ln>
        </p:spPr>
        <p:txBody>
          <a:bodyPr wrap="square" rtlCol="0">
            <a:spAutoFit/>
          </a:bodyPr>
          <a:lstStyle/>
          <a:p>
            <a:r>
              <a:rPr lang="en-US" sz="2400" i="1" dirty="0"/>
              <a:t>The search for any potential source of analytical uncertainty according to the “bottom-up” approach is seen as </a:t>
            </a:r>
            <a:r>
              <a:rPr lang="en-US" sz="2400" i="1" dirty="0">
                <a:solidFill>
                  <a:srgbClr val="FF0000"/>
                </a:solidFill>
              </a:rPr>
              <a:t>a complicated and useless challenge</a:t>
            </a:r>
          </a:p>
          <a:p>
            <a:endParaRPr lang="en-US" dirty="0"/>
          </a:p>
          <a:p>
            <a:r>
              <a:rPr lang="en-US" dirty="0"/>
              <a:t>Measurement uncertainty: light in the shadows. </a:t>
            </a:r>
            <a:r>
              <a:rPr lang="en-US" dirty="0" err="1"/>
              <a:t>Plebani</a:t>
            </a:r>
            <a:r>
              <a:rPr lang="en-US" dirty="0"/>
              <a:t> et al. CCLM 2020; </a:t>
            </a:r>
            <a:r>
              <a:rPr lang="en-US" dirty="0" err="1"/>
              <a:t>aop</a:t>
            </a:r>
            <a:r>
              <a:rPr lang="en-US" dirty="0"/>
              <a:t>. https://doi.org/10.1515/cclm-2020-0134</a:t>
            </a:r>
          </a:p>
        </p:txBody>
      </p:sp>
      <p:sp>
        <p:nvSpPr>
          <p:cNvPr id="7" name="TextBox 6"/>
          <p:cNvSpPr txBox="1"/>
          <p:nvPr/>
        </p:nvSpPr>
        <p:spPr>
          <a:xfrm>
            <a:off x="530279" y="4466074"/>
            <a:ext cx="11107712" cy="646331"/>
          </a:xfrm>
          <a:prstGeom prst="rect">
            <a:avLst/>
          </a:prstGeom>
          <a:noFill/>
        </p:spPr>
        <p:txBody>
          <a:bodyPr wrap="square" rtlCol="0">
            <a:spAutoFit/>
          </a:bodyPr>
          <a:lstStyle/>
          <a:p>
            <a:r>
              <a:rPr lang="en-US" dirty="0"/>
              <a:t>The utility of measurement uncertainty in medical laboratories. Braga et al. CCLM 2020; </a:t>
            </a:r>
            <a:r>
              <a:rPr lang="en-US" dirty="0" err="1"/>
              <a:t>aop</a:t>
            </a:r>
            <a:r>
              <a:rPr lang="en-US" dirty="0"/>
              <a:t>. https://doi.org/10.1515/cclm-2019-1336</a:t>
            </a:r>
          </a:p>
        </p:txBody>
      </p:sp>
    </p:spTree>
    <p:extLst>
      <p:ext uri="{BB962C8B-B14F-4D97-AF65-F5344CB8AC3E}">
        <p14:creationId xmlns:p14="http://schemas.microsoft.com/office/powerpoint/2010/main" val="19284215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left)">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left)">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wipe(left)">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31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214781" y="828812"/>
            <a:ext cx="7520062" cy="4657587"/>
          </a:xfrm>
        </p:spPr>
      </p:pic>
    </p:spTree>
    <p:extLst>
      <p:ext uri="{BB962C8B-B14F-4D97-AF65-F5344CB8AC3E}">
        <p14:creationId xmlns:p14="http://schemas.microsoft.com/office/powerpoint/2010/main" val="5717379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38200" y="1730138"/>
            <a:ext cx="10407980" cy="2231380"/>
          </a:xfrm>
          <a:prstGeom prst="rect">
            <a:avLst/>
          </a:prstGeom>
          <a:ln>
            <a:solidFill>
              <a:srgbClr val="0070C0"/>
            </a:solidFill>
          </a:ln>
        </p:spPr>
        <p:txBody>
          <a:bodyPr wrap="square">
            <a:spAutoFit/>
          </a:bodyPr>
          <a:lstStyle/>
          <a:p>
            <a:r>
              <a:rPr lang="en-US" sz="2800" dirty="0">
                <a:latin typeface="DGMetaSerifScience-Regular"/>
              </a:rPr>
              <a:t>“Although all medical laboratories seeking ISO 15189:2012 accreditation know that MU estimate is a specific requirement, </a:t>
            </a:r>
            <a:r>
              <a:rPr lang="en-US" sz="2800" b="1" dirty="0">
                <a:latin typeface="DGMetaSerifScience-Regular"/>
              </a:rPr>
              <a:t>few know what to do with the calculated MU</a:t>
            </a:r>
            <a:r>
              <a:rPr lang="en-US" sz="2800" dirty="0">
                <a:latin typeface="DGMetaSerifScience-Regular"/>
              </a:rPr>
              <a:t>.” </a:t>
            </a:r>
          </a:p>
          <a:p>
            <a:pPr>
              <a:spcBef>
                <a:spcPts val="1800"/>
              </a:spcBef>
            </a:pPr>
            <a:r>
              <a:rPr lang="en-US" sz="2000" i="1" dirty="0">
                <a:latin typeface="DGMetaScience-Regular"/>
              </a:rPr>
              <a:t>Braga F, </a:t>
            </a:r>
            <a:r>
              <a:rPr lang="en-US" sz="2000" i="1" dirty="0" err="1">
                <a:latin typeface="DGMetaScience-Regular"/>
              </a:rPr>
              <a:t>Panteghini</a:t>
            </a:r>
            <a:r>
              <a:rPr lang="en-US" sz="2000" i="1" dirty="0">
                <a:latin typeface="DGMetaScience-Regular"/>
              </a:rPr>
              <a:t> M. The utility of measurement uncertainty in medical laboratories. </a:t>
            </a:r>
            <a:r>
              <a:rPr lang="en-US" sz="2000" i="1" dirty="0" err="1">
                <a:latin typeface="DGMetaScience-Regular"/>
              </a:rPr>
              <a:t>Clin</a:t>
            </a:r>
            <a:r>
              <a:rPr lang="en-US" sz="2000" i="1" dirty="0">
                <a:latin typeface="DGMetaScience-Regular"/>
              </a:rPr>
              <a:t> </a:t>
            </a:r>
            <a:r>
              <a:rPr lang="en-US" sz="2000" i="1" dirty="0" err="1">
                <a:latin typeface="DGMetaScience-Regular"/>
              </a:rPr>
              <a:t>Chem</a:t>
            </a:r>
            <a:r>
              <a:rPr lang="en-US" sz="2000" i="1" dirty="0">
                <a:latin typeface="DGMetaScience-Regular"/>
              </a:rPr>
              <a:t> Lab Med 2020</a:t>
            </a:r>
            <a:endParaRPr lang="en-US" sz="2000" i="1" dirty="0"/>
          </a:p>
        </p:txBody>
      </p:sp>
      <p:sp>
        <p:nvSpPr>
          <p:cNvPr id="2" name="Title 1"/>
          <p:cNvSpPr>
            <a:spLocks noGrp="1"/>
          </p:cNvSpPr>
          <p:nvPr>
            <p:ph type="title"/>
          </p:nvPr>
        </p:nvSpPr>
        <p:spPr/>
        <p:txBody>
          <a:bodyPr>
            <a:normAutofit/>
          </a:bodyPr>
          <a:lstStyle/>
          <a:p>
            <a:r>
              <a:rPr lang="en-US" sz="4000" b="1" dirty="0">
                <a:solidFill>
                  <a:srgbClr val="7030A0"/>
                </a:solidFill>
              </a:rPr>
              <a:t>What’s the </a:t>
            </a:r>
            <a:r>
              <a:rPr lang="en-US" sz="4000" b="1" dirty="0">
                <a:solidFill>
                  <a:srgbClr val="FF0000"/>
                </a:solidFill>
              </a:rPr>
              <a:t>Problem</a:t>
            </a:r>
            <a:r>
              <a:rPr lang="en-US" sz="4000" b="1" dirty="0">
                <a:solidFill>
                  <a:srgbClr val="7030A0"/>
                </a:solidFill>
              </a:rPr>
              <a:t>?</a:t>
            </a:r>
            <a:endParaRPr lang="en-US" sz="3600" b="1" dirty="0">
              <a:solidFill>
                <a:srgbClr val="7030A0"/>
              </a:solidFill>
            </a:endParaRPr>
          </a:p>
        </p:txBody>
      </p:sp>
      <p:cxnSp>
        <p:nvCxnSpPr>
          <p:cNvPr id="6" name="Straight Connector 5"/>
          <p:cNvCxnSpPr/>
          <p:nvPr/>
        </p:nvCxnSpPr>
        <p:spPr>
          <a:xfrm flipV="1">
            <a:off x="867696" y="3067665"/>
            <a:ext cx="7498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38200" y="4285788"/>
            <a:ext cx="10407980" cy="1800493"/>
          </a:xfrm>
          <a:prstGeom prst="rect">
            <a:avLst/>
          </a:prstGeom>
          <a:ln>
            <a:solidFill>
              <a:srgbClr val="0070C0"/>
            </a:solidFill>
          </a:ln>
        </p:spPr>
        <p:txBody>
          <a:bodyPr wrap="square">
            <a:spAutoFit/>
          </a:bodyPr>
          <a:lstStyle/>
          <a:p>
            <a:r>
              <a:rPr lang="en-US" sz="2800" dirty="0">
                <a:latin typeface="DGMetaSerifScience-Regular"/>
              </a:rPr>
              <a:t>“We wish to add that “</a:t>
            </a:r>
            <a:r>
              <a:rPr lang="en-US" sz="2800" b="1" dirty="0">
                <a:latin typeface="DGMetaSerifScience-Regular"/>
              </a:rPr>
              <a:t>few are truly aware of how to calculate </a:t>
            </a:r>
            <a:r>
              <a:rPr lang="en-US" sz="2800" dirty="0">
                <a:latin typeface="DGMetaSerifScience-Regular"/>
              </a:rPr>
              <a:t>MU in medical laboratories”.</a:t>
            </a:r>
          </a:p>
          <a:p>
            <a:pPr>
              <a:spcBef>
                <a:spcPts val="1800"/>
              </a:spcBef>
            </a:pPr>
            <a:r>
              <a:rPr lang="it-IT" sz="2000" i="1" dirty="0">
                <a:latin typeface="DGMetaScience-Regular"/>
              </a:rPr>
              <a:t>Mario Plebani, Andrea Padoan and Laura Sciacovelli </a:t>
            </a:r>
            <a:r>
              <a:rPr lang="en-US" sz="2000" i="1" dirty="0">
                <a:latin typeface="DGMetaScience-Regular"/>
              </a:rPr>
              <a:t>Measurement uncertainty: light in the shadows https://doi.org/10.1515/cclm-2020-0134</a:t>
            </a:r>
            <a:endParaRPr lang="en-US" sz="2800" dirty="0">
              <a:latin typeface="DGMetaSerifScience-Regular"/>
            </a:endParaRPr>
          </a:p>
        </p:txBody>
      </p:sp>
      <p:cxnSp>
        <p:nvCxnSpPr>
          <p:cNvPr id="10" name="Straight Connector 9"/>
          <p:cNvCxnSpPr/>
          <p:nvPr/>
        </p:nvCxnSpPr>
        <p:spPr>
          <a:xfrm flipV="1">
            <a:off x="8123902" y="4812891"/>
            <a:ext cx="2834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500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100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241496"/>
            <a:ext cx="11734800" cy="4463854"/>
          </a:xfrm>
        </p:spPr>
        <p:txBody>
          <a:bodyPr>
            <a:normAutofit lnSpcReduction="10000"/>
          </a:bodyPr>
          <a:lstStyle/>
          <a:p>
            <a:pPr marL="0" indent="0">
              <a:lnSpc>
                <a:spcPct val="100000"/>
              </a:lnSpc>
              <a:spcBef>
                <a:spcPts val="0"/>
              </a:spcBef>
              <a:spcAft>
                <a:spcPts val="2400"/>
              </a:spcAft>
              <a:buNone/>
            </a:pPr>
            <a:r>
              <a:rPr lang="en-US" b="1" dirty="0"/>
              <a:t>ISO/TS 20914:2019(E)</a:t>
            </a:r>
          </a:p>
          <a:p>
            <a:pPr marL="0" indent="0">
              <a:lnSpc>
                <a:spcPct val="100000"/>
              </a:lnSpc>
              <a:spcBef>
                <a:spcPts val="0"/>
              </a:spcBef>
              <a:spcAft>
                <a:spcPts val="600"/>
              </a:spcAft>
              <a:buNone/>
            </a:pPr>
            <a:r>
              <a:rPr lang="en-US" b="1" dirty="0">
                <a:solidFill>
                  <a:srgbClr val="FF0000"/>
                </a:solidFill>
              </a:rPr>
              <a:t>In medical laboratory:‍</a:t>
            </a:r>
          </a:p>
          <a:p>
            <a:pPr>
              <a:lnSpc>
                <a:spcPct val="100000"/>
              </a:lnSpc>
              <a:spcBef>
                <a:spcPts val="0"/>
              </a:spcBef>
              <a:spcAft>
                <a:spcPts val="1200"/>
              </a:spcAft>
            </a:pPr>
            <a:r>
              <a:rPr lang="en-US" dirty="0"/>
              <a:t>The measurands are typically present in complex biological fluid and tissue matrices</a:t>
            </a:r>
          </a:p>
          <a:p>
            <a:pPr>
              <a:lnSpc>
                <a:spcPct val="100000"/>
              </a:lnSpc>
              <a:spcBef>
                <a:spcPts val="0"/>
              </a:spcBef>
              <a:spcAft>
                <a:spcPts val="1200"/>
              </a:spcAft>
            </a:pPr>
            <a:r>
              <a:rPr lang="en-US" dirty="0"/>
              <a:t>Characterization of commercial devices and kits is limited to the gathering of empirical performance data using QC sample</a:t>
            </a:r>
          </a:p>
          <a:p>
            <a:pPr>
              <a:lnSpc>
                <a:spcPct val="100000"/>
              </a:lnSpc>
              <a:spcBef>
                <a:spcPts val="0"/>
              </a:spcBef>
              <a:spcAft>
                <a:spcPts val="600"/>
              </a:spcAft>
            </a:pPr>
            <a:r>
              <a:rPr lang="en-US" dirty="0"/>
              <a:t>Medical laboratory measurement procedures are well-suited to utilizing IQC and other available data to estimate MU </a:t>
            </a:r>
            <a:r>
              <a:rPr lang="en-US" b="1" dirty="0">
                <a:solidFill>
                  <a:srgbClr val="00B0F0"/>
                </a:solidFill>
              </a:rPr>
              <a:t>without the need for measurement models and complex statistics</a:t>
            </a:r>
          </a:p>
        </p:txBody>
      </p:sp>
      <p:sp>
        <p:nvSpPr>
          <p:cNvPr id="2" name="Rectangle 1"/>
          <p:cNvSpPr/>
          <p:nvPr/>
        </p:nvSpPr>
        <p:spPr>
          <a:xfrm>
            <a:off x="304800" y="762000"/>
            <a:ext cx="11677650" cy="379095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304800" y="4610100"/>
            <a:ext cx="11582400" cy="2019300"/>
          </a:xfrm>
          <a:prstGeom prst="rect">
            <a:avLst/>
          </a:prstGeom>
          <a:solidFill>
            <a:schemeClr val="accent6">
              <a:lumMod val="20000"/>
              <a:lumOff val="80000"/>
            </a:schemeClr>
          </a:solidFill>
          <a:ln w="38100">
            <a:solidFill>
              <a:srgbClr val="7030A0"/>
            </a:solidFill>
          </a:ln>
          <a:effectLst>
            <a:outerShdw blurRad="50800" dist="38100" dir="8100000" algn="tr"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en-US" b="1" i="1" dirty="0"/>
              <a:t>“…not intended … an exhaustive accounting of all possible uncertainties, but … </a:t>
            </a:r>
            <a:r>
              <a:rPr lang="en-US" b="1" i="1" dirty="0">
                <a:solidFill>
                  <a:srgbClr val="FF0000"/>
                </a:solidFill>
              </a:rPr>
              <a:t>major foreseeable sources</a:t>
            </a:r>
            <a:r>
              <a:rPr lang="en-US" b="1" i="1" dirty="0"/>
              <a:t>…”</a:t>
            </a:r>
          </a:p>
          <a:p>
            <a:pPr marL="0" indent="0">
              <a:buFont typeface="Arial" panose="020B0604020202020204" pitchFamily="34" charset="0"/>
              <a:buNone/>
            </a:pPr>
            <a:r>
              <a:rPr lang="en-US" b="1" i="1" dirty="0"/>
              <a:t>“…to provide practical estimates of MU that help ensure that patient results are </a:t>
            </a:r>
            <a:r>
              <a:rPr lang="en-US" b="1" i="1" dirty="0">
                <a:solidFill>
                  <a:srgbClr val="FF0000"/>
                </a:solidFill>
              </a:rPr>
              <a:t>fit for medical use</a:t>
            </a:r>
            <a:r>
              <a:rPr lang="en-US" b="1" i="1" dirty="0"/>
              <a:t>.”</a:t>
            </a:r>
          </a:p>
        </p:txBody>
      </p:sp>
    </p:spTree>
    <p:extLst>
      <p:ext uri="{BB962C8B-B14F-4D97-AF65-F5344CB8AC3E}">
        <p14:creationId xmlns:p14="http://schemas.microsoft.com/office/powerpoint/2010/main" val="104435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914" y="140677"/>
            <a:ext cx="11353800" cy="6541477"/>
          </a:xfrm>
        </p:spPr>
        <p:txBody>
          <a:bodyPr>
            <a:normAutofit fontScale="85000" lnSpcReduction="20000"/>
          </a:bodyPr>
          <a:lstStyle/>
          <a:p>
            <a:pPr marL="0" indent="0">
              <a:spcBef>
                <a:spcPts val="0"/>
              </a:spcBef>
              <a:spcAft>
                <a:spcPts val="1200"/>
              </a:spcAft>
              <a:buNone/>
            </a:pPr>
            <a:r>
              <a:rPr lang="en-US" sz="3300" b="1" i="1" dirty="0">
                <a:solidFill>
                  <a:srgbClr val="7030A0"/>
                </a:solidFill>
              </a:rPr>
              <a:t>Common sources of MU in medical laboratory:</a:t>
            </a:r>
          </a:p>
          <a:p>
            <a:r>
              <a:rPr lang="en-US" dirty="0">
                <a:solidFill>
                  <a:srgbClr val="0070C0"/>
                </a:solidFill>
              </a:rPr>
              <a:t>Sample inhomogeneity</a:t>
            </a:r>
          </a:p>
          <a:p>
            <a:r>
              <a:rPr lang="en-US" dirty="0">
                <a:solidFill>
                  <a:schemeClr val="accent2">
                    <a:lumMod val="75000"/>
                  </a:schemeClr>
                </a:solidFill>
              </a:rPr>
              <a:t>Reconstitution procedures for lyophilized materials, e.g. calibrator and reagents</a:t>
            </a:r>
          </a:p>
          <a:p>
            <a:r>
              <a:rPr lang="en-US" dirty="0">
                <a:solidFill>
                  <a:srgbClr val="0070C0"/>
                </a:solidFill>
              </a:rPr>
              <a:t>Uncertainty of calibrator values, re-calibrations</a:t>
            </a:r>
          </a:p>
          <a:p>
            <a:r>
              <a:rPr lang="en-US" dirty="0">
                <a:solidFill>
                  <a:schemeClr val="accent2">
                    <a:lumMod val="75000"/>
                  </a:schemeClr>
                </a:solidFill>
              </a:rPr>
              <a:t>Instrumentation, e.g. electro-mechanical fluctuations, maintenance, parts replacement</a:t>
            </a:r>
          </a:p>
          <a:p>
            <a:r>
              <a:rPr lang="en-US" dirty="0">
                <a:solidFill>
                  <a:srgbClr val="0070C0"/>
                </a:solidFill>
              </a:rPr>
              <a:t>Reagent and calibrator instability</a:t>
            </a:r>
          </a:p>
          <a:p>
            <a:r>
              <a:rPr lang="en-US" dirty="0">
                <a:solidFill>
                  <a:schemeClr val="accent2">
                    <a:lumMod val="75000"/>
                  </a:schemeClr>
                </a:solidFill>
              </a:rPr>
              <a:t>Reagent and calibrator lot-to-lot variability</a:t>
            </a:r>
          </a:p>
          <a:p>
            <a:r>
              <a:rPr lang="en-US" dirty="0">
                <a:solidFill>
                  <a:srgbClr val="0070C0"/>
                </a:solidFill>
              </a:rPr>
              <a:t>Fluctuations in laboratory environment</a:t>
            </a:r>
          </a:p>
          <a:p>
            <a:r>
              <a:rPr lang="en-US" dirty="0">
                <a:solidFill>
                  <a:schemeClr val="accent2">
                    <a:lumMod val="75000"/>
                  </a:schemeClr>
                </a:solidFill>
              </a:rPr>
              <a:t>Operator bias introduced by reading analogue instrument indications</a:t>
            </a:r>
          </a:p>
          <a:p>
            <a:r>
              <a:rPr lang="en-US" dirty="0">
                <a:solidFill>
                  <a:srgbClr val="0070C0"/>
                </a:solidFill>
              </a:rPr>
              <a:t>Variable manual dexterity for manual and semi-automated methods</a:t>
            </a:r>
          </a:p>
          <a:p>
            <a:r>
              <a:rPr lang="en-US" dirty="0">
                <a:solidFill>
                  <a:schemeClr val="accent2">
                    <a:lumMod val="75000"/>
                  </a:schemeClr>
                </a:solidFill>
              </a:rPr>
              <a:t>Measurement bias vs. an accepted calibration hierarchy scheme</a:t>
            </a:r>
          </a:p>
          <a:p>
            <a:r>
              <a:rPr lang="en-US" dirty="0">
                <a:solidFill>
                  <a:srgbClr val="0070C0"/>
                </a:solidFill>
              </a:rPr>
              <a:t>Measurement formulae, e.g. approximations, assumptions, inexact values for constants, rounding of digits</a:t>
            </a:r>
          </a:p>
          <a:p>
            <a:r>
              <a:rPr lang="en-US" dirty="0">
                <a:solidFill>
                  <a:schemeClr val="accent2">
                    <a:lumMod val="75000"/>
                  </a:schemeClr>
                </a:solidFill>
              </a:rPr>
              <a:t>More than one of the same measuring system for the same measurand</a:t>
            </a:r>
          </a:p>
          <a:p>
            <a:r>
              <a:rPr lang="en-US" dirty="0">
                <a:solidFill>
                  <a:srgbClr val="0070C0"/>
                </a:solidFill>
              </a:rPr>
              <a:t>More than one measurement procedure for the same measurand that may have different analytical performance characteristics</a:t>
            </a:r>
          </a:p>
        </p:txBody>
      </p:sp>
    </p:spTree>
    <p:extLst>
      <p:ext uri="{BB962C8B-B14F-4D97-AF65-F5344CB8AC3E}">
        <p14:creationId xmlns:p14="http://schemas.microsoft.com/office/powerpoint/2010/main" val="26436887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left)">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left)">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left)">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wipe(left)">
                                      <p:cBhvr>
                                        <p:cTn id="52" dur="5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wipe(left)">
                                      <p:cBhvr>
                                        <p:cTn id="57" dur="500"/>
                                        <p:tgtEl>
                                          <p:spTgt spid="3">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animEffect transition="in" filter="wipe(left)">
                                      <p:cBhvr>
                                        <p:cTn id="62" dur="500"/>
                                        <p:tgtEl>
                                          <p:spTgt spid="3">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Effect transition="in" filter="wipe(left)">
                                      <p:cBhvr>
                                        <p:cTn id="6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708" y="239150"/>
            <a:ext cx="11422659" cy="6618849"/>
          </a:xfrm>
        </p:spPr>
        <p:txBody>
          <a:bodyPr>
            <a:normAutofit/>
          </a:bodyPr>
          <a:lstStyle/>
          <a:p>
            <a:pPr marL="0" indent="0">
              <a:buNone/>
            </a:pPr>
            <a:r>
              <a:rPr lang="en-US" sz="4000" b="1" dirty="0">
                <a:solidFill>
                  <a:srgbClr val="7030A0"/>
                </a:solidFill>
              </a:rPr>
              <a:t>The most significant uncertainty contributions</a:t>
            </a:r>
          </a:p>
          <a:p>
            <a:pPr marL="0" indent="0">
              <a:buNone/>
            </a:pPr>
            <a:endParaRPr lang="en-US" b="1" dirty="0"/>
          </a:p>
          <a:p>
            <a:pPr marL="0" indent="0">
              <a:spcBef>
                <a:spcPts val="1200"/>
              </a:spcBef>
              <a:spcAft>
                <a:spcPts val="1800"/>
              </a:spcAft>
              <a:buNone/>
            </a:pPr>
            <a:r>
              <a:rPr lang="en-US" sz="3200" b="1" dirty="0"/>
              <a:t>1. Long-term imprecision data </a:t>
            </a:r>
            <a:r>
              <a:rPr lang="en-US" sz="3200" b="1" dirty="0">
                <a:solidFill>
                  <a:srgbClr val="FF0000"/>
                </a:solidFill>
              </a:rPr>
              <a:t>(SD or CV) </a:t>
            </a:r>
            <a:r>
              <a:rPr lang="en-US" sz="3200" b="1" dirty="0"/>
              <a:t>obtained for IQC</a:t>
            </a:r>
          </a:p>
        </p:txBody>
      </p:sp>
      <p:sp>
        <p:nvSpPr>
          <p:cNvPr id="7" name="TextBox 6"/>
          <p:cNvSpPr txBox="1"/>
          <p:nvPr/>
        </p:nvSpPr>
        <p:spPr>
          <a:xfrm flipH="1">
            <a:off x="1337122" y="2630659"/>
            <a:ext cx="9805829" cy="3785652"/>
          </a:xfrm>
          <a:custGeom>
            <a:avLst/>
            <a:gdLst>
              <a:gd name="connsiteX0" fmla="*/ 0 w 11293642"/>
              <a:gd name="connsiteY0" fmla="*/ 0 h 3970318"/>
              <a:gd name="connsiteX1" fmla="*/ 1882274 w 11293642"/>
              <a:gd name="connsiteY1" fmla="*/ 0 h 3970318"/>
              <a:gd name="connsiteX2" fmla="*/ 3725885 w 11293642"/>
              <a:gd name="connsiteY2" fmla="*/ -373925 h 3970318"/>
              <a:gd name="connsiteX3" fmla="*/ 4705684 w 11293642"/>
              <a:gd name="connsiteY3" fmla="*/ 0 h 3970318"/>
              <a:gd name="connsiteX4" fmla="*/ 11293642 w 11293642"/>
              <a:gd name="connsiteY4" fmla="*/ 0 h 3970318"/>
              <a:gd name="connsiteX5" fmla="*/ 11293642 w 11293642"/>
              <a:gd name="connsiteY5" fmla="*/ 661720 h 3970318"/>
              <a:gd name="connsiteX6" fmla="*/ 11293642 w 11293642"/>
              <a:gd name="connsiteY6" fmla="*/ 661720 h 3970318"/>
              <a:gd name="connsiteX7" fmla="*/ 11293642 w 11293642"/>
              <a:gd name="connsiteY7" fmla="*/ 1654299 h 3970318"/>
              <a:gd name="connsiteX8" fmla="*/ 11293642 w 11293642"/>
              <a:gd name="connsiteY8" fmla="*/ 3970318 h 3970318"/>
              <a:gd name="connsiteX9" fmla="*/ 4705684 w 11293642"/>
              <a:gd name="connsiteY9" fmla="*/ 3970318 h 3970318"/>
              <a:gd name="connsiteX10" fmla="*/ 1882274 w 11293642"/>
              <a:gd name="connsiteY10" fmla="*/ 3970318 h 3970318"/>
              <a:gd name="connsiteX11" fmla="*/ 1882274 w 11293642"/>
              <a:gd name="connsiteY11" fmla="*/ 3970318 h 3970318"/>
              <a:gd name="connsiteX12" fmla="*/ 0 w 11293642"/>
              <a:gd name="connsiteY12" fmla="*/ 3970318 h 3970318"/>
              <a:gd name="connsiteX13" fmla="*/ 0 w 11293642"/>
              <a:gd name="connsiteY13" fmla="*/ 1654299 h 3970318"/>
              <a:gd name="connsiteX14" fmla="*/ 0 w 11293642"/>
              <a:gd name="connsiteY14" fmla="*/ 661720 h 3970318"/>
              <a:gd name="connsiteX15" fmla="*/ 0 w 11293642"/>
              <a:gd name="connsiteY15" fmla="*/ 661720 h 3970318"/>
              <a:gd name="connsiteX16" fmla="*/ 0 w 11293642"/>
              <a:gd name="connsiteY16" fmla="*/ 0 h 3970318"/>
              <a:gd name="connsiteX0" fmla="*/ 0 w 11293642"/>
              <a:gd name="connsiteY0" fmla="*/ 373925 h 4344243"/>
              <a:gd name="connsiteX1" fmla="*/ 1882274 w 11293642"/>
              <a:gd name="connsiteY1" fmla="*/ 373925 h 4344243"/>
              <a:gd name="connsiteX2" fmla="*/ 3725885 w 11293642"/>
              <a:gd name="connsiteY2" fmla="*/ 0 h 4344243"/>
              <a:gd name="connsiteX3" fmla="*/ 6126521 w 11293642"/>
              <a:gd name="connsiteY3" fmla="*/ 387993 h 4344243"/>
              <a:gd name="connsiteX4" fmla="*/ 11293642 w 11293642"/>
              <a:gd name="connsiteY4" fmla="*/ 373925 h 4344243"/>
              <a:gd name="connsiteX5" fmla="*/ 11293642 w 11293642"/>
              <a:gd name="connsiteY5" fmla="*/ 1035645 h 4344243"/>
              <a:gd name="connsiteX6" fmla="*/ 11293642 w 11293642"/>
              <a:gd name="connsiteY6" fmla="*/ 1035645 h 4344243"/>
              <a:gd name="connsiteX7" fmla="*/ 11293642 w 11293642"/>
              <a:gd name="connsiteY7" fmla="*/ 2028224 h 4344243"/>
              <a:gd name="connsiteX8" fmla="*/ 11293642 w 11293642"/>
              <a:gd name="connsiteY8" fmla="*/ 4344243 h 4344243"/>
              <a:gd name="connsiteX9" fmla="*/ 4705684 w 11293642"/>
              <a:gd name="connsiteY9" fmla="*/ 4344243 h 4344243"/>
              <a:gd name="connsiteX10" fmla="*/ 1882274 w 11293642"/>
              <a:gd name="connsiteY10" fmla="*/ 4344243 h 4344243"/>
              <a:gd name="connsiteX11" fmla="*/ 1882274 w 11293642"/>
              <a:gd name="connsiteY11" fmla="*/ 4344243 h 4344243"/>
              <a:gd name="connsiteX12" fmla="*/ 0 w 11293642"/>
              <a:gd name="connsiteY12" fmla="*/ 4344243 h 4344243"/>
              <a:gd name="connsiteX13" fmla="*/ 0 w 11293642"/>
              <a:gd name="connsiteY13" fmla="*/ 2028224 h 4344243"/>
              <a:gd name="connsiteX14" fmla="*/ 0 w 11293642"/>
              <a:gd name="connsiteY14" fmla="*/ 1035645 h 4344243"/>
              <a:gd name="connsiteX15" fmla="*/ 0 w 11293642"/>
              <a:gd name="connsiteY15" fmla="*/ 1035645 h 4344243"/>
              <a:gd name="connsiteX16" fmla="*/ 0 w 11293642"/>
              <a:gd name="connsiteY16" fmla="*/ 373925 h 4344243"/>
              <a:gd name="connsiteX0" fmla="*/ 0 w 11293642"/>
              <a:gd name="connsiteY0" fmla="*/ 373925 h 4344243"/>
              <a:gd name="connsiteX1" fmla="*/ 3148367 w 11293642"/>
              <a:gd name="connsiteY1" fmla="*/ 373925 h 4344243"/>
              <a:gd name="connsiteX2" fmla="*/ 3725885 w 11293642"/>
              <a:gd name="connsiteY2" fmla="*/ 0 h 4344243"/>
              <a:gd name="connsiteX3" fmla="*/ 6126521 w 11293642"/>
              <a:gd name="connsiteY3" fmla="*/ 387993 h 4344243"/>
              <a:gd name="connsiteX4" fmla="*/ 11293642 w 11293642"/>
              <a:gd name="connsiteY4" fmla="*/ 373925 h 4344243"/>
              <a:gd name="connsiteX5" fmla="*/ 11293642 w 11293642"/>
              <a:gd name="connsiteY5" fmla="*/ 1035645 h 4344243"/>
              <a:gd name="connsiteX6" fmla="*/ 11293642 w 11293642"/>
              <a:gd name="connsiteY6" fmla="*/ 1035645 h 4344243"/>
              <a:gd name="connsiteX7" fmla="*/ 11293642 w 11293642"/>
              <a:gd name="connsiteY7" fmla="*/ 2028224 h 4344243"/>
              <a:gd name="connsiteX8" fmla="*/ 11293642 w 11293642"/>
              <a:gd name="connsiteY8" fmla="*/ 4344243 h 4344243"/>
              <a:gd name="connsiteX9" fmla="*/ 4705684 w 11293642"/>
              <a:gd name="connsiteY9" fmla="*/ 4344243 h 4344243"/>
              <a:gd name="connsiteX10" fmla="*/ 1882274 w 11293642"/>
              <a:gd name="connsiteY10" fmla="*/ 4344243 h 4344243"/>
              <a:gd name="connsiteX11" fmla="*/ 1882274 w 11293642"/>
              <a:gd name="connsiteY11" fmla="*/ 4344243 h 4344243"/>
              <a:gd name="connsiteX12" fmla="*/ 0 w 11293642"/>
              <a:gd name="connsiteY12" fmla="*/ 4344243 h 4344243"/>
              <a:gd name="connsiteX13" fmla="*/ 0 w 11293642"/>
              <a:gd name="connsiteY13" fmla="*/ 2028224 h 4344243"/>
              <a:gd name="connsiteX14" fmla="*/ 0 w 11293642"/>
              <a:gd name="connsiteY14" fmla="*/ 1035645 h 4344243"/>
              <a:gd name="connsiteX15" fmla="*/ 0 w 11293642"/>
              <a:gd name="connsiteY15" fmla="*/ 1035645 h 4344243"/>
              <a:gd name="connsiteX16" fmla="*/ 0 w 11293642"/>
              <a:gd name="connsiteY16" fmla="*/ 373925 h 4344243"/>
              <a:gd name="connsiteX0" fmla="*/ 0 w 11293642"/>
              <a:gd name="connsiteY0" fmla="*/ 387993 h 4358311"/>
              <a:gd name="connsiteX1" fmla="*/ 3148367 w 11293642"/>
              <a:gd name="connsiteY1" fmla="*/ 387993 h 4358311"/>
              <a:gd name="connsiteX2" fmla="*/ 4963842 w 11293642"/>
              <a:gd name="connsiteY2" fmla="*/ 0 h 4358311"/>
              <a:gd name="connsiteX3" fmla="*/ 6126521 w 11293642"/>
              <a:gd name="connsiteY3" fmla="*/ 402061 h 4358311"/>
              <a:gd name="connsiteX4" fmla="*/ 11293642 w 11293642"/>
              <a:gd name="connsiteY4" fmla="*/ 387993 h 4358311"/>
              <a:gd name="connsiteX5" fmla="*/ 11293642 w 11293642"/>
              <a:gd name="connsiteY5" fmla="*/ 1049713 h 4358311"/>
              <a:gd name="connsiteX6" fmla="*/ 11293642 w 11293642"/>
              <a:gd name="connsiteY6" fmla="*/ 1049713 h 4358311"/>
              <a:gd name="connsiteX7" fmla="*/ 11293642 w 11293642"/>
              <a:gd name="connsiteY7" fmla="*/ 2042292 h 4358311"/>
              <a:gd name="connsiteX8" fmla="*/ 11293642 w 11293642"/>
              <a:gd name="connsiteY8" fmla="*/ 4358311 h 4358311"/>
              <a:gd name="connsiteX9" fmla="*/ 4705684 w 11293642"/>
              <a:gd name="connsiteY9" fmla="*/ 4358311 h 4358311"/>
              <a:gd name="connsiteX10" fmla="*/ 1882274 w 11293642"/>
              <a:gd name="connsiteY10" fmla="*/ 4358311 h 4358311"/>
              <a:gd name="connsiteX11" fmla="*/ 1882274 w 11293642"/>
              <a:gd name="connsiteY11" fmla="*/ 4358311 h 4358311"/>
              <a:gd name="connsiteX12" fmla="*/ 0 w 11293642"/>
              <a:gd name="connsiteY12" fmla="*/ 4358311 h 4358311"/>
              <a:gd name="connsiteX13" fmla="*/ 0 w 11293642"/>
              <a:gd name="connsiteY13" fmla="*/ 2042292 h 4358311"/>
              <a:gd name="connsiteX14" fmla="*/ 0 w 11293642"/>
              <a:gd name="connsiteY14" fmla="*/ 1049713 h 4358311"/>
              <a:gd name="connsiteX15" fmla="*/ 0 w 11293642"/>
              <a:gd name="connsiteY15" fmla="*/ 1049713 h 4358311"/>
              <a:gd name="connsiteX16" fmla="*/ 0 w 11293642"/>
              <a:gd name="connsiteY16" fmla="*/ 387993 h 43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93642" h="4358311">
                <a:moveTo>
                  <a:pt x="0" y="387993"/>
                </a:moveTo>
                <a:lnTo>
                  <a:pt x="3148367" y="387993"/>
                </a:lnTo>
                <a:lnTo>
                  <a:pt x="4963842" y="0"/>
                </a:lnTo>
                <a:lnTo>
                  <a:pt x="6126521" y="402061"/>
                </a:lnTo>
                <a:lnTo>
                  <a:pt x="11293642" y="387993"/>
                </a:lnTo>
                <a:lnTo>
                  <a:pt x="11293642" y="1049713"/>
                </a:lnTo>
                <a:lnTo>
                  <a:pt x="11293642" y="1049713"/>
                </a:lnTo>
                <a:lnTo>
                  <a:pt x="11293642" y="2042292"/>
                </a:lnTo>
                <a:lnTo>
                  <a:pt x="11293642" y="4358311"/>
                </a:lnTo>
                <a:lnTo>
                  <a:pt x="4705684" y="4358311"/>
                </a:lnTo>
                <a:lnTo>
                  <a:pt x="1882274" y="4358311"/>
                </a:lnTo>
                <a:lnTo>
                  <a:pt x="1882274" y="4358311"/>
                </a:lnTo>
                <a:lnTo>
                  <a:pt x="0" y="4358311"/>
                </a:lnTo>
                <a:lnTo>
                  <a:pt x="0" y="2042292"/>
                </a:lnTo>
                <a:lnTo>
                  <a:pt x="0" y="1049713"/>
                </a:lnTo>
                <a:lnTo>
                  <a:pt x="0" y="1049713"/>
                </a:lnTo>
                <a:lnTo>
                  <a:pt x="0" y="387993"/>
                </a:lnTo>
                <a:close/>
              </a:path>
            </a:pathLst>
          </a:custGeom>
          <a:noFill/>
          <a:ln w="57150">
            <a:solidFill>
              <a:srgbClr val="FFC000"/>
            </a:solidFill>
          </a:ln>
        </p:spPr>
        <p:txBody>
          <a:bodyPr wrap="square" rtlCol="0">
            <a:spAutoFit/>
          </a:bodyPr>
          <a:lstStyle/>
          <a:p>
            <a:pPr marL="285750" indent="-285750">
              <a:buFont typeface="Arial" panose="020B0604020202020204" pitchFamily="34" charset="0"/>
              <a:buChar char="•"/>
            </a:pPr>
            <a:endParaRPr lang="en-US" sz="2400" b="1" i="1" dirty="0"/>
          </a:p>
          <a:p>
            <a:pPr marL="285750" indent="-285750">
              <a:buFont typeface="Arial" panose="020B0604020202020204" pitchFamily="34" charset="0"/>
              <a:buChar char="•"/>
            </a:pPr>
            <a:r>
              <a:rPr lang="en-US" sz="2400" b="1" i="1" dirty="0"/>
              <a:t>Inhomogeneity</a:t>
            </a:r>
          </a:p>
          <a:p>
            <a:pPr marL="285750" indent="-285750">
              <a:buFont typeface="Arial" panose="020B0604020202020204" pitchFamily="34" charset="0"/>
              <a:buChar char="•"/>
            </a:pPr>
            <a:r>
              <a:rPr lang="en-US" sz="2400" b="1" i="1" dirty="0"/>
              <a:t>Recalibrations</a:t>
            </a:r>
          </a:p>
          <a:p>
            <a:pPr marL="285750" indent="-285750">
              <a:buFont typeface="Arial" panose="020B0604020202020204" pitchFamily="34" charset="0"/>
              <a:buChar char="•"/>
            </a:pPr>
            <a:r>
              <a:rPr lang="en-US" sz="2400" b="1" i="1" dirty="0"/>
              <a:t>Reagent/Calibrator lot changes</a:t>
            </a:r>
          </a:p>
          <a:p>
            <a:pPr marL="285750" indent="-285750">
              <a:buFont typeface="Arial" panose="020B0604020202020204" pitchFamily="34" charset="0"/>
              <a:buChar char="•"/>
            </a:pPr>
            <a:r>
              <a:rPr lang="en-US" sz="2400" b="1" i="1" dirty="0"/>
              <a:t>Instrumentation (e.g. electro-mechanical, maintenance, part replacement</a:t>
            </a:r>
          </a:p>
          <a:p>
            <a:pPr marL="285750" indent="-285750">
              <a:buFont typeface="Arial" panose="020B0604020202020204" pitchFamily="34" charset="0"/>
              <a:buChar char="•"/>
            </a:pPr>
            <a:r>
              <a:rPr lang="en-US" sz="2400" b="1" i="1" dirty="0"/>
              <a:t>Environment</a:t>
            </a:r>
          </a:p>
          <a:p>
            <a:pPr marL="285750" indent="-285750">
              <a:buFont typeface="Arial" panose="020B0604020202020204" pitchFamily="34" charset="0"/>
              <a:buChar char="•"/>
            </a:pPr>
            <a:r>
              <a:rPr lang="en-US" sz="2400" b="1" i="1" dirty="0"/>
              <a:t>Operators</a:t>
            </a:r>
          </a:p>
          <a:p>
            <a:pPr marL="285750" indent="-285750">
              <a:buFont typeface="Arial" panose="020B0604020202020204" pitchFamily="34" charset="0"/>
              <a:buChar char="•"/>
            </a:pPr>
            <a:r>
              <a:rPr lang="en-US" sz="2400" b="1" i="1" dirty="0"/>
              <a:t>Formula (e.g. approximation, assumptions, rounding)</a:t>
            </a:r>
          </a:p>
          <a:p>
            <a:pPr marL="285750" indent="-285750">
              <a:buFont typeface="Arial" panose="020B0604020202020204" pitchFamily="34" charset="0"/>
              <a:buChar char="•"/>
            </a:pPr>
            <a:r>
              <a:rPr lang="en-US" sz="2400" b="1" i="1" dirty="0"/>
              <a:t>More than one system</a:t>
            </a:r>
          </a:p>
          <a:p>
            <a:pPr marL="285750" indent="-285750">
              <a:buFont typeface="Arial" panose="020B0604020202020204" pitchFamily="34" charset="0"/>
              <a:buChar char="•"/>
            </a:pPr>
            <a:r>
              <a:rPr lang="en-US" sz="2400" b="1" i="1" dirty="0"/>
              <a:t>More than one measurement procedures </a:t>
            </a:r>
          </a:p>
        </p:txBody>
      </p:sp>
      <p:sp>
        <p:nvSpPr>
          <p:cNvPr id="2" name="Rectangle 1"/>
          <p:cNvSpPr/>
          <p:nvPr/>
        </p:nvSpPr>
        <p:spPr>
          <a:xfrm>
            <a:off x="981256" y="1939556"/>
            <a:ext cx="7803355" cy="584775"/>
          </a:xfrm>
          <a:prstGeom prst="rect">
            <a:avLst/>
          </a:prstGeom>
        </p:spPr>
        <p:txBody>
          <a:bodyPr wrap="none">
            <a:spAutoFit/>
          </a:bodyPr>
          <a:lstStyle/>
          <a:p>
            <a:pPr>
              <a:spcBef>
                <a:spcPts val="1200"/>
              </a:spcBef>
              <a:spcAft>
                <a:spcPts val="1800"/>
              </a:spcAft>
            </a:pPr>
            <a:r>
              <a:rPr lang="en-US" sz="3200" b="1" dirty="0">
                <a:solidFill>
                  <a:schemeClr val="accent1">
                    <a:lumMod val="75000"/>
                  </a:schemeClr>
                </a:solidFill>
              </a:rPr>
              <a:t>Uncertainty of within-lab reproducibility, </a:t>
            </a:r>
            <a:r>
              <a:rPr lang="en-US" sz="3200" b="1" i="1" dirty="0">
                <a:solidFill>
                  <a:srgbClr val="0070C0"/>
                </a:solidFill>
              </a:rPr>
              <a:t>u</a:t>
            </a:r>
            <a:r>
              <a:rPr lang="en-US" sz="3200" b="1" baseline="-25000" dirty="0">
                <a:solidFill>
                  <a:srgbClr val="0070C0"/>
                </a:solidFill>
              </a:rPr>
              <a:t>Rw</a:t>
            </a:r>
            <a:endParaRPr lang="en-US" sz="3200" b="1" dirty="0"/>
          </a:p>
        </p:txBody>
      </p:sp>
    </p:spTree>
    <p:extLst>
      <p:ext uri="{BB962C8B-B14F-4D97-AF65-F5344CB8AC3E}">
        <p14:creationId xmlns:p14="http://schemas.microsoft.com/office/powerpoint/2010/main" val="14232125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lum bright="-40000" contrast="40000"/>
          </a:blip>
          <a:srcRect l="2848" t="-4551" r="-2848" b="18521"/>
          <a:stretch/>
        </p:blipFill>
        <p:spPr>
          <a:xfrm>
            <a:off x="3754626" y="140678"/>
            <a:ext cx="6153650" cy="4587710"/>
          </a:xfrm>
          <a:prstGeom prst="rect">
            <a:avLst/>
          </a:prstGeom>
        </p:spPr>
      </p:pic>
      <p:sp>
        <p:nvSpPr>
          <p:cNvPr id="5" name="TextBox 4"/>
          <p:cNvSpPr txBox="1"/>
          <p:nvPr/>
        </p:nvSpPr>
        <p:spPr>
          <a:xfrm>
            <a:off x="113626" y="4819302"/>
            <a:ext cx="11983455" cy="1446550"/>
          </a:xfrm>
          <a:prstGeom prst="rect">
            <a:avLst/>
          </a:prstGeom>
          <a:solidFill>
            <a:srgbClr val="FFFF00"/>
          </a:solidFill>
          <a:ln w="57150">
            <a:solidFill>
              <a:srgbClr val="00B050"/>
            </a:solidFill>
          </a:ln>
          <a:effectLst>
            <a:outerShdw blurRad="50800" dist="38100" dir="8100000" algn="tr" rotWithShape="0">
              <a:prstClr val="black">
                <a:alpha val="40000"/>
              </a:prstClr>
            </a:outerShdw>
          </a:effectLst>
        </p:spPr>
        <p:txBody>
          <a:bodyPr wrap="square" rtlCol="0">
            <a:spAutoFit/>
          </a:bodyPr>
          <a:lstStyle/>
          <a:p>
            <a:pPr marL="342900" indent="-342900">
              <a:spcAft>
                <a:spcPts val="1200"/>
              </a:spcAft>
              <a:buFont typeface="Wingdings" panose="05000000000000000000" pitchFamily="2" charset="2"/>
              <a:buChar char="§"/>
            </a:pPr>
            <a:r>
              <a:rPr lang="en-US" sz="2600" dirty="0"/>
              <a:t>An SD from such long-term precision data is termed a </a:t>
            </a:r>
            <a:r>
              <a:rPr lang="en-US" sz="2600" b="1" dirty="0"/>
              <a:t>standard uncertainty (</a:t>
            </a:r>
            <a:r>
              <a:rPr lang="en-US" sz="2600" b="1" i="1" dirty="0"/>
              <a:t>u</a:t>
            </a:r>
            <a:r>
              <a:rPr lang="en-US" sz="2600" b="1" dirty="0"/>
              <a:t>)</a:t>
            </a:r>
          </a:p>
          <a:p>
            <a:pPr marL="342900" indent="-342900">
              <a:buFont typeface="Wingdings" panose="05000000000000000000" pitchFamily="2" charset="2"/>
              <a:buChar char="§"/>
            </a:pPr>
            <a:r>
              <a:rPr lang="en-US" sz="2600" dirty="0"/>
              <a:t>If a period sufficient to include all routine changes, the </a:t>
            </a:r>
            <a:r>
              <a:rPr lang="en-US" sz="2600" i="1" dirty="0"/>
              <a:t>u </a:t>
            </a:r>
            <a:r>
              <a:rPr lang="en-US" sz="2600" dirty="0"/>
              <a:t>is designated </a:t>
            </a:r>
            <a:r>
              <a:rPr lang="en-US" sz="2600" b="1" i="1" dirty="0"/>
              <a:t>u</a:t>
            </a:r>
            <a:r>
              <a:rPr lang="en-US" sz="2600" b="1" i="1" baseline="-25000" dirty="0"/>
              <a:t>Rw</a:t>
            </a:r>
            <a:r>
              <a:rPr lang="en-US" sz="2600" dirty="0"/>
              <a:t>, or the standard uncertainty under </a:t>
            </a:r>
            <a:r>
              <a:rPr lang="en-US" sz="2600" b="1" dirty="0"/>
              <a:t>within-laboratory conditions</a:t>
            </a:r>
          </a:p>
        </p:txBody>
      </p:sp>
      <p:sp>
        <p:nvSpPr>
          <p:cNvPr id="7" name="TextBox 6"/>
          <p:cNvSpPr txBox="1"/>
          <p:nvPr/>
        </p:nvSpPr>
        <p:spPr>
          <a:xfrm>
            <a:off x="113626" y="296480"/>
            <a:ext cx="3437919" cy="830997"/>
          </a:xfrm>
          <a:prstGeom prst="rect">
            <a:avLst/>
          </a:prstGeom>
          <a:noFill/>
        </p:spPr>
        <p:txBody>
          <a:bodyPr wrap="square" rtlCol="0">
            <a:spAutoFit/>
          </a:bodyPr>
          <a:lstStyle/>
          <a:p>
            <a:r>
              <a:rPr lang="en-US" sz="2400" b="1" dirty="0">
                <a:solidFill>
                  <a:srgbClr val="0070C0"/>
                </a:solidFill>
              </a:rPr>
              <a:t>Example: </a:t>
            </a:r>
          </a:p>
          <a:p>
            <a:r>
              <a:rPr lang="en-US" sz="2400" b="1" dirty="0">
                <a:solidFill>
                  <a:srgbClr val="0070C0"/>
                </a:solidFill>
              </a:rPr>
              <a:t>	Na IQC results</a:t>
            </a:r>
          </a:p>
        </p:txBody>
      </p:sp>
      <p:sp>
        <p:nvSpPr>
          <p:cNvPr id="6" name="Oval 5"/>
          <p:cNvSpPr/>
          <p:nvPr/>
        </p:nvSpPr>
        <p:spPr>
          <a:xfrm>
            <a:off x="9908276" y="5338490"/>
            <a:ext cx="655093" cy="5989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698633015"/>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up)">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up)">
                                      <p:cBhvr>
                                        <p:cTn id="15" dur="500"/>
                                        <p:tgtEl>
                                          <p:spTgt spid="5">
                                            <p:txEl>
                                              <p:pRg st="1" end="1"/>
                                            </p:txEl>
                                          </p:spTgt>
                                        </p:tgtEl>
                                      </p:cBhvr>
                                    </p:animEffect>
                                  </p:childTnLst>
                                </p:cTn>
                              </p:par>
                            </p:childTnLst>
                          </p:cTn>
                        </p:par>
                        <p:par>
                          <p:cTn id="16" fill="hold">
                            <p:stCondLst>
                              <p:cond delay="500"/>
                            </p:stCondLst>
                            <p:childTnLst>
                              <p:par>
                                <p:cTn id="17" presetID="21" presetClass="entr" presetSubtype="1"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708" y="239150"/>
            <a:ext cx="11422659" cy="6618849"/>
          </a:xfrm>
        </p:spPr>
        <p:txBody>
          <a:bodyPr>
            <a:normAutofit/>
          </a:bodyPr>
          <a:lstStyle/>
          <a:p>
            <a:pPr marL="0" indent="0">
              <a:buNone/>
            </a:pPr>
            <a:r>
              <a:rPr lang="en-US" sz="4000" b="1" dirty="0">
                <a:solidFill>
                  <a:srgbClr val="7030A0"/>
                </a:solidFill>
              </a:rPr>
              <a:t>The most significant uncertainty contributions</a:t>
            </a:r>
          </a:p>
          <a:p>
            <a:pPr marL="0" indent="0">
              <a:buNone/>
            </a:pPr>
            <a:endParaRPr lang="en-US" b="1" dirty="0"/>
          </a:p>
          <a:p>
            <a:pPr marL="0" indent="0">
              <a:spcBef>
                <a:spcPts val="600"/>
              </a:spcBef>
              <a:spcAft>
                <a:spcPts val="1200"/>
              </a:spcAft>
              <a:buNone/>
            </a:pPr>
            <a:r>
              <a:rPr lang="en-US" sz="3200" b="1" dirty="0"/>
              <a:t>1. Long-term imprecision data </a:t>
            </a:r>
            <a:r>
              <a:rPr lang="en-US" sz="3200" b="1" dirty="0">
                <a:solidFill>
                  <a:srgbClr val="FF0000"/>
                </a:solidFill>
              </a:rPr>
              <a:t>(SD or CV) </a:t>
            </a:r>
            <a:r>
              <a:rPr lang="en-US" sz="3200" b="1" dirty="0"/>
              <a:t>obtained for IQC </a:t>
            </a:r>
          </a:p>
          <a:p>
            <a:pPr marL="0" indent="0">
              <a:spcBef>
                <a:spcPts val="600"/>
              </a:spcBef>
              <a:spcAft>
                <a:spcPts val="1200"/>
              </a:spcAft>
              <a:buNone/>
            </a:pPr>
            <a:r>
              <a:rPr lang="en-US" sz="3200" b="1" dirty="0"/>
              <a:t>2. Uncertainty of end-user calibrator values, </a:t>
            </a:r>
            <a:r>
              <a:rPr lang="en-US" sz="3200" b="1" i="1" dirty="0">
                <a:solidFill>
                  <a:srgbClr val="0070C0"/>
                </a:solidFill>
              </a:rPr>
              <a:t>u</a:t>
            </a:r>
            <a:r>
              <a:rPr lang="en-US" sz="3200" b="1" i="1" baseline="-25000" dirty="0">
                <a:solidFill>
                  <a:srgbClr val="0070C0"/>
                </a:solidFill>
              </a:rPr>
              <a:t>cal</a:t>
            </a:r>
            <a:endParaRPr lang="en-US" sz="3200" b="1" dirty="0"/>
          </a:p>
          <a:p>
            <a:pPr marL="0" indent="0">
              <a:spcBef>
                <a:spcPts val="600"/>
              </a:spcBef>
              <a:spcAft>
                <a:spcPts val="600"/>
              </a:spcAft>
              <a:buNone/>
            </a:pPr>
            <a:r>
              <a:rPr lang="en-US" sz="3200" b="1" dirty="0"/>
              <a:t>3. </a:t>
            </a:r>
            <a:r>
              <a:rPr lang="en-US" sz="3200" b="1" i="1" dirty="0">
                <a:solidFill>
                  <a:srgbClr val="FF0000"/>
                </a:solidFill>
              </a:rPr>
              <a:t>Occasionally</a:t>
            </a:r>
            <a:r>
              <a:rPr lang="en-US" sz="3200" b="1" dirty="0"/>
              <a:t> a medically significant bias may be corrected, </a:t>
            </a:r>
            <a:r>
              <a:rPr lang="en-US" sz="3200" b="1" i="1" dirty="0">
                <a:solidFill>
                  <a:srgbClr val="0070C0"/>
                </a:solidFill>
              </a:rPr>
              <a:t>u</a:t>
            </a:r>
            <a:r>
              <a:rPr lang="en-US" sz="3200" b="1" i="1" baseline="-25000" dirty="0">
                <a:solidFill>
                  <a:srgbClr val="0070C0"/>
                </a:solidFill>
              </a:rPr>
              <a:t>bias</a:t>
            </a:r>
            <a:endParaRPr lang="en-US" sz="3200" b="1" dirty="0"/>
          </a:p>
        </p:txBody>
      </p:sp>
      <p:sp>
        <p:nvSpPr>
          <p:cNvPr id="2" name="TextBox 1"/>
          <p:cNvSpPr txBox="1"/>
          <p:nvPr/>
        </p:nvSpPr>
        <p:spPr>
          <a:xfrm>
            <a:off x="2732427" y="3972869"/>
            <a:ext cx="7122694" cy="830997"/>
          </a:xfrm>
          <a:prstGeom prst="rect">
            <a:avLst/>
          </a:prstGeom>
          <a:noFill/>
        </p:spPr>
        <p:txBody>
          <a:bodyPr wrap="square" rtlCol="0">
            <a:spAutoFit/>
          </a:bodyPr>
          <a:lstStyle/>
          <a:p>
            <a:pPr algn="ctr"/>
            <a:r>
              <a:rPr lang="en-US" sz="4800" b="1" i="1" dirty="0" err="1">
                <a:solidFill>
                  <a:srgbClr val="002060"/>
                </a:solidFill>
              </a:rPr>
              <a:t>u</a:t>
            </a:r>
            <a:r>
              <a:rPr lang="en-US" sz="4800" b="1" i="1" baseline="-25000" dirty="0" err="1">
                <a:solidFill>
                  <a:srgbClr val="002060"/>
                </a:solidFill>
              </a:rPr>
              <a:t>Rw</a:t>
            </a:r>
            <a:r>
              <a:rPr lang="en-US" sz="4800" dirty="0">
                <a:solidFill>
                  <a:srgbClr val="002060"/>
                </a:solidFill>
              </a:rPr>
              <a:t>       </a:t>
            </a:r>
            <a:r>
              <a:rPr lang="en-US" sz="4800" b="1" i="1" dirty="0">
                <a:solidFill>
                  <a:srgbClr val="002060"/>
                </a:solidFill>
              </a:rPr>
              <a:t>u</a:t>
            </a:r>
            <a:r>
              <a:rPr lang="en-US" sz="4800" b="1" i="1" baseline="-25000" dirty="0">
                <a:solidFill>
                  <a:srgbClr val="002060"/>
                </a:solidFill>
              </a:rPr>
              <a:t>cal</a:t>
            </a:r>
            <a:r>
              <a:rPr lang="en-US" sz="4800" b="1" dirty="0">
                <a:solidFill>
                  <a:srgbClr val="002060"/>
                </a:solidFill>
              </a:rPr>
              <a:t>      </a:t>
            </a:r>
            <a:r>
              <a:rPr lang="en-US" sz="4800" b="1" i="1" dirty="0" err="1">
                <a:solidFill>
                  <a:srgbClr val="002060"/>
                </a:solidFill>
              </a:rPr>
              <a:t>u</a:t>
            </a:r>
            <a:r>
              <a:rPr lang="en-US" sz="4800" b="1" i="1" baseline="-25000" dirty="0" err="1">
                <a:solidFill>
                  <a:srgbClr val="002060"/>
                </a:solidFill>
              </a:rPr>
              <a:t>bias</a:t>
            </a:r>
            <a:r>
              <a:rPr lang="en-US" sz="4800" b="1" dirty="0">
                <a:solidFill>
                  <a:srgbClr val="002060"/>
                </a:solidFill>
              </a:rPr>
              <a:t> </a:t>
            </a:r>
            <a:r>
              <a:rPr lang="en-US" sz="4800" dirty="0">
                <a:solidFill>
                  <a:srgbClr val="002060"/>
                </a:solidFill>
              </a:rPr>
              <a:t>         </a:t>
            </a:r>
            <a:endParaRPr lang="en-US" sz="4800" b="1" dirty="0">
              <a:solidFill>
                <a:srgbClr val="002060"/>
              </a:solidFill>
            </a:endParaRPr>
          </a:p>
        </p:txBody>
      </p:sp>
      <p:sp>
        <p:nvSpPr>
          <p:cNvPr id="5" name="Rounded Rectangle 4"/>
          <p:cNvSpPr/>
          <p:nvPr/>
        </p:nvSpPr>
        <p:spPr>
          <a:xfrm>
            <a:off x="3684897" y="4070761"/>
            <a:ext cx="3248167" cy="881147"/>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Oval 5"/>
          <p:cNvSpPr/>
          <p:nvPr/>
        </p:nvSpPr>
        <p:spPr>
          <a:xfrm>
            <a:off x="3821373" y="4149483"/>
            <a:ext cx="1318999" cy="72611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2215026" y="5143220"/>
            <a:ext cx="7700567" cy="830997"/>
          </a:xfrm>
          <a:prstGeom prst="rect">
            <a:avLst/>
          </a:prstGeom>
          <a:solidFill>
            <a:schemeClr val="bg1">
              <a:lumMod val="85000"/>
            </a:schemeClr>
          </a:solidFill>
          <a:ln>
            <a:solidFill>
              <a:schemeClr val="tx1"/>
            </a:solidFill>
          </a:ln>
        </p:spPr>
        <p:txBody>
          <a:bodyPr wrap="square" rtlCol="0">
            <a:spAutoFit/>
          </a:bodyPr>
          <a:lstStyle/>
          <a:p>
            <a:pPr algn="ctr"/>
            <a:r>
              <a:rPr lang="en-US" sz="4800" b="1" i="1" dirty="0"/>
              <a:t>u</a:t>
            </a:r>
            <a:r>
              <a:rPr lang="en-US" sz="4800" b="1" dirty="0"/>
              <a:t>(y)</a:t>
            </a:r>
            <a:r>
              <a:rPr lang="en-US" sz="4800" b="1" i="1" dirty="0"/>
              <a:t> = </a:t>
            </a:r>
            <a:r>
              <a:rPr lang="en-US" sz="4800" b="1" dirty="0"/>
              <a:t>√(</a:t>
            </a:r>
            <a:r>
              <a:rPr lang="en-US" sz="4800" b="1" i="1" dirty="0"/>
              <a:t>u</a:t>
            </a:r>
            <a:r>
              <a:rPr lang="en-US" sz="4800" b="1" baseline="30000" dirty="0"/>
              <a:t>2</a:t>
            </a:r>
            <a:r>
              <a:rPr lang="en-US" sz="4800" b="1" baseline="-25000" dirty="0"/>
              <a:t>Rw</a:t>
            </a:r>
            <a:r>
              <a:rPr lang="en-US" sz="4800" i="1" dirty="0"/>
              <a:t> </a:t>
            </a:r>
            <a:r>
              <a:rPr lang="en-US" sz="4800" dirty="0"/>
              <a:t>+</a:t>
            </a:r>
            <a:r>
              <a:rPr lang="en-US" sz="4800" i="1" dirty="0"/>
              <a:t> </a:t>
            </a:r>
            <a:r>
              <a:rPr lang="en-US" sz="4800" b="1" i="1" dirty="0"/>
              <a:t>u</a:t>
            </a:r>
            <a:r>
              <a:rPr lang="en-US" sz="4800" b="1" baseline="30000" dirty="0"/>
              <a:t>2</a:t>
            </a:r>
            <a:r>
              <a:rPr lang="en-US" sz="4800" b="1" baseline="-25000" dirty="0"/>
              <a:t>cal</a:t>
            </a:r>
            <a:r>
              <a:rPr lang="en-US" sz="4800" b="1" i="1" dirty="0"/>
              <a:t> </a:t>
            </a:r>
            <a:r>
              <a:rPr lang="en-US" sz="4800" b="1" dirty="0"/>
              <a:t>+</a:t>
            </a:r>
            <a:r>
              <a:rPr lang="en-US" sz="4800" b="1" i="1" dirty="0"/>
              <a:t> u</a:t>
            </a:r>
            <a:r>
              <a:rPr lang="en-US" sz="4800" b="1" baseline="30000" dirty="0"/>
              <a:t>2</a:t>
            </a:r>
            <a:r>
              <a:rPr lang="en-US" sz="4800" b="1" baseline="-25000" dirty="0"/>
              <a:t>bias</a:t>
            </a:r>
            <a:r>
              <a:rPr lang="en-US" sz="4800" b="1" dirty="0"/>
              <a:t>) </a:t>
            </a:r>
            <a:r>
              <a:rPr lang="en-US" sz="4800" dirty="0"/>
              <a:t>         </a:t>
            </a:r>
            <a:endParaRPr lang="en-US" sz="4800" b="1" dirty="0"/>
          </a:p>
        </p:txBody>
      </p:sp>
      <p:sp>
        <p:nvSpPr>
          <p:cNvPr id="7" name="Rectangle 6"/>
          <p:cNvSpPr/>
          <p:nvPr/>
        </p:nvSpPr>
        <p:spPr>
          <a:xfrm>
            <a:off x="412955" y="1364143"/>
            <a:ext cx="11249162" cy="2164944"/>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ular Callout 3"/>
          <p:cNvSpPr/>
          <p:nvPr/>
        </p:nvSpPr>
        <p:spPr>
          <a:xfrm>
            <a:off x="4142032" y="1589005"/>
            <a:ext cx="7104184" cy="2009061"/>
          </a:xfrm>
          <a:prstGeom prst="wedgeRoundRectCallout">
            <a:avLst>
              <a:gd name="adj1" fmla="val -19447"/>
              <a:gd name="adj2" fmla="val 81406"/>
              <a:gd name="adj3" fmla="val 16667"/>
            </a:avLst>
          </a:prstGeom>
          <a:solidFill>
            <a:schemeClr val="bg1">
              <a:lumMod val="85000"/>
            </a:schemeClr>
          </a:solidFill>
          <a:ln w="38100">
            <a:solidFill>
              <a:schemeClr val="accent2">
                <a:lumMod val="75000"/>
              </a:schemeClr>
            </a:solidFill>
          </a:ln>
        </p:spPr>
        <p:txBody>
          <a:bodyPr wrap="square">
            <a:spAutoFit/>
          </a:bodyPr>
          <a:lstStyle/>
          <a:p>
            <a:r>
              <a:rPr lang="en-US" sz="2800" dirty="0"/>
              <a:t>Unfortunately, the information regarding uncertainty associated with commercial calibrators is currently </a:t>
            </a:r>
            <a:r>
              <a:rPr lang="en-US" sz="2800" b="1" dirty="0">
                <a:solidFill>
                  <a:srgbClr val="FF0000"/>
                </a:solidFill>
              </a:rPr>
              <a:t>very poor </a:t>
            </a:r>
            <a:r>
              <a:rPr lang="en-US" sz="2800" dirty="0"/>
              <a:t>when consulting calibrator package inserts. </a:t>
            </a:r>
          </a:p>
        </p:txBody>
      </p:sp>
      <p:sp>
        <p:nvSpPr>
          <p:cNvPr id="9" name="Content Placeholder 2"/>
          <p:cNvSpPr txBox="1">
            <a:spLocks/>
          </p:cNvSpPr>
          <p:nvPr/>
        </p:nvSpPr>
        <p:spPr>
          <a:xfrm>
            <a:off x="276588" y="3305907"/>
            <a:ext cx="12267028" cy="5792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Font typeface="Arial" panose="020B0604020202020204" pitchFamily="34" charset="0"/>
              <a:buNone/>
            </a:pPr>
            <a:r>
              <a:rPr lang="en-US" sz="3000" b="1" i="1" dirty="0">
                <a:solidFill>
                  <a:srgbClr val="0070C0"/>
                </a:solidFill>
              </a:rPr>
              <a:t>In the majority of cases, long-term imprecision is </a:t>
            </a:r>
            <a:r>
              <a:rPr lang="en-US" sz="3000" b="1" i="1" dirty="0">
                <a:solidFill>
                  <a:srgbClr val="FF0000"/>
                </a:solidFill>
              </a:rPr>
              <a:t>the largest contributor</a:t>
            </a:r>
          </a:p>
        </p:txBody>
      </p:sp>
      <p:sp>
        <p:nvSpPr>
          <p:cNvPr id="10" name="Curved Left Arrow 9"/>
          <p:cNvSpPr/>
          <p:nvPr/>
        </p:nvSpPr>
        <p:spPr>
          <a:xfrm rot="6614810">
            <a:off x="2820626" y="3818238"/>
            <a:ext cx="731520" cy="155457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301134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7"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7"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up)">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1" fill="hold" grpId="1" nodeType="clickEffect">
                                  <p:stCondLst>
                                    <p:cond delay="0"/>
                                  </p:stCondLst>
                                  <p:childTnLst>
                                    <p:animEffect transition="out" filter="wipe(up)">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childTnLst>
                          </p:cTn>
                        </p:par>
                        <p:par>
                          <p:cTn id="44" fill="hold">
                            <p:stCondLst>
                              <p:cond delay="500"/>
                            </p:stCondLst>
                            <p:childTnLst>
                              <p:par>
                                <p:cTn id="45" presetID="21" presetClass="entr" presetSubtype="1"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heel(1)">
                                      <p:cBhvr>
                                        <p:cTn id="47" dur="20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right)">
                                      <p:cBhvr>
                                        <p:cTn id="52" dur="500"/>
                                        <p:tgtEl>
                                          <p:spTgt spid="10"/>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8" grpId="0" animBg="1"/>
      <p:bldP spid="7" grpId="0" animBg="1"/>
      <p:bldP spid="4" grpId="0" animBg="1"/>
      <p:bldP spid="4" grpId="1" animBg="1"/>
      <p:bldP spid="9"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00967"/>
          </a:xfrm>
        </p:spPr>
        <p:txBody>
          <a:bodyPr>
            <a:normAutofit/>
          </a:bodyPr>
          <a:lstStyle/>
          <a:p>
            <a:r>
              <a:rPr lang="en-US" sz="3600" b="1" dirty="0">
                <a:solidFill>
                  <a:srgbClr val="0070C0"/>
                </a:solidFill>
              </a:rPr>
              <a:t>1. Long-term imprecision, </a:t>
            </a:r>
            <a:r>
              <a:rPr lang="en-US" sz="3600" b="1" i="1" dirty="0" err="1">
                <a:solidFill>
                  <a:srgbClr val="0070C0"/>
                </a:solidFill>
              </a:rPr>
              <a:t>u</a:t>
            </a:r>
            <a:r>
              <a:rPr lang="en-US" sz="3600" b="1" baseline="-25000" dirty="0" err="1">
                <a:solidFill>
                  <a:srgbClr val="0070C0"/>
                </a:solidFill>
              </a:rPr>
              <a:t>Rw</a:t>
            </a:r>
            <a:endParaRPr lang="en-US" sz="3600" b="1" baseline="-25000" dirty="0">
              <a:solidFill>
                <a:srgbClr val="0070C0"/>
              </a:solidFill>
            </a:endParaRPr>
          </a:p>
        </p:txBody>
      </p:sp>
      <p:sp>
        <p:nvSpPr>
          <p:cNvPr id="3" name="Content Placeholder 2"/>
          <p:cNvSpPr>
            <a:spLocks noGrp="1"/>
          </p:cNvSpPr>
          <p:nvPr>
            <p:ph idx="1"/>
          </p:nvPr>
        </p:nvSpPr>
        <p:spPr>
          <a:xfrm>
            <a:off x="838200" y="900967"/>
            <a:ext cx="10515600" cy="5664725"/>
          </a:xfrm>
        </p:spPr>
        <p:txBody>
          <a:bodyPr>
            <a:normAutofit fontScale="92500" lnSpcReduction="20000"/>
          </a:bodyPr>
          <a:lstStyle/>
          <a:p>
            <a:pPr marL="0" indent="0">
              <a:spcAft>
                <a:spcPts val="1800"/>
              </a:spcAft>
              <a:buNone/>
            </a:pPr>
            <a:r>
              <a:rPr lang="en-US" b="1" dirty="0">
                <a:solidFill>
                  <a:srgbClr val="7030A0"/>
                </a:solidFill>
              </a:rPr>
              <a:t>In the majority of cases, the largest contributor to the uncertainty</a:t>
            </a:r>
          </a:p>
          <a:p>
            <a:pPr>
              <a:spcAft>
                <a:spcPts val="600"/>
              </a:spcAft>
              <a:buFont typeface="Wingdings" panose="05000000000000000000" pitchFamily="2" charset="2"/>
              <a:buChar char="Ø"/>
            </a:pPr>
            <a:r>
              <a:rPr lang="en-US" dirty="0"/>
              <a:t>IQC materials close to important medical decision limits</a:t>
            </a:r>
          </a:p>
          <a:p>
            <a:pPr>
              <a:spcAft>
                <a:spcPts val="600"/>
              </a:spcAft>
              <a:buFont typeface="Wingdings" panose="05000000000000000000" pitchFamily="2" charset="2"/>
              <a:buChar char="Ø"/>
            </a:pPr>
            <a:r>
              <a:rPr lang="en-US" dirty="0"/>
              <a:t>IQC data produced when the measuring system is meeting analytical performance criteria</a:t>
            </a:r>
          </a:p>
          <a:p>
            <a:pPr>
              <a:spcAft>
                <a:spcPts val="600"/>
              </a:spcAft>
              <a:buFont typeface="Wingdings" panose="05000000000000000000" pitchFamily="2" charset="2"/>
              <a:buChar char="Ø"/>
            </a:pPr>
            <a:r>
              <a:rPr lang="en-US" dirty="0"/>
              <a:t>More than one level of IQC </a:t>
            </a:r>
          </a:p>
          <a:p>
            <a:pPr>
              <a:spcAft>
                <a:spcPts val="600"/>
              </a:spcAft>
              <a:buFont typeface="Wingdings" panose="05000000000000000000" pitchFamily="2" charset="2"/>
              <a:buChar char="Ø"/>
            </a:pPr>
            <a:r>
              <a:rPr lang="en-US" dirty="0"/>
              <a:t>Dissolving a lyophilized IQC material introduces a spurious contribution to the estimation of MU</a:t>
            </a:r>
          </a:p>
          <a:p>
            <a:pPr>
              <a:spcAft>
                <a:spcPts val="600"/>
              </a:spcAft>
              <a:buFont typeface="Wingdings" panose="05000000000000000000" pitchFamily="2" charset="2"/>
              <a:buChar char="Ø"/>
            </a:pPr>
            <a:r>
              <a:rPr lang="en-US" dirty="0"/>
              <a:t>Preferably by a </a:t>
            </a:r>
            <a:r>
              <a:rPr lang="en-US" b="1" dirty="0">
                <a:solidFill>
                  <a:srgbClr val="FF0000"/>
                </a:solidFill>
              </a:rPr>
              <a:t>third-party</a:t>
            </a:r>
            <a:r>
              <a:rPr lang="en-US" dirty="0"/>
              <a:t> (i.e. different from that used to check the alignment of the measuring system)</a:t>
            </a:r>
          </a:p>
          <a:p>
            <a:pPr>
              <a:spcAft>
                <a:spcPts val="600"/>
              </a:spcAft>
              <a:buFont typeface="Wingdings" panose="05000000000000000000" pitchFamily="2" charset="2"/>
              <a:buChar char="Ø"/>
            </a:pPr>
            <a:r>
              <a:rPr lang="en-US" dirty="0"/>
              <a:t>Closely resembles authentic clinical samples (ideally a </a:t>
            </a:r>
            <a:r>
              <a:rPr lang="en-US" b="1" dirty="0">
                <a:solidFill>
                  <a:srgbClr val="FF0000"/>
                </a:solidFill>
              </a:rPr>
              <a:t>commutable</a:t>
            </a:r>
            <a:r>
              <a:rPr lang="en-US" dirty="0"/>
              <a:t> material)</a:t>
            </a:r>
          </a:p>
          <a:p>
            <a:pPr>
              <a:spcAft>
                <a:spcPts val="600"/>
              </a:spcAft>
              <a:buFont typeface="Wingdings" panose="05000000000000000000" pitchFamily="2" charset="2"/>
              <a:buChar char="Ø"/>
            </a:pPr>
            <a:r>
              <a:rPr lang="en-US" dirty="0"/>
              <a:t>If IQC material does not undergo preparation step, a typical uncertainty for this step must be estimated</a:t>
            </a: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880920" y="5119560"/>
              <a:ext cx="60120" cy="360"/>
            </p14:xfrm>
          </p:contentPart>
        </mc:Choice>
        <mc:Fallback xmlns="">
          <p:pic>
            <p:nvPicPr>
              <p:cNvPr id="4" name="Ink 3"/>
              <p:cNvPicPr/>
              <p:nvPr/>
            </p:nvPicPr>
            <p:blipFill>
              <a:blip r:embed="rId3"/>
              <a:stretch>
                <a:fillRect/>
              </a:stretch>
            </p:blipFill>
            <p:spPr>
              <a:xfrm>
                <a:off x="871560" y="5110200"/>
                <a:ext cx="78840" cy="19080"/>
              </a:xfrm>
              <a:prstGeom prst="rect">
                <a:avLst/>
              </a:prstGeom>
            </p:spPr>
          </p:pic>
        </mc:Fallback>
      </mc:AlternateContent>
    </p:spTree>
    <p:extLst>
      <p:ext uri="{BB962C8B-B14F-4D97-AF65-F5344CB8AC3E}">
        <p14:creationId xmlns:p14="http://schemas.microsoft.com/office/powerpoint/2010/main" val="19924361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3">
                                            <p:txEl>
                                              <p:pRg st="1" end="1"/>
                                            </p:txEl>
                                          </p:spTgt>
                                        </p:tgtEl>
                                        <p:attrNameLst>
                                          <p:attrName>style.opacity</p:attrName>
                                        </p:attrNameLst>
                                      </p:cBhvr>
                                      <p:to>
                                        <p:strVal val="0.5"/>
                                      </p:to>
                                    </p:set>
                                    <p:animEffect filter="image" prLst="opacity: 0.5">
                                      <p:cBhvr rctx="IE">
                                        <p:cTn id="14" dur="indefinite"/>
                                        <p:tgtEl>
                                          <p:spTgt spid="3">
                                            <p:txEl>
                                              <p:pRg st="1" end="1"/>
                                            </p:txEl>
                                          </p:spTgt>
                                        </p:tgtEl>
                                      </p:cBhvr>
                                    </p:animEffect>
                                  </p:childTnLst>
                                </p:cTn>
                              </p:par>
                            </p:childTnLst>
                          </p:cTn>
                        </p:par>
                        <p:par>
                          <p:cTn id="15" fill="hold">
                            <p:stCondLst>
                              <p:cond delay="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mph" presetSubtype="0" nodeType="clickEffect">
                                  <p:stCondLst>
                                    <p:cond delay="0"/>
                                  </p:stCondLst>
                                  <p:childTnLst>
                                    <p:set>
                                      <p:cBhvr rctx="PPT">
                                        <p:cTn id="24" dur="indefinite"/>
                                        <p:tgtEl>
                                          <p:spTgt spid="3">
                                            <p:txEl>
                                              <p:pRg st="2" end="2"/>
                                            </p:txEl>
                                          </p:spTgt>
                                        </p:tgtEl>
                                        <p:attrNameLst>
                                          <p:attrName>style.opacity</p:attrName>
                                        </p:attrNameLst>
                                      </p:cBhvr>
                                      <p:to>
                                        <p:strVal val="0.5"/>
                                      </p:to>
                                    </p:set>
                                    <p:animEffect filter="image" prLst="opacity: 0.5">
                                      <p:cBhvr rctx="IE">
                                        <p:cTn id="25" dur="indefinite"/>
                                        <p:tgtEl>
                                          <p:spTgt spid="3">
                                            <p:txEl>
                                              <p:pRg st="2" end="2"/>
                                            </p:txEl>
                                          </p:spTgt>
                                        </p:tgtEl>
                                      </p:cBhvr>
                                    </p:animEffect>
                                  </p:childTnLst>
                                </p:cTn>
                              </p:par>
                            </p:childTnLst>
                          </p:cTn>
                        </p:par>
                        <p:par>
                          <p:cTn id="26" fill="hold">
                            <p:stCondLst>
                              <p:cond delay="0"/>
                            </p:stCondLst>
                            <p:childTnLst>
                              <p:par>
                                <p:cTn id="27" presetID="42" presetClass="entr" presetSubtype="0" fill="hold"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rctx="PPT">
                                        <p:cTn id="35" dur="indefinite"/>
                                        <p:tgtEl>
                                          <p:spTgt spid="3">
                                            <p:txEl>
                                              <p:pRg st="3" end="3"/>
                                            </p:txEl>
                                          </p:spTgt>
                                        </p:tgtEl>
                                        <p:attrNameLst>
                                          <p:attrName>style.opacity</p:attrName>
                                        </p:attrNameLst>
                                      </p:cBhvr>
                                      <p:to>
                                        <p:strVal val="0.5"/>
                                      </p:to>
                                    </p:set>
                                    <p:animEffect filter="image" prLst="opacity: 0.5">
                                      <p:cBhvr rctx="IE">
                                        <p:cTn id="36" dur="indefinite"/>
                                        <p:tgtEl>
                                          <p:spTgt spid="3">
                                            <p:txEl>
                                              <p:pRg st="3" end="3"/>
                                            </p:txEl>
                                          </p:spTgt>
                                        </p:tgtEl>
                                      </p:cBhvr>
                                    </p:animEffect>
                                  </p:childTnLst>
                                </p:cTn>
                              </p:par>
                            </p:childTnLst>
                          </p:cTn>
                        </p:par>
                        <p:par>
                          <p:cTn id="37" fill="hold">
                            <p:stCondLst>
                              <p:cond delay="0"/>
                            </p:stCondLst>
                            <p:childTnLst>
                              <p:par>
                                <p:cTn id="38" presetID="42" presetClass="entr" presetSubtype="0" fill="hold" nodeType="after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mph" presetSubtype="0" nodeType="clickEffect">
                                  <p:stCondLst>
                                    <p:cond delay="0"/>
                                  </p:stCondLst>
                                  <p:childTnLst>
                                    <p:set>
                                      <p:cBhvr rctx="PPT">
                                        <p:cTn id="46" dur="indefinite"/>
                                        <p:tgtEl>
                                          <p:spTgt spid="3">
                                            <p:txEl>
                                              <p:pRg st="4" end="4"/>
                                            </p:txEl>
                                          </p:spTgt>
                                        </p:tgtEl>
                                        <p:attrNameLst>
                                          <p:attrName>style.opacity</p:attrName>
                                        </p:attrNameLst>
                                      </p:cBhvr>
                                      <p:to>
                                        <p:strVal val="0.5"/>
                                      </p:to>
                                    </p:set>
                                    <p:animEffect filter="image" prLst="opacity: 0.5">
                                      <p:cBhvr rctx="IE">
                                        <p:cTn id="47" dur="indefinite"/>
                                        <p:tgtEl>
                                          <p:spTgt spid="3">
                                            <p:txEl>
                                              <p:pRg st="4" end="4"/>
                                            </p:txEl>
                                          </p:spTgt>
                                        </p:tgtEl>
                                      </p:cBhvr>
                                    </p:animEffect>
                                  </p:childTnLst>
                                </p:cTn>
                              </p:par>
                            </p:childTnLst>
                          </p:cTn>
                        </p:par>
                        <p:par>
                          <p:cTn id="48" fill="hold">
                            <p:stCondLst>
                              <p:cond delay="0"/>
                            </p:stCondLst>
                            <p:childTnLst>
                              <p:par>
                                <p:cTn id="49" presetID="42" presetClass="entr" presetSubtype="0" fill="hold" nodeType="after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fade">
                                      <p:cBhvr>
                                        <p:cTn id="51" dur="1000"/>
                                        <p:tgtEl>
                                          <p:spTgt spid="3">
                                            <p:txEl>
                                              <p:pRg st="5" end="5"/>
                                            </p:txEl>
                                          </p:spTgt>
                                        </p:tgtEl>
                                      </p:cBhvr>
                                    </p:animEffect>
                                    <p:anim calcmode="lin" valueType="num">
                                      <p:cBhvr>
                                        <p:cTn id="5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9" presetClass="emph" presetSubtype="0" nodeType="clickEffect">
                                  <p:stCondLst>
                                    <p:cond delay="0"/>
                                  </p:stCondLst>
                                  <p:childTnLst>
                                    <p:set>
                                      <p:cBhvr rctx="PPT">
                                        <p:cTn id="57" dur="indefinite"/>
                                        <p:tgtEl>
                                          <p:spTgt spid="3">
                                            <p:txEl>
                                              <p:pRg st="5" end="5"/>
                                            </p:txEl>
                                          </p:spTgt>
                                        </p:tgtEl>
                                        <p:attrNameLst>
                                          <p:attrName>style.opacity</p:attrName>
                                        </p:attrNameLst>
                                      </p:cBhvr>
                                      <p:to>
                                        <p:strVal val="0.5"/>
                                      </p:to>
                                    </p:set>
                                    <p:animEffect filter="image" prLst="opacity: 0.5">
                                      <p:cBhvr rctx="IE">
                                        <p:cTn id="58" dur="indefinite"/>
                                        <p:tgtEl>
                                          <p:spTgt spid="3">
                                            <p:txEl>
                                              <p:pRg st="5" end="5"/>
                                            </p:txEl>
                                          </p:spTgt>
                                        </p:tgtEl>
                                      </p:cBhvr>
                                    </p:animEffect>
                                  </p:childTnLst>
                                </p:cTn>
                              </p:par>
                            </p:childTnLst>
                          </p:cTn>
                        </p:par>
                        <p:par>
                          <p:cTn id="59" fill="hold">
                            <p:stCondLst>
                              <p:cond delay="0"/>
                            </p:stCondLst>
                            <p:childTnLst>
                              <p:par>
                                <p:cTn id="60" presetID="42" presetClass="entr" presetSubtype="0" fill="hold" nodeType="after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1000"/>
                                        <p:tgtEl>
                                          <p:spTgt spid="3">
                                            <p:txEl>
                                              <p:pRg st="6" end="6"/>
                                            </p:txEl>
                                          </p:spTgt>
                                        </p:tgtEl>
                                      </p:cBhvr>
                                    </p:animEffect>
                                    <p:anim calcmode="lin" valueType="num">
                                      <p:cBhvr>
                                        <p:cTn id="6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9" presetClass="emph" presetSubtype="0" nodeType="clickEffect">
                                  <p:stCondLst>
                                    <p:cond delay="0"/>
                                  </p:stCondLst>
                                  <p:childTnLst>
                                    <p:set>
                                      <p:cBhvr rctx="PPT">
                                        <p:cTn id="68" dur="indefinite"/>
                                        <p:tgtEl>
                                          <p:spTgt spid="3">
                                            <p:txEl>
                                              <p:pRg st="6" end="6"/>
                                            </p:txEl>
                                          </p:spTgt>
                                        </p:tgtEl>
                                        <p:attrNameLst>
                                          <p:attrName>style.opacity</p:attrName>
                                        </p:attrNameLst>
                                      </p:cBhvr>
                                      <p:to>
                                        <p:strVal val="0.5"/>
                                      </p:to>
                                    </p:set>
                                    <p:animEffect filter="image" prLst="opacity: 0.5">
                                      <p:cBhvr rctx="IE">
                                        <p:cTn id="69" dur="indefinite"/>
                                        <p:tgtEl>
                                          <p:spTgt spid="3">
                                            <p:txEl>
                                              <p:pRg st="6" end="6"/>
                                            </p:txEl>
                                          </p:spTgt>
                                        </p:tgtEl>
                                      </p:cBhvr>
                                    </p:animEffect>
                                  </p:childTnLst>
                                </p:cTn>
                              </p:par>
                            </p:childTnLst>
                          </p:cTn>
                        </p:par>
                        <p:par>
                          <p:cTn id="70" fill="hold">
                            <p:stCondLst>
                              <p:cond delay="0"/>
                            </p:stCondLst>
                            <p:childTnLst>
                              <p:par>
                                <p:cTn id="71" presetID="42" presetClass="entr" presetSubtype="0" fill="hold" nodeType="afterEffect">
                                  <p:stCondLst>
                                    <p:cond delay="0"/>
                                  </p:stCondLst>
                                  <p:childTnLst>
                                    <p:set>
                                      <p:cBhvr>
                                        <p:cTn id="72" dur="1" fill="hold">
                                          <p:stCondLst>
                                            <p:cond delay="0"/>
                                          </p:stCondLst>
                                        </p:cTn>
                                        <p:tgtEl>
                                          <p:spTgt spid="3">
                                            <p:txEl>
                                              <p:pRg st="7" end="7"/>
                                            </p:txEl>
                                          </p:spTgt>
                                        </p:tgtEl>
                                        <p:attrNameLst>
                                          <p:attrName>style.visibility</p:attrName>
                                        </p:attrNameLst>
                                      </p:cBhvr>
                                      <p:to>
                                        <p:strVal val="visible"/>
                                      </p:to>
                                    </p:set>
                                    <p:animEffect transition="in" filter="fade">
                                      <p:cBhvr>
                                        <p:cTn id="73" dur="1000"/>
                                        <p:tgtEl>
                                          <p:spTgt spid="3">
                                            <p:txEl>
                                              <p:pRg st="7" end="7"/>
                                            </p:txEl>
                                          </p:spTgt>
                                        </p:tgtEl>
                                      </p:cBhvr>
                                    </p:animEffect>
                                    <p:anim calcmode="lin" valueType="num">
                                      <p:cBhvr>
                                        <p:cTn id="7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914" y="-9767"/>
            <a:ext cx="10515600" cy="802493"/>
          </a:xfrm>
        </p:spPr>
        <p:txBody>
          <a:bodyPr>
            <a:normAutofit/>
          </a:bodyPr>
          <a:lstStyle/>
          <a:p>
            <a:r>
              <a:rPr lang="en-US" sz="3600" b="1" dirty="0">
                <a:solidFill>
                  <a:srgbClr val="0070C0"/>
                </a:solidFill>
              </a:rPr>
              <a:t>NOTE: Changes during IQC data collection</a:t>
            </a:r>
          </a:p>
        </p:txBody>
      </p:sp>
      <p:sp>
        <p:nvSpPr>
          <p:cNvPr id="3" name="Content Placeholder 2"/>
          <p:cNvSpPr>
            <a:spLocks noGrp="1"/>
          </p:cNvSpPr>
          <p:nvPr>
            <p:ph idx="1"/>
          </p:nvPr>
        </p:nvSpPr>
        <p:spPr>
          <a:xfrm>
            <a:off x="298938" y="1595056"/>
            <a:ext cx="3958883" cy="3450995"/>
          </a:xfrm>
        </p:spPr>
        <p:txBody>
          <a:bodyPr>
            <a:normAutofit lnSpcReduction="10000"/>
          </a:bodyPr>
          <a:lstStyle/>
          <a:p>
            <a:pPr>
              <a:spcAft>
                <a:spcPts val="2400"/>
              </a:spcAft>
            </a:pPr>
            <a:r>
              <a:rPr lang="en-US" dirty="0"/>
              <a:t>Calibrator lot change/</a:t>
            </a:r>
            <a:r>
              <a:rPr lang="en-US" dirty="0" err="1"/>
              <a:t>Recalibratoin</a:t>
            </a:r>
            <a:endParaRPr lang="en-US" dirty="0"/>
          </a:p>
          <a:p>
            <a:pPr>
              <a:spcAft>
                <a:spcPts val="2400"/>
              </a:spcAft>
            </a:pPr>
            <a:r>
              <a:rPr lang="en-US" dirty="0"/>
              <a:t>Maintenance/Part replacement</a:t>
            </a:r>
          </a:p>
          <a:p>
            <a:pPr>
              <a:spcAft>
                <a:spcPts val="2400"/>
              </a:spcAft>
            </a:pPr>
            <a:r>
              <a:rPr lang="en-US" dirty="0"/>
              <a:t>Reagent lot change</a:t>
            </a:r>
          </a:p>
          <a:p>
            <a:pPr>
              <a:spcAft>
                <a:spcPts val="4800"/>
              </a:spcAft>
            </a:pPr>
            <a:r>
              <a:rPr lang="en-US" dirty="0"/>
              <a:t>IQC lot change</a:t>
            </a:r>
          </a:p>
        </p:txBody>
      </p:sp>
      <p:graphicFrame>
        <p:nvGraphicFramePr>
          <p:cNvPr id="17" name="Chart 16"/>
          <p:cNvGraphicFramePr>
            <a:graphicFrameLocks/>
          </p:cNvGraphicFramePr>
          <p:nvPr/>
        </p:nvGraphicFramePr>
        <p:xfrm>
          <a:off x="1495128" y="5106675"/>
          <a:ext cx="8667169" cy="1535144"/>
        </p:xfrm>
        <a:graphic>
          <a:graphicData uri="http://schemas.openxmlformats.org/drawingml/2006/chart">
            <c:chart xmlns:c="http://schemas.openxmlformats.org/drawingml/2006/chart" xmlns:r="http://schemas.openxmlformats.org/officeDocument/2006/relationships" r:id="rId2"/>
          </a:graphicData>
        </a:graphic>
      </p:graphicFrame>
      <p:sp>
        <p:nvSpPr>
          <p:cNvPr id="5" name="Down Arrow 4"/>
          <p:cNvSpPr/>
          <p:nvPr/>
        </p:nvSpPr>
        <p:spPr>
          <a:xfrm>
            <a:off x="5582652" y="5166032"/>
            <a:ext cx="274320" cy="497306"/>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78379" y="5238328"/>
            <a:ext cx="7288147" cy="1258725"/>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ular Callout 11"/>
          <p:cNvSpPr/>
          <p:nvPr/>
        </p:nvSpPr>
        <p:spPr>
          <a:xfrm>
            <a:off x="10202849" y="4713656"/>
            <a:ext cx="1539972" cy="701029"/>
          </a:xfrm>
          <a:prstGeom prst="wedgeRectCallout">
            <a:avLst>
              <a:gd name="adj1" fmla="val -85017"/>
              <a:gd name="adj2" fmla="val 41905"/>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Single set;</a:t>
            </a:r>
          </a:p>
          <a:p>
            <a:pPr algn="ctr"/>
            <a:r>
              <a:rPr lang="en-US" sz="2000" b="1" dirty="0">
                <a:solidFill>
                  <a:schemeClr val="tx1"/>
                </a:solidFill>
              </a:rPr>
              <a:t>Larger SD</a:t>
            </a:r>
          </a:p>
        </p:txBody>
      </p:sp>
      <p:sp>
        <p:nvSpPr>
          <p:cNvPr id="19" name="Rounded Rectangle 18"/>
          <p:cNvSpPr/>
          <p:nvPr/>
        </p:nvSpPr>
        <p:spPr>
          <a:xfrm>
            <a:off x="5796630" y="5326859"/>
            <a:ext cx="3769896" cy="580884"/>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2278378" y="5943891"/>
            <a:ext cx="3578593" cy="580884"/>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ular Callout 21"/>
          <p:cNvSpPr/>
          <p:nvPr/>
        </p:nvSpPr>
        <p:spPr>
          <a:xfrm>
            <a:off x="6961320" y="6090679"/>
            <a:ext cx="2605206" cy="701029"/>
          </a:xfrm>
          <a:prstGeom prst="wedgeRectCallout">
            <a:avLst>
              <a:gd name="adj1" fmla="val -77437"/>
              <a:gd name="adj2" fmla="val 714"/>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Avg. separate sets</a:t>
            </a:r>
          </a:p>
          <a:p>
            <a:pPr algn="ctr"/>
            <a:r>
              <a:rPr lang="en-US" sz="2000" b="1" dirty="0">
                <a:solidFill>
                  <a:schemeClr val="tx1"/>
                </a:solidFill>
              </a:rPr>
              <a:t>Smaller SD</a:t>
            </a:r>
          </a:p>
        </p:txBody>
      </p:sp>
      <p:sp>
        <p:nvSpPr>
          <p:cNvPr id="23" name="Rectangular Callout 22"/>
          <p:cNvSpPr/>
          <p:nvPr/>
        </p:nvSpPr>
        <p:spPr>
          <a:xfrm>
            <a:off x="6929236" y="6080523"/>
            <a:ext cx="2605206" cy="701029"/>
          </a:xfrm>
          <a:prstGeom prst="wedgeRectCallout">
            <a:avLst>
              <a:gd name="adj1" fmla="val -67585"/>
              <a:gd name="adj2" fmla="val -58784"/>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Avg. separate sets;</a:t>
            </a:r>
          </a:p>
          <a:p>
            <a:pPr algn="ctr"/>
            <a:r>
              <a:rPr lang="en-US" sz="2000" b="1" dirty="0">
                <a:solidFill>
                  <a:schemeClr val="tx1"/>
                </a:solidFill>
              </a:rPr>
              <a:t>Smaller SD</a:t>
            </a:r>
          </a:p>
        </p:txBody>
      </p:sp>
    </p:spTree>
    <p:extLst>
      <p:ext uri="{BB962C8B-B14F-4D97-AF65-F5344CB8AC3E}">
        <p14:creationId xmlns:p14="http://schemas.microsoft.com/office/powerpoint/2010/main" val="3447717558"/>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1500"/>
                            </p:stCondLst>
                            <p:childTnLst>
                              <p:par>
                                <p:cTn id="29" presetID="2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right)">
                                      <p:cBhvr>
                                        <p:cTn id="31" dur="500"/>
                                        <p:tgtEl>
                                          <p:spTgt spid="22"/>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right)">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9" grpId="0" animBg="1"/>
      <p:bldP spid="21" grpId="0" animBg="1"/>
      <p:bldP spid="22"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8938" y="1595056"/>
            <a:ext cx="3958883" cy="3450995"/>
          </a:xfrm>
        </p:spPr>
        <p:txBody>
          <a:bodyPr>
            <a:normAutofit lnSpcReduction="10000"/>
          </a:bodyPr>
          <a:lstStyle/>
          <a:p>
            <a:pPr>
              <a:spcAft>
                <a:spcPts val="2400"/>
              </a:spcAft>
            </a:pPr>
            <a:r>
              <a:rPr lang="en-US" dirty="0"/>
              <a:t>Calibrator lot change/</a:t>
            </a:r>
            <a:r>
              <a:rPr lang="en-US" dirty="0" err="1"/>
              <a:t>Recalibratoin</a:t>
            </a:r>
            <a:endParaRPr lang="en-US" dirty="0"/>
          </a:p>
          <a:p>
            <a:pPr>
              <a:spcAft>
                <a:spcPts val="2400"/>
              </a:spcAft>
            </a:pPr>
            <a:r>
              <a:rPr lang="en-US" dirty="0"/>
              <a:t>Maintenance/Part replacement</a:t>
            </a:r>
          </a:p>
          <a:p>
            <a:pPr>
              <a:spcAft>
                <a:spcPts val="2400"/>
              </a:spcAft>
            </a:pPr>
            <a:r>
              <a:rPr lang="en-US" dirty="0"/>
              <a:t>Reagent lot change</a:t>
            </a:r>
          </a:p>
          <a:p>
            <a:pPr>
              <a:spcAft>
                <a:spcPts val="4800"/>
              </a:spcAft>
            </a:pPr>
            <a:r>
              <a:rPr lang="en-US" dirty="0"/>
              <a:t>IQC lot change</a:t>
            </a:r>
          </a:p>
        </p:txBody>
      </p:sp>
      <p:sp>
        <p:nvSpPr>
          <p:cNvPr id="4" name="TextBox 3"/>
          <p:cNvSpPr txBox="1"/>
          <p:nvPr/>
        </p:nvSpPr>
        <p:spPr>
          <a:xfrm>
            <a:off x="4887933" y="2038341"/>
            <a:ext cx="6583680" cy="830997"/>
          </a:xfrm>
          <a:prstGeom prst="rect">
            <a:avLst/>
          </a:prstGeom>
          <a:noFill/>
        </p:spPr>
        <p:txBody>
          <a:bodyPr wrap="square" rtlCol="0">
            <a:spAutoFit/>
          </a:bodyPr>
          <a:lstStyle/>
          <a:p>
            <a:r>
              <a:rPr lang="en-US" sz="2400" b="1" dirty="0">
                <a:solidFill>
                  <a:srgbClr val="0070C0"/>
                </a:solidFill>
              </a:rPr>
              <a:t>YES.</a:t>
            </a:r>
            <a:r>
              <a:rPr lang="en-US" sz="2400" dirty="0">
                <a:solidFill>
                  <a:srgbClr val="0070C0"/>
                </a:solidFill>
              </a:rPr>
              <a:t> </a:t>
            </a:r>
            <a:r>
              <a:rPr lang="en-US" sz="2400" dirty="0"/>
              <a:t>Usually affects IQC as patient samples. Treat IQC data as a </a:t>
            </a:r>
            <a:r>
              <a:rPr lang="en-US" sz="2400" dirty="0">
                <a:solidFill>
                  <a:srgbClr val="FF0000"/>
                </a:solidFill>
              </a:rPr>
              <a:t>single set</a:t>
            </a:r>
          </a:p>
        </p:txBody>
      </p:sp>
      <p:cxnSp>
        <p:nvCxnSpPr>
          <p:cNvPr id="7" name="Straight Arrow Connector 6"/>
          <p:cNvCxnSpPr/>
          <p:nvPr/>
        </p:nvCxnSpPr>
        <p:spPr>
          <a:xfrm>
            <a:off x="3703901" y="2194561"/>
            <a:ext cx="1184032" cy="18288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432517" y="2481977"/>
            <a:ext cx="1455416" cy="387361"/>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05966" y="3271239"/>
            <a:ext cx="7128805" cy="1200329"/>
          </a:xfrm>
          <a:prstGeom prst="rect">
            <a:avLst/>
          </a:prstGeom>
          <a:noFill/>
        </p:spPr>
        <p:txBody>
          <a:bodyPr wrap="square" rtlCol="0">
            <a:spAutoFit/>
          </a:bodyPr>
          <a:lstStyle>
            <a:defPPr>
              <a:defRPr lang="en-US"/>
            </a:defPPr>
            <a:lvl1pPr>
              <a:defRPr sz="2400">
                <a:solidFill>
                  <a:srgbClr val="0070C0"/>
                </a:solidFill>
              </a:defRPr>
            </a:lvl1pPr>
          </a:lstStyle>
          <a:p>
            <a:r>
              <a:rPr lang="en-US" b="1" dirty="0"/>
              <a:t>YES/NO.</a:t>
            </a:r>
            <a:r>
              <a:rPr lang="en-US" dirty="0"/>
              <a:t> </a:t>
            </a:r>
            <a:r>
              <a:rPr lang="en-US" dirty="0">
                <a:solidFill>
                  <a:schemeClr val="tx1"/>
                </a:solidFill>
              </a:rPr>
              <a:t>Both IQC and patient samples affected: treat IQC data as a </a:t>
            </a:r>
            <a:r>
              <a:rPr lang="en-US" dirty="0">
                <a:solidFill>
                  <a:srgbClr val="FF0000"/>
                </a:solidFill>
              </a:rPr>
              <a:t>single set</a:t>
            </a:r>
            <a:r>
              <a:rPr lang="en-US" dirty="0">
                <a:solidFill>
                  <a:schemeClr val="tx1"/>
                </a:solidFill>
              </a:rPr>
              <a:t>; Only IQC affected: treat IQC data as </a:t>
            </a:r>
            <a:r>
              <a:rPr lang="en-US" dirty="0">
                <a:solidFill>
                  <a:srgbClr val="FF0000"/>
                </a:solidFill>
              </a:rPr>
              <a:t>separate sets</a:t>
            </a:r>
          </a:p>
        </p:txBody>
      </p:sp>
      <p:sp>
        <p:nvSpPr>
          <p:cNvPr id="15" name="TextBox 14"/>
          <p:cNvSpPr txBox="1"/>
          <p:nvPr/>
        </p:nvSpPr>
        <p:spPr>
          <a:xfrm>
            <a:off x="5070134" y="4468389"/>
            <a:ext cx="6583680" cy="461665"/>
          </a:xfrm>
          <a:prstGeom prst="rect">
            <a:avLst/>
          </a:prstGeom>
          <a:noFill/>
        </p:spPr>
        <p:txBody>
          <a:bodyPr wrap="square" rtlCol="0">
            <a:spAutoFit/>
          </a:bodyPr>
          <a:lstStyle>
            <a:defPPr>
              <a:defRPr lang="en-US"/>
            </a:defPPr>
            <a:lvl1pPr>
              <a:defRPr sz="2400">
                <a:solidFill>
                  <a:srgbClr val="0070C0"/>
                </a:solidFill>
              </a:defRPr>
            </a:lvl1pPr>
          </a:lstStyle>
          <a:p>
            <a:r>
              <a:rPr lang="en-US" b="1" dirty="0"/>
              <a:t>NO.</a:t>
            </a:r>
            <a:r>
              <a:rPr lang="en-US" dirty="0"/>
              <a:t> </a:t>
            </a:r>
            <a:r>
              <a:rPr lang="en-US" dirty="0">
                <a:solidFill>
                  <a:schemeClr val="tx1"/>
                </a:solidFill>
              </a:rPr>
              <a:t>Treat IQC data as </a:t>
            </a:r>
            <a:r>
              <a:rPr lang="en-US" dirty="0">
                <a:solidFill>
                  <a:srgbClr val="FF0000"/>
                </a:solidFill>
              </a:rPr>
              <a:t>separate</a:t>
            </a:r>
            <a:r>
              <a:rPr lang="en-US" dirty="0"/>
              <a:t> </a:t>
            </a:r>
            <a:r>
              <a:rPr lang="en-US" dirty="0">
                <a:solidFill>
                  <a:srgbClr val="FF0000"/>
                </a:solidFill>
              </a:rPr>
              <a:t>sets</a:t>
            </a:r>
          </a:p>
        </p:txBody>
      </p:sp>
      <p:cxnSp>
        <p:nvCxnSpPr>
          <p:cNvPr id="18" name="Straight Arrow Connector 17"/>
          <p:cNvCxnSpPr/>
          <p:nvPr/>
        </p:nvCxnSpPr>
        <p:spPr>
          <a:xfrm flipV="1">
            <a:off x="3432517" y="4017978"/>
            <a:ext cx="1431968"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242013" y="4759024"/>
            <a:ext cx="1645920"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Chart 16"/>
          <p:cNvGraphicFramePr>
            <a:graphicFrameLocks/>
          </p:cNvGraphicFramePr>
          <p:nvPr/>
        </p:nvGraphicFramePr>
        <p:xfrm>
          <a:off x="1495128" y="5106675"/>
          <a:ext cx="8667169" cy="1535144"/>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908538" y="792726"/>
            <a:ext cx="10385104" cy="523220"/>
          </a:xfrm>
          <a:prstGeom prst="rect">
            <a:avLst/>
          </a:prstGeom>
          <a:solidFill>
            <a:schemeClr val="bg1">
              <a:lumMod val="85000"/>
            </a:schemeClr>
          </a:solidFill>
          <a:ln>
            <a:solidFill>
              <a:schemeClr val="tx1"/>
            </a:solidFill>
          </a:ln>
        </p:spPr>
        <p:txBody>
          <a:bodyPr wrap="square" rtlCol="0">
            <a:spAutoFit/>
          </a:bodyPr>
          <a:lstStyle/>
          <a:p>
            <a:pPr marL="342900" indent="-342900" algn="ctr">
              <a:buFont typeface="Wingdings" panose="05000000000000000000" pitchFamily="2" charset="2"/>
              <a:buChar char="Ø"/>
            </a:pPr>
            <a:r>
              <a:rPr lang="en-US" sz="2800" b="1" dirty="0"/>
              <a:t>Are </a:t>
            </a:r>
            <a:r>
              <a:rPr lang="en-US" sz="2800" b="1" dirty="0">
                <a:solidFill>
                  <a:srgbClr val="00B0F0"/>
                </a:solidFill>
              </a:rPr>
              <a:t>IQC results </a:t>
            </a:r>
            <a:r>
              <a:rPr lang="en-US" sz="2800" b="1" dirty="0"/>
              <a:t>and </a:t>
            </a:r>
            <a:r>
              <a:rPr lang="en-US" sz="2800" b="1" dirty="0">
                <a:solidFill>
                  <a:srgbClr val="00B0F0"/>
                </a:solidFill>
              </a:rPr>
              <a:t>patient sample </a:t>
            </a:r>
            <a:r>
              <a:rPr lang="en-US" sz="2800" b="1" dirty="0"/>
              <a:t>results</a:t>
            </a:r>
            <a:r>
              <a:rPr lang="en-US" sz="2800" b="1" dirty="0">
                <a:solidFill>
                  <a:srgbClr val="FF0000"/>
                </a:solidFill>
              </a:rPr>
              <a:t> affected the same way?</a:t>
            </a:r>
          </a:p>
        </p:txBody>
      </p:sp>
      <p:sp>
        <p:nvSpPr>
          <p:cNvPr id="5" name="Down Arrow 4"/>
          <p:cNvSpPr/>
          <p:nvPr/>
        </p:nvSpPr>
        <p:spPr>
          <a:xfrm>
            <a:off x="5582652" y="5166032"/>
            <a:ext cx="274320" cy="497306"/>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2278379" y="5238328"/>
            <a:ext cx="7288147" cy="1258725"/>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796630" y="5326859"/>
            <a:ext cx="3769896" cy="580884"/>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2278378" y="5943891"/>
            <a:ext cx="3578593" cy="580884"/>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a:spLocks noGrp="1"/>
          </p:cNvSpPr>
          <p:nvPr>
            <p:ph type="title"/>
          </p:nvPr>
        </p:nvSpPr>
        <p:spPr>
          <a:xfrm>
            <a:off x="570914" y="-9767"/>
            <a:ext cx="10515600" cy="802493"/>
          </a:xfrm>
        </p:spPr>
        <p:txBody>
          <a:bodyPr>
            <a:normAutofit/>
          </a:bodyPr>
          <a:lstStyle/>
          <a:p>
            <a:r>
              <a:rPr lang="en-US" sz="3600" b="1" dirty="0">
                <a:solidFill>
                  <a:srgbClr val="0070C0"/>
                </a:solidFill>
              </a:rPr>
              <a:t>NOTE: Changes during IQC data collection</a:t>
            </a:r>
          </a:p>
        </p:txBody>
      </p:sp>
    </p:spTree>
    <p:extLst>
      <p:ext uri="{BB962C8B-B14F-4D97-AF65-F5344CB8AC3E}">
        <p14:creationId xmlns:p14="http://schemas.microsoft.com/office/powerpoint/2010/main" val="111857307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22" presetClass="entr" presetSubtype="8"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500"/>
                                        <p:tgtEl>
                                          <p:spTgt spid="26"/>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500"/>
                                        <p:tgtEl>
                                          <p:spTgt spid="20"/>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left)">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animBg="1"/>
      <p:bldP spid="24" grpId="0" animBg="1"/>
      <p:bldP spid="24" grpId="1" animBg="1"/>
      <p:bldP spid="25"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04019"/>
          </a:xfrm>
        </p:spPr>
        <p:txBody>
          <a:bodyPr>
            <a:normAutofit/>
          </a:bodyPr>
          <a:lstStyle/>
          <a:p>
            <a:r>
              <a:rPr lang="en-US" sz="3600" b="1" dirty="0">
                <a:solidFill>
                  <a:srgbClr val="0070C0"/>
                </a:solidFill>
              </a:rPr>
              <a:t>2. Uncertainty of end-user calibrator values, </a:t>
            </a:r>
            <a:r>
              <a:rPr lang="en-US" sz="3600" b="1" i="1" dirty="0">
                <a:solidFill>
                  <a:srgbClr val="0070C0"/>
                </a:solidFill>
              </a:rPr>
              <a:t>u</a:t>
            </a:r>
            <a:r>
              <a:rPr lang="en-US" sz="3600" b="1" baseline="-25000" dirty="0">
                <a:solidFill>
                  <a:srgbClr val="0070C0"/>
                </a:solidFill>
              </a:rPr>
              <a:t>cal</a:t>
            </a:r>
            <a:endParaRPr lang="en-US" sz="3600" b="1" dirty="0">
              <a:solidFill>
                <a:srgbClr val="0070C0"/>
              </a:solidFill>
            </a:endParaRPr>
          </a:p>
        </p:txBody>
      </p:sp>
      <p:sp>
        <p:nvSpPr>
          <p:cNvPr id="3" name="Content Placeholder 2"/>
          <p:cNvSpPr>
            <a:spLocks noGrp="1"/>
          </p:cNvSpPr>
          <p:nvPr>
            <p:ph idx="1"/>
          </p:nvPr>
        </p:nvSpPr>
        <p:spPr>
          <a:xfrm>
            <a:off x="838200" y="1322364"/>
            <a:ext cx="10515600" cy="4854599"/>
          </a:xfrm>
        </p:spPr>
        <p:txBody>
          <a:bodyPr>
            <a:normAutofit/>
          </a:bodyPr>
          <a:lstStyle/>
          <a:p>
            <a:pPr>
              <a:spcAft>
                <a:spcPts val="1800"/>
              </a:spcAft>
            </a:pPr>
            <a:r>
              <a:rPr lang="en-US" dirty="0"/>
              <a:t>combination of all uncertainties from the highest available reference (calibrator or measurement procedure) down to the assigned value of the calibrator</a:t>
            </a:r>
          </a:p>
          <a:p>
            <a:pPr>
              <a:spcAft>
                <a:spcPts val="1800"/>
              </a:spcAft>
            </a:pPr>
            <a:r>
              <a:rPr lang="en-US" dirty="0"/>
              <a:t>Manufacturer, is responsible for determining </a:t>
            </a:r>
            <a:r>
              <a:rPr lang="en-US" i="1" dirty="0"/>
              <a:t>u</a:t>
            </a:r>
            <a:r>
              <a:rPr lang="en-US" baseline="-25000" dirty="0"/>
              <a:t>cal</a:t>
            </a:r>
            <a:endParaRPr lang="en-US" dirty="0"/>
          </a:p>
          <a:p>
            <a:pPr>
              <a:spcAft>
                <a:spcPts val="1800"/>
              </a:spcAft>
            </a:pPr>
            <a:r>
              <a:rPr lang="en-US" dirty="0"/>
              <a:t>If laboratory prepares the calibrator, the laboratory is responsible for determining </a:t>
            </a:r>
            <a:r>
              <a:rPr lang="en-US" i="1" dirty="0"/>
              <a:t>u</a:t>
            </a:r>
            <a:r>
              <a:rPr lang="en-US" baseline="-25000" dirty="0"/>
              <a:t>cal</a:t>
            </a:r>
            <a:endParaRPr lang="en-US" dirty="0"/>
          </a:p>
          <a:p>
            <a:pPr>
              <a:spcAft>
                <a:spcPts val="1800"/>
              </a:spcAft>
            </a:pPr>
            <a:r>
              <a:rPr lang="en-US" dirty="0"/>
              <a:t>For some calibrators a comprehensive </a:t>
            </a:r>
            <a:r>
              <a:rPr lang="en-US" i="1" dirty="0"/>
              <a:t>u</a:t>
            </a:r>
            <a:r>
              <a:rPr lang="en-US" baseline="-25000" dirty="0"/>
              <a:t>cal</a:t>
            </a:r>
            <a:r>
              <a:rPr lang="en-US" dirty="0"/>
              <a:t> is technically unavailable; e.g. some international conventional biological reference materials</a:t>
            </a:r>
          </a:p>
        </p:txBody>
      </p:sp>
    </p:spTree>
    <p:extLst>
      <p:ext uri="{BB962C8B-B14F-4D97-AF65-F5344CB8AC3E}">
        <p14:creationId xmlns:p14="http://schemas.microsoft.com/office/powerpoint/2010/main" val="7944162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432" y="1305120"/>
            <a:ext cx="11077135" cy="5025342"/>
          </a:xfrm>
        </p:spPr>
        <p:txBody>
          <a:bodyPr>
            <a:normAutofit/>
          </a:bodyPr>
          <a:lstStyle/>
          <a:p>
            <a:r>
              <a:rPr lang="en-US" dirty="0"/>
              <a:t>IVD manufacturers are responsible for ensuring minimal, medically acceptable measurement bias</a:t>
            </a:r>
          </a:p>
          <a:p>
            <a:r>
              <a:rPr lang="en-US" dirty="0"/>
              <a:t>Therefore estimation of bias and </a:t>
            </a:r>
            <a:r>
              <a:rPr lang="en-US" i="1" dirty="0" err="1"/>
              <a:t>u</a:t>
            </a:r>
            <a:r>
              <a:rPr lang="en-US" baseline="-25000" dirty="0" err="1"/>
              <a:t>bias</a:t>
            </a:r>
            <a:r>
              <a:rPr lang="en-US" dirty="0"/>
              <a:t> by the laboratory is </a:t>
            </a:r>
            <a:r>
              <a:rPr lang="en-US" dirty="0">
                <a:solidFill>
                  <a:srgbClr val="00B0F0"/>
                </a:solidFill>
              </a:rPr>
              <a:t>rarely </a:t>
            </a:r>
            <a:r>
              <a:rPr lang="en-US" dirty="0"/>
              <a:t>required</a:t>
            </a:r>
          </a:p>
          <a:p>
            <a:r>
              <a:rPr lang="en-US" b="1" dirty="0">
                <a:solidFill>
                  <a:srgbClr val="FF0000"/>
                </a:solidFill>
              </a:rPr>
              <a:t>If ongoing EQA indicates the introduction of a medically significant:</a:t>
            </a:r>
          </a:p>
          <a:p>
            <a:pPr>
              <a:buFont typeface="Wingdings" panose="05000000000000000000" pitchFamily="2" charset="2"/>
              <a:buChar char="Ø"/>
            </a:pPr>
            <a:r>
              <a:rPr lang="en-US" dirty="0"/>
              <a:t>Responsibility of the IVD manufacturer, to take immediate corrective action</a:t>
            </a:r>
          </a:p>
          <a:p>
            <a:pPr>
              <a:buFont typeface="Wingdings" panose="05000000000000000000" pitchFamily="2" charset="2"/>
              <a:buChar char="Ø"/>
            </a:pPr>
            <a:r>
              <a:rPr lang="en-US" dirty="0"/>
              <a:t>If the manufacturer is unable to correct bias, the laboratory may, if local regulations permit, can estimate bias by using reference materials</a:t>
            </a:r>
          </a:p>
          <a:p>
            <a:pPr marL="0" indent="0">
              <a:buNone/>
            </a:pPr>
            <a:r>
              <a:rPr lang="en-US" b="1" i="1" dirty="0">
                <a:solidFill>
                  <a:srgbClr val="FF0000"/>
                </a:solidFill>
              </a:rPr>
              <a:t>NOTE!</a:t>
            </a:r>
            <a:r>
              <a:rPr lang="en-US" i="1" dirty="0">
                <a:solidFill>
                  <a:srgbClr val="FF0000"/>
                </a:solidFill>
              </a:rPr>
              <a:t> </a:t>
            </a:r>
            <a:r>
              <a:rPr lang="en-US" i="1" dirty="0"/>
              <a:t>EQA target value can itself be biased, depending on how the value is assigned to the material</a:t>
            </a:r>
          </a:p>
          <a:p>
            <a:endParaRPr lang="en-US" dirty="0"/>
          </a:p>
          <a:p>
            <a:endParaRPr lang="en-US" dirty="0"/>
          </a:p>
          <a:p>
            <a:endParaRPr lang="en-US" dirty="0"/>
          </a:p>
          <a:p>
            <a:endParaRPr lang="en-US" dirty="0"/>
          </a:p>
        </p:txBody>
      </p:sp>
      <p:sp>
        <p:nvSpPr>
          <p:cNvPr id="5" name="Title 1"/>
          <p:cNvSpPr>
            <a:spLocks noGrp="1"/>
          </p:cNvSpPr>
          <p:nvPr>
            <p:ph type="title"/>
          </p:nvPr>
        </p:nvSpPr>
        <p:spPr>
          <a:xfrm>
            <a:off x="838200" y="365126"/>
            <a:ext cx="10515600" cy="704019"/>
          </a:xfrm>
        </p:spPr>
        <p:txBody>
          <a:bodyPr>
            <a:normAutofit/>
          </a:bodyPr>
          <a:lstStyle/>
          <a:p>
            <a:r>
              <a:rPr lang="en-US" sz="3600" b="1" dirty="0">
                <a:solidFill>
                  <a:srgbClr val="0070C0"/>
                </a:solidFill>
              </a:rPr>
              <a:t>3. Uncertainty of bias, </a:t>
            </a:r>
            <a:r>
              <a:rPr lang="en-US" sz="3600" b="1" i="1" dirty="0" err="1">
                <a:solidFill>
                  <a:srgbClr val="0070C0"/>
                </a:solidFill>
              </a:rPr>
              <a:t>u</a:t>
            </a:r>
            <a:r>
              <a:rPr lang="en-US" sz="3600" b="1" baseline="-25000" dirty="0" err="1">
                <a:solidFill>
                  <a:srgbClr val="0070C0"/>
                </a:solidFill>
              </a:rPr>
              <a:t>bias</a:t>
            </a:r>
            <a:endParaRPr lang="en-US" sz="3600" b="1" dirty="0">
              <a:solidFill>
                <a:srgbClr val="0070C0"/>
              </a:solidFill>
            </a:endParaRPr>
          </a:p>
        </p:txBody>
      </p:sp>
    </p:spTree>
    <p:extLst>
      <p:ext uri="{BB962C8B-B14F-4D97-AF65-F5344CB8AC3E}">
        <p14:creationId xmlns:p14="http://schemas.microsoft.com/office/powerpoint/2010/main" val="3642081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left)">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905" y="124742"/>
            <a:ext cx="10515600" cy="885911"/>
          </a:xfrm>
        </p:spPr>
        <p:txBody>
          <a:bodyPr>
            <a:normAutofit/>
          </a:bodyPr>
          <a:lstStyle/>
          <a:p>
            <a:r>
              <a:rPr lang="en-US" sz="3600" b="1" dirty="0">
                <a:solidFill>
                  <a:srgbClr val="7030A0"/>
                </a:solidFill>
              </a:rPr>
              <a:t>Gaussian Distribution</a:t>
            </a:r>
          </a:p>
        </p:txBody>
      </p:sp>
      <p:pic>
        <p:nvPicPr>
          <p:cNvPr id="11" name="Content Placeholder 10"/>
          <p:cNvPicPr>
            <a:picLocks noGrp="1" noChangeAspect="1"/>
          </p:cNvPicPr>
          <p:nvPr>
            <p:ph idx="1"/>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2572" r="10299" b="14334"/>
          <a:stretch/>
        </p:blipFill>
        <p:spPr>
          <a:xfrm>
            <a:off x="0" y="1700462"/>
            <a:ext cx="11309684" cy="4010527"/>
          </a:xfrm>
        </p:spPr>
      </p:pic>
      <p:sp>
        <p:nvSpPr>
          <p:cNvPr id="6" name="TextBox 5"/>
          <p:cNvSpPr txBox="1"/>
          <p:nvPr/>
        </p:nvSpPr>
        <p:spPr>
          <a:xfrm>
            <a:off x="1360534" y="5763688"/>
            <a:ext cx="1411706" cy="461665"/>
          </a:xfrm>
          <a:prstGeom prst="rect">
            <a:avLst/>
          </a:prstGeom>
          <a:noFill/>
        </p:spPr>
        <p:txBody>
          <a:bodyPr wrap="square" rtlCol="0">
            <a:spAutoFit/>
          </a:bodyPr>
          <a:lstStyle/>
          <a:p>
            <a:r>
              <a:rPr lang="en-US" sz="2400" b="1" dirty="0"/>
              <a:t>-∞</a:t>
            </a:r>
          </a:p>
        </p:txBody>
      </p:sp>
      <p:sp>
        <p:nvSpPr>
          <p:cNvPr id="7" name="TextBox 6"/>
          <p:cNvSpPr txBox="1"/>
          <p:nvPr/>
        </p:nvSpPr>
        <p:spPr>
          <a:xfrm>
            <a:off x="11006884" y="5763687"/>
            <a:ext cx="1411706" cy="461665"/>
          </a:xfrm>
          <a:prstGeom prst="rect">
            <a:avLst/>
          </a:prstGeom>
          <a:noFill/>
        </p:spPr>
        <p:txBody>
          <a:bodyPr wrap="square" rtlCol="0">
            <a:spAutoFit/>
          </a:bodyPr>
          <a:lstStyle/>
          <a:p>
            <a:r>
              <a:rPr lang="en-US" sz="2400" b="1" dirty="0"/>
              <a:t>+∞</a:t>
            </a:r>
          </a:p>
        </p:txBody>
      </p:sp>
      <p:cxnSp>
        <p:nvCxnSpPr>
          <p:cNvPr id="9" name="Straight Connector 8"/>
          <p:cNvCxnSpPr/>
          <p:nvPr/>
        </p:nvCxnSpPr>
        <p:spPr>
          <a:xfrm>
            <a:off x="6464962" y="1716500"/>
            <a:ext cx="0" cy="411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40875" t="41938" r="40369" b="47880"/>
          <a:stretch/>
        </p:blipFill>
        <p:spPr>
          <a:xfrm>
            <a:off x="7762151" y="2011680"/>
            <a:ext cx="3230140" cy="985908"/>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5967199" y="2679284"/>
                <a:ext cx="673762" cy="707886"/>
              </a:xfrm>
              <a:prstGeom prst="rect">
                <a:avLst/>
              </a:prstGeom>
              <a:noFill/>
            </p:spPr>
            <p:txBody>
              <a:bodyPr wrap="square" rtlCol="0">
                <a:spAutoFit/>
              </a:bodyPr>
              <a:lstStyle/>
              <a:p>
                <a14:m>
                  <m:oMath xmlns:m="http://schemas.openxmlformats.org/officeDocument/2006/math">
                    <m:acc>
                      <m:accPr>
                        <m:chr m:val="̅"/>
                        <m:ctrlPr>
                          <a:rPr lang="en-US" sz="2000" b="1" i="1">
                            <a:latin typeface="Cambria Math" panose="02040503050406030204" pitchFamily="18" charset="0"/>
                          </a:rPr>
                        </m:ctrlPr>
                      </m:accPr>
                      <m:e>
                        <m:r>
                          <a:rPr lang="en-US" sz="2000" b="1" i="1">
                            <a:latin typeface="Cambria Math" panose="02040503050406030204" pitchFamily="18" charset="0"/>
                          </a:rPr>
                          <m:t>𝑿</m:t>
                        </m:r>
                      </m:e>
                    </m:acc>
                  </m:oMath>
                </a14:m>
                <a:r>
                  <a:rPr lang="en-US" sz="2000" b="1" dirty="0"/>
                  <a:t> </a:t>
                </a:r>
              </a:p>
              <a:p>
                <a:r>
                  <a:rPr lang="en-US" sz="2000" b="1" dirty="0"/>
                  <a:t>(µ)</a:t>
                </a:r>
              </a:p>
            </p:txBody>
          </p:sp>
        </mc:Choice>
        <mc:Fallback xmlns="">
          <p:sp>
            <p:nvSpPr>
              <p:cNvPr id="14" name="TextBox 13"/>
              <p:cNvSpPr txBox="1">
                <a:spLocks noRot="1" noChangeAspect="1" noMove="1" noResize="1" noEditPoints="1" noAdjustHandles="1" noChangeArrowheads="1" noChangeShapeType="1" noTextEdit="1"/>
              </p:cNvSpPr>
              <p:nvPr/>
            </p:nvSpPr>
            <p:spPr>
              <a:xfrm>
                <a:off x="5967199" y="2679284"/>
                <a:ext cx="673762" cy="707886"/>
              </a:xfrm>
              <a:prstGeom prst="rect">
                <a:avLst/>
              </a:prstGeom>
              <a:blipFill rotWithShape="0">
                <a:blip r:embed="rId6"/>
                <a:stretch>
                  <a:fillRect l="-10000" b="-14655"/>
                </a:stretch>
              </a:blipFill>
            </p:spPr>
            <p:txBody>
              <a:bodyPr/>
              <a:lstStyle/>
              <a:p>
                <a:r>
                  <a:rPr lang="en-US">
                    <a:noFill/>
                  </a:rPr>
                  <a:t> </a:t>
                </a:r>
              </a:p>
            </p:txBody>
          </p:sp>
        </mc:Fallback>
      </mc:AlternateContent>
      <p:cxnSp>
        <p:nvCxnSpPr>
          <p:cNvPr id="16" name="Straight Arrow Connector 15"/>
          <p:cNvCxnSpPr/>
          <p:nvPr/>
        </p:nvCxnSpPr>
        <p:spPr>
          <a:xfrm>
            <a:off x="6464962" y="5374105"/>
            <a:ext cx="1188000" cy="0"/>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493806" y="4916911"/>
            <a:ext cx="1404151" cy="400110"/>
          </a:xfrm>
          <a:prstGeom prst="rect">
            <a:avLst/>
          </a:prstGeom>
          <a:noFill/>
        </p:spPr>
        <p:txBody>
          <a:bodyPr wrap="square" rtlCol="0">
            <a:spAutoFit/>
          </a:bodyPr>
          <a:lstStyle/>
          <a:p>
            <a:pPr algn="ctr"/>
            <a:r>
              <a:rPr lang="en-US" sz="2000" b="1" dirty="0"/>
              <a:t>SD (</a:t>
            </a:r>
            <a:r>
              <a:rPr lang="el-GR" sz="2000" b="1" dirty="0"/>
              <a:t>σ</a:t>
            </a:r>
            <a:r>
              <a:rPr lang="en-US" sz="2000" b="1" dirty="0"/>
              <a:t>)</a:t>
            </a:r>
          </a:p>
        </p:txBody>
      </p:sp>
      <p:cxnSp>
        <p:nvCxnSpPr>
          <p:cNvPr id="4" name="Straight Connector 3"/>
          <p:cNvCxnSpPr/>
          <p:nvPr/>
        </p:nvCxnSpPr>
        <p:spPr>
          <a:xfrm flipV="1">
            <a:off x="777921" y="5736391"/>
            <a:ext cx="1101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160066" y="5695447"/>
            <a:ext cx="1332000" cy="360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326291" y="5688404"/>
            <a:ext cx="1332000" cy="360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Normal (Gaussian) distribution</a:t>
            </a:r>
          </a:p>
        </p:txBody>
      </p:sp>
    </p:spTree>
    <p:extLst>
      <p:ext uri="{BB962C8B-B14F-4D97-AF65-F5344CB8AC3E}">
        <p14:creationId xmlns:p14="http://schemas.microsoft.com/office/powerpoint/2010/main" val="25777377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par>
                          <p:cTn id="16" fill="hold">
                            <p:stCondLst>
                              <p:cond delay="500"/>
                            </p:stCondLst>
                            <p:childTnLst>
                              <p:par>
                                <p:cTn id="17" presetID="16" presetClass="entr" presetSubtype="37" fill="hold" nodeType="afterEffect">
                                  <p:stCondLst>
                                    <p:cond delay="3000"/>
                                  </p:stCondLst>
                                  <p:childTnLst>
                                    <p:set>
                                      <p:cBhvr>
                                        <p:cTn id="18" dur="1" fill="hold">
                                          <p:stCondLst>
                                            <p:cond delay="0"/>
                                          </p:stCondLst>
                                        </p:cTn>
                                        <p:tgtEl>
                                          <p:spTgt spid="16"/>
                                        </p:tgtEl>
                                        <p:attrNameLst>
                                          <p:attrName>style.visibility</p:attrName>
                                        </p:attrNameLst>
                                      </p:cBhvr>
                                      <p:to>
                                        <p:strVal val="visible"/>
                                      </p:to>
                                    </p:set>
                                    <p:animEffect transition="in" filter="barn(outVertical)">
                                      <p:cBhvr>
                                        <p:cTn id="19" dur="500"/>
                                        <p:tgtEl>
                                          <p:spTgt spid="16"/>
                                        </p:tgtEl>
                                      </p:cBhvr>
                                    </p:animEffect>
                                  </p:childTnLst>
                                </p:cTn>
                              </p:par>
                              <p:par>
                                <p:cTn id="20" presetID="16" presetClass="entr" presetSubtype="37" fill="hold" grpId="0" nodeType="withEffect">
                                  <p:stCondLst>
                                    <p:cond delay="3000"/>
                                  </p:stCondLst>
                                  <p:childTnLst>
                                    <p:set>
                                      <p:cBhvr>
                                        <p:cTn id="21" dur="1" fill="hold">
                                          <p:stCondLst>
                                            <p:cond delay="0"/>
                                          </p:stCondLst>
                                        </p:cTn>
                                        <p:tgtEl>
                                          <p:spTgt spid="17"/>
                                        </p:tgtEl>
                                        <p:attrNameLst>
                                          <p:attrName>style.visibility</p:attrName>
                                        </p:attrNameLst>
                                      </p:cBhvr>
                                      <p:to>
                                        <p:strVal val="visible"/>
                                      </p:to>
                                    </p:set>
                                    <p:animEffect transition="in" filter="barn(out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86265"/>
            <a:ext cx="10515600" cy="5290698"/>
          </a:xfrm>
        </p:spPr>
        <p:txBody>
          <a:bodyPr/>
          <a:lstStyle/>
          <a:p>
            <a:pPr>
              <a:spcBef>
                <a:spcPts val="3000"/>
              </a:spcBef>
              <a:buFont typeface="Wingdings" panose="05000000000000000000" pitchFamily="2" charset="2"/>
              <a:buChar char="Ø"/>
            </a:pPr>
            <a:r>
              <a:rPr lang="en-US" sz="3600" b="1" i="1" dirty="0">
                <a:solidFill>
                  <a:srgbClr val="7030A0"/>
                </a:solidFill>
              </a:rPr>
              <a:t>Bias correction is always imperfect!</a:t>
            </a:r>
          </a:p>
          <a:p>
            <a:pPr lvl="2">
              <a:spcBef>
                <a:spcPts val="3000"/>
              </a:spcBef>
            </a:pPr>
            <a:r>
              <a:rPr lang="en-US" sz="2800" b="1" dirty="0">
                <a:solidFill>
                  <a:srgbClr val="002060"/>
                </a:solidFill>
              </a:rPr>
              <a:t>Uncertainty of Reference; </a:t>
            </a:r>
            <a:r>
              <a:rPr lang="en-US" sz="2800" b="1" i="1" dirty="0">
                <a:solidFill>
                  <a:srgbClr val="002060"/>
                </a:solidFill>
              </a:rPr>
              <a:t>u</a:t>
            </a:r>
            <a:r>
              <a:rPr lang="en-US" sz="2800" b="1" baseline="-25000" dirty="0">
                <a:solidFill>
                  <a:srgbClr val="002060"/>
                </a:solidFill>
              </a:rPr>
              <a:t>ref</a:t>
            </a:r>
          </a:p>
          <a:p>
            <a:pPr lvl="2">
              <a:spcBef>
                <a:spcPts val="3000"/>
              </a:spcBef>
            </a:pPr>
            <a:r>
              <a:rPr lang="en-US" sz="2800" b="1" dirty="0">
                <a:solidFill>
                  <a:srgbClr val="002060"/>
                </a:solidFill>
              </a:rPr>
              <a:t>Uncertainty of Mean; SEM or SD</a:t>
            </a:r>
            <a:r>
              <a:rPr lang="en-US" sz="2800" b="1" baseline="-25000" dirty="0">
                <a:solidFill>
                  <a:srgbClr val="002060"/>
                </a:solidFill>
              </a:rPr>
              <a:t>mean</a:t>
            </a:r>
            <a:endParaRPr lang="en-US" sz="2800" b="1" dirty="0">
              <a:solidFill>
                <a:srgbClr val="002060"/>
              </a:solidFill>
            </a:endParaRPr>
          </a:p>
          <a:p>
            <a:pPr>
              <a:spcBef>
                <a:spcPts val="3000"/>
              </a:spcBef>
            </a:pPr>
            <a:endParaRPr lang="en-US" dirty="0"/>
          </a:p>
          <a:p>
            <a:pPr>
              <a:spcBef>
                <a:spcPts val="3000"/>
              </a:spcBef>
            </a:pPr>
            <a:endParaRPr lang="en-US" dirty="0"/>
          </a:p>
          <a:p>
            <a:pPr marL="0" indent="0">
              <a:buNone/>
            </a:pPr>
            <a:r>
              <a:rPr lang="en-US" dirty="0"/>
              <a:t>	</a:t>
            </a:r>
          </a:p>
        </p:txBody>
      </p:sp>
      <p:pic>
        <p:nvPicPr>
          <p:cNvPr id="4" name="Picture 3"/>
          <p:cNvPicPr>
            <a:picLocks noChangeAspect="1"/>
          </p:cNvPicPr>
          <p:nvPr/>
        </p:nvPicPr>
        <p:blipFill>
          <a:blip r:embed="rId2">
            <a:duotone>
              <a:prstClr val="black"/>
              <a:schemeClr val="accent3">
                <a:tint val="45000"/>
                <a:satMod val="400000"/>
              </a:schemeClr>
            </a:duotone>
            <a:lum bright="-20000" contrast="40000"/>
          </a:blip>
          <a:stretch>
            <a:fillRect/>
          </a:stretch>
        </p:blipFill>
        <p:spPr>
          <a:xfrm>
            <a:off x="5209323" y="3259931"/>
            <a:ext cx="2684964" cy="594544"/>
          </a:xfrm>
          <a:prstGeom prst="rect">
            <a:avLst/>
          </a:prstGeom>
          <a:ln>
            <a:solidFill>
              <a:srgbClr val="002060"/>
            </a:solidFill>
          </a:ln>
        </p:spPr>
      </p:pic>
      <p:pic>
        <p:nvPicPr>
          <p:cNvPr id="5" name="Picture 4"/>
          <p:cNvPicPr>
            <a:picLocks noChangeAspect="1"/>
          </p:cNvPicPr>
          <p:nvPr/>
        </p:nvPicPr>
        <p:blipFill rotWithShape="1">
          <a:blip r:embed="rId3">
            <a:lum bright="-20000" contrast="40000"/>
          </a:blip>
          <a:srcRect l="1" r="1032"/>
          <a:stretch/>
        </p:blipFill>
        <p:spPr>
          <a:xfrm>
            <a:off x="3898972" y="4388804"/>
            <a:ext cx="5563546" cy="972991"/>
          </a:xfrm>
          <a:prstGeom prst="rect">
            <a:avLst/>
          </a:prstGeom>
          <a:ln w="38100">
            <a:solidFill>
              <a:srgbClr val="00B0F0"/>
            </a:solidFill>
          </a:ln>
        </p:spPr>
      </p:pic>
      <p:sp>
        <p:nvSpPr>
          <p:cNvPr id="2" name="TextBox 1"/>
          <p:cNvSpPr txBox="1"/>
          <p:nvPr/>
        </p:nvSpPr>
        <p:spPr>
          <a:xfrm>
            <a:off x="838199" y="213575"/>
            <a:ext cx="6702083" cy="584775"/>
          </a:xfrm>
          <a:prstGeom prst="rect">
            <a:avLst/>
          </a:prstGeom>
          <a:noFill/>
        </p:spPr>
        <p:txBody>
          <a:bodyPr wrap="square" rtlCol="0">
            <a:spAutoFit/>
          </a:bodyPr>
          <a:lstStyle/>
          <a:p>
            <a:pPr algn="ctr"/>
            <a:r>
              <a:rPr lang="en-US" sz="3200" b="1" dirty="0">
                <a:effectLst>
                  <a:glow rad="228600">
                    <a:schemeClr val="accent4">
                      <a:satMod val="175000"/>
                      <a:alpha val="40000"/>
                    </a:schemeClr>
                  </a:glow>
                </a:effectLst>
              </a:rPr>
              <a:t>BIAS = Lab Mean - Reference Value</a:t>
            </a:r>
          </a:p>
        </p:txBody>
      </p:sp>
    </p:spTree>
    <p:extLst>
      <p:ext uri="{BB962C8B-B14F-4D97-AF65-F5344CB8AC3E}">
        <p14:creationId xmlns:p14="http://schemas.microsoft.com/office/powerpoint/2010/main" val="2166007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afterEffect">
                                  <p:stCondLst>
                                    <p:cond delay="1000"/>
                                  </p:stCondLst>
                                  <p:iterate type="lt">
                                    <p:tmPct val="4000"/>
                                  </p:iterate>
                                  <p:childTnLst>
                                    <p:set>
                                      <p:cBhvr override="childStyle">
                                        <p:cTn id="6" dur="500" fill="hold"/>
                                        <p:tgtEl>
                                          <p:spTgt spid="3">
                                            <p:txEl>
                                              <p:pRg st="0" end="0"/>
                                            </p:txEl>
                                          </p:spTgt>
                                        </p:tgtEl>
                                        <p:attrNameLst>
                                          <p:attrName>style.color</p:attrName>
                                        </p:attrNameLst>
                                      </p:cBhvr>
                                      <p:to>
                                        <p:clrVal>
                                          <a:schemeClr val="accent2"/>
                                        </p:clrVal>
                                      </p:to>
                                    </p:set>
                                    <p:set>
                                      <p:cBhvr>
                                        <p:cTn id="7" dur="500" fill="hold"/>
                                        <p:tgtEl>
                                          <p:spTgt spid="3">
                                            <p:txEl>
                                              <p:pRg st="0" end="0"/>
                                            </p:txEl>
                                          </p:spTgt>
                                        </p:tgtEl>
                                        <p:attrNameLst>
                                          <p:attrName>fillcolor</p:attrName>
                                        </p:attrNameLst>
                                      </p:cBhvr>
                                      <p:to>
                                        <p:clrVal>
                                          <a:schemeClr val="accent2"/>
                                        </p:clrVal>
                                      </p:to>
                                    </p:set>
                                    <p:set>
                                      <p:cBhvr>
                                        <p:cTn id="8" dur="500" fill="hold"/>
                                        <p:tgtEl>
                                          <p:spTgt spid="3">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653" y="110292"/>
            <a:ext cx="10515600" cy="894049"/>
          </a:xfrm>
        </p:spPr>
        <p:txBody>
          <a:bodyPr>
            <a:normAutofit/>
          </a:bodyPr>
          <a:lstStyle/>
          <a:p>
            <a:r>
              <a:rPr lang="en-US" sz="3600" b="1" i="1" dirty="0">
                <a:solidFill>
                  <a:srgbClr val="FF0000"/>
                </a:solidFill>
              </a:rPr>
              <a:t>Caveats about correcting bias</a:t>
            </a:r>
          </a:p>
        </p:txBody>
      </p:sp>
      <p:sp>
        <p:nvSpPr>
          <p:cNvPr id="4" name="TextBox 3"/>
          <p:cNvSpPr txBox="1"/>
          <p:nvPr/>
        </p:nvSpPr>
        <p:spPr>
          <a:xfrm>
            <a:off x="0" y="1071800"/>
            <a:ext cx="12052092" cy="5139869"/>
          </a:xfrm>
          <a:prstGeom prst="rect">
            <a:avLst/>
          </a:prstGeom>
          <a:noFill/>
        </p:spPr>
        <p:txBody>
          <a:bodyPr wrap="square" rtlCol="0">
            <a:spAutoFit/>
          </a:bodyPr>
          <a:lstStyle/>
          <a:p>
            <a:pPr marL="285750" indent="-285750">
              <a:buFont typeface="Wingdings" panose="05000000000000000000" pitchFamily="2" charset="2"/>
              <a:buChar char="Ø"/>
            </a:pPr>
            <a:r>
              <a:rPr lang="en-US" sz="2400" b="1" dirty="0"/>
              <a:t>Only category I/II EQA are usable to evaluate bias</a:t>
            </a:r>
          </a:p>
          <a:p>
            <a:pPr>
              <a:spcBef>
                <a:spcPts val="600"/>
              </a:spcBef>
            </a:pPr>
            <a:r>
              <a:rPr lang="en-US" sz="2400" dirty="0"/>
              <a:t>	I: 	</a:t>
            </a:r>
            <a:r>
              <a:rPr lang="en-US" sz="2400" b="1" dirty="0">
                <a:solidFill>
                  <a:srgbClr val="0070C0"/>
                </a:solidFill>
              </a:rPr>
              <a:t>Commutable</a:t>
            </a:r>
            <a:r>
              <a:rPr lang="en-US" sz="2400" dirty="0"/>
              <a:t>, Value assigned with </a:t>
            </a:r>
            <a:r>
              <a:rPr lang="en-US" sz="2400" b="1" dirty="0">
                <a:solidFill>
                  <a:srgbClr val="FF0000"/>
                </a:solidFill>
              </a:rPr>
              <a:t>RMP or CRM</a:t>
            </a:r>
            <a:r>
              <a:rPr lang="en-US" sz="2400" dirty="0"/>
              <a:t>, Replicate samples</a:t>
            </a:r>
          </a:p>
          <a:p>
            <a:r>
              <a:rPr lang="en-US" sz="2400" dirty="0"/>
              <a:t>	II: 	</a:t>
            </a:r>
            <a:r>
              <a:rPr lang="en-US" sz="2400" b="1" dirty="0">
                <a:solidFill>
                  <a:srgbClr val="0070C0"/>
                </a:solidFill>
              </a:rPr>
              <a:t>Commutable</a:t>
            </a:r>
            <a:r>
              <a:rPr lang="en-US" sz="2400" dirty="0"/>
              <a:t>, Value assigned with </a:t>
            </a:r>
            <a:r>
              <a:rPr lang="en-US" sz="2400" b="1" dirty="0">
                <a:solidFill>
                  <a:srgbClr val="FF0000"/>
                </a:solidFill>
              </a:rPr>
              <a:t>RMP or CRM</a:t>
            </a:r>
          </a:p>
          <a:p>
            <a:pPr marL="285750" indent="-285750">
              <a:spcBef>
                <a:spcPts val="1800"/>
              </a:spcBef>
              <a:buFont typeface="Wingdings" panose="05000000000000000000" pitchFamily="2" charset="2"/>
              <a:buChar char="Ø"/>
            </a:pPr>
            <a:r>
              <a:rPr lang="en-US" sz="2400" b="1" dirty="0"/>
              <a:t>Correction factor not permitted in some countries because:</a:t>
            </a:r>
          </a:p>
          <a:p>
            <a:pPr>
              <a:spcBef>
                <a:spcPts val="600"/>
              </a:spcBef>
            </a:pPr>
            <a:r>
              <a:rPr lang="en-US" sz="2400" dirty="0"/>
              <a:t>	- May alter the status of the system, removing any responsibility from the manufacturer</a:t>
            </a:r>
          </a:p>
          <a:p>
            <a:r>
              <a:rPr lang="en-US" sz="2400" dirty="0"/>
              <a:t>	- Depriving the system and the results of the CE marketing certification</a:t>
            </a:r>
          </a:p>
          <a:p>
            <a:pPr marL="285750" indent="-285750">
              <a:spcBef>
                <a:spcPts val="1800"/>
              </a:spcBef>
              <a:buFont typeface="Wingdings" panose="05000000000000000000" pitchFamily="2" charset="2"/>
              <a:buChar char="Ø"/>
            </a:pPr>
            <a:r>
              <a:rPr lang="en-US" sz="2400" b="1" dirty="0"/>
              <a:t>May labs continue to use the correction factor even when the bias has been corrected in the reagent production stage</a:t>
            </a:r>
          </a:p>
          <a:p>
            <a:endParaRPr lang="en-US" sz="2400" dirty="0"/>
          </a:p>
          <a:p>
            <a:r>
              <a:rPr lang="en-US" sz="2400" b="1" i="1" dirty="0">
                <a:solidFill>
                  <a:srgbClr val="0070C0"/>
                </a:solidFill>
              </a:rPr>
              <a:t>“Therefore, we are not supporting the individual use of bias correction factors in daily practice”</a:t>
            </a:r>
          </a:p>
          <a:p>
            <a:endParaRPr lang="en-US" sz="2400" i="1" dirty="0"/>
          </a:p>
        </p:txBody>
      </p:sp>
      <p:sp>
        <p:nvSpPr>
          <p:cNvPr id="5" name="TextBox 4"/>
          <p:cNvSpPr txBox="1"/>
          <p:nvPr/>
        </p:nvSpPr>
        <p:spPr>
          <a:xfrm>
            <a:off x="148653" y="6061768"/>
            <a:ext cx="11107712" cy="646331"/>
          </a:xfrm>
          <a:prstGeom prst="rect">
            <a:avLst/>
          </a:prstGeom>
          <a:noFill/>
        </p:spPr>
        <p:txBody>
          <a:bodyPr wrap="square" rtlCol="0">
            <a:spAutoFit/>
          </a:bodyPr>
          <a:lstStyle/>
          <a:p>
            <a:r>
              <a:rPr lang="en-US" dirty="0"/>
              <a:t>The utility of measurement uncertainty in medical laboratories. Braga et al. CCLM 2020; </a:t>
            </a:r>
            <a:r>
              <a:rPr lang="en-US" dirty="0" err="1"/>
              <a:t>aop</a:t>
            </a:r>
            <a:r>
              <a:rPr lang="en-US" dirty="0"/>
              <a:t>. https://doi.org/10.1515/cclm-2019-1336</a:t>
            </a:r>
          </a:p>
        </p:txBody>
      </p:sp>
      <p:pic>
        <p:nvPicPr>
          <p:cNvPr id="6" name="Picture 5"/>
          <p:cNvPicPr>
            <a:picLocks noChangeAspect="1"/>
          </p:cNvPicPr>
          <p:nvPr/>
        </p:nvPicPr>
        <p:blipFill rotWithShape="1">
          <a:blip r:embed="rId2"/>
          <a:srcRect l="41493" t="39090" r="41246" b="34156"/>
          <a:stretch/>
        </p:blipFill>
        <p:spPr>
          <a:xfrm>
            <a:off x="6026046" y="110292"/>
            <a:ext cx="998357" cy="869998"/>
          </a:xfrm>
          <a:prstGeom prst="rect">
            <a:avLst/>
          </a:prstGeom>
        </p:spPr>
      </p:pic>
      <p:sp>
        <p:nvSpPr>
          <p:cNvPr id="7" name="TextBox 6"/>
          <p:cNvSpPr txBox="1"/>
          <p:nvPr/>
        </p:nvSpPr>
        <p:spPr>
          <a:xfrm>
            <a:off x="-14990" y="2226043"/>
            <a:ext cx="7485089" cy="1938992"/>
          </a:xfrm>
          <a:prstGeom prst="rect">
            <a:avLst/>
          </a:prstGeom>
          <a:noFill/>
        </p:spPr>
        <p:txBody>
          <a:bodyPr wrap="square" rtlCol="0">
            <a:spAutoFit/>
          </a:bodyPr>
          <a:lstStyle/>
          <a:p>
            <a:pPr>
              <a:spcBef>
                <a:spcPts val="600"/>
              </a:spcBef>
            </a:pPr>
            <a:r>
              <a:rPr lang="en-US" sz="2400" dirty="0"/>
              <a:t>	III:	</a:t>
            </a:r>
            <a:r>
              <a:rPr lang="en-US" sz="2400" b="1" dirty="0">
                <a:solidFill>
                  <a:srgbClr val="0070C0"/>
                </a:solidFill>
              </a:rPr>
              <a:t>Commutable</a:t>
            </a:r>
            <a:r>
              <a:rPr lang="en-US" sz="2400" dirty="0"/>
              <a:t>, Replicate samples</a:t>
            </a:r>
          </a:p>
          <a:p>
            <a:r>
              <a:rPr lang="en-US" sz="2400" dirty="0"/>
              <a:t>	IV:	</a:t>
            </a:r>
            <a:r>
              <a:rPr lang="en-US" sz="2400" b="1" dirty="0">
                <a:solidFill>
                  <a:srgbClr val="0070C0"/>
                </a:solidFill>
              </a:rPr>
              <a:t>Commutable</a:t>
            </a:r>
            <a:endParaRPr lang="en-US" sz="2400" dirty="0">
              <a:solidFill>
                <a:srgbClr val="0070C0"/>
              </a:solidFill>
            </a:endParaRPr>
          </a:p>
          <a:p>
            <a:r>
              <a:rPr lang="en-US" sz="2400" dirty="0"/>
              <a:t>	V:	Non-commutable, Replicate samples</a:t>
            </a:r>
          </a:p>
          <a:p>
            <a:r>
              <a:rPr lang="en-US" sz="2400" dirty="0"/>
              <a:t>	VI:	Non-commutable</a:t>
            </a:r>
          </a:p>
          <a:p>
            <a:endParaRPr lang="en-US" sz="2400" dirty="0"/>
          </a:p>
        </p:txBody>
      </p:sp>
    </p:spTree>
    <p:extLst>
      <p:ext uri="{BB962C8B-B14F-4D97-AF65-F5344CB8AC3E}">
        <p14:creationId xmlns:p14="http://schemas.microsoft.com/office/powerpoint/2010/main" val="37210441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1000"/>
                                        <p:tgtEl>
                                          <p:spTgt spid="7">
                                            <p:txEl>
                                              <p:pRg st="0" end="0"/>
                                            </p:txEl>
                                          </p:spTgt>
                                        </p:tgtEl>
                                      </p:cBhvr>
                                    </p:animEffect>
                                    <p:anim calcmode="lin" valueType="num">
                                      <p:cBhvr>
                                        <p:cTn id="2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fade">
                                      <p:cBhvr>
                                        <p:cTn id="29" dur="1000"/>
                                        <p:tgtEl>
                                          <p:spTgt spid="7">
                                            <p:txEl>
                                              <p:pRg st="1" end="1"/>
                                            </p:txEl>
                                          </p:spTgt>
                                        </p:tgtEl>
                                      </p:cBhvr>
                                    </p:animEffect>
                                    <p:anim calcmode="lin" valueType="num">
                                      <p:cBhvr>
                                        <p:cTn id="3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fade">
                                      <p:cBhvr>
                                        <p:cTn id="34" dur="1000"/>
                                        <p:tgtEl>
                                          <p:spTgt spid="7">
                                            <p:txEl>
                                              <p:pRg st="2" end="2"/>
                                            </p:txEl>
                                          </p:spTgt>
                                        </p:tgtEl>
                                      </p:cBhvr>
                                    </p:animEffect>
                                    <p:anim calcmode="lin" valueType="num">
                                      <p:cBhvr>
                                        <p:cTn id="3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2" end="2"/>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fade">
                                      <p:cBhvr>
                                        <p:cTn id="39" dur="1000"/>
                                        <p:tgtEl>
                                          <p:spTgt spid="7">
                                            <p:txEl>
                                              <p:pRg st="3" end="3"/>
                                            </p:txEl>
                                          </p:spTgt>
                                        </p:tgtEl>
                                      </p:cBhvr>
                                    </p:animEffect>
                                    <p:anim calcmode="lin" valueType="num">
                                      <p:cBhvr>
                                        <p:cTn id="4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7">
                                            <p:txEl>
                                              <p:pRg st="0" end="0"/>
                                            </p:txEl>
                                          </p:spTgt>
                                        </p:tgtEl>
                                      </p:cBhvr>
                                    </p:animEffect>
                                    <p:set>
                                      <p:cBhvr>
                                        <p:cTn id="46" dur="1" fill="hold">
                                          <p:stCondLst>
                                            <p:cond delay="499"/>
                                          </p:stCondLst>
                                        </p:cTn>
                                        <p:tgtEl>
                                          <p:spTgt spid="7">
                                            <p:txEl>
                                              <p:pRg st="0" end="0"/>
                                            </p:txEl>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7">
                                            <p:txEl>
                                              <p:pRg st="1" end="1"/>
                                            </p:txEl>
                                          </p:spTgt>
                                        </p:tgtEl>
                                      </p:cBhvr>
                                    </p:animEffect>
                                    <p:set>
                                      <p:cBhvr>
                                        <p:cTn id="49" dur="1" fill="hold">
                                          <p:stCondLst>
                                            <p:cond delay="499"/>
                                          </p:stCondLst>
                                        </p:cTn>
                                        <p:tgtEl>
                                          <p:spTgt spid="7">
                                            <p:txEl>
                                              <p:pRg st="1" end="1"/>
                                            </p:txEl>
                                          </p:spTgt>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7">
                                            <p:txEl>
                                              <p:pRg st="2" end="2"/>
                                            </p:txEl>
                                          </p:spTgt>
                                        </p:tgtEl>
                                      </p:cBhvr>
                                    </p:animEffect>
                                    <p:set>
                                      <p:cBhvr>
                                        <p:cTn id="52" dur="1" fill="hold">
                                          <p:stCondLst>
                                            <p:cond delay="499"/>
                                          </p:stCondLst>
                                        </p:cTn>
                                        <p:tgtEl>
                                          <p:spTgt spid="7">
                                            <p:txEl>
                                              <p:pRg st="2" end="2"/>
                                            </p:txEl>
                                          </p:spTgt>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7">
                                            <p:txEl>
                                              <p:pRg st="3" end="3"/>
                                            </p:txEl>
                                          </p:spTgt>
                                        </p:tgtEl>
                                      </p:cBhvr>
                                    </p:animEffect>
                                    <p:set>
                                      <p:cBhvr>
                                        <p:cTn id="55" dur="1" fill="hold">
                                          <p:stCondLst>
                                            <p:cond delay="499"/>
                                          </p:stCondLst>
                                        </p:cTn>
                                        <p:tgtEl>
                                          <p:spTgt spid="7">
                                            <p:txEl>
                                              <p:pRg st="3" end="3"/>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
                                            <p:txEl>
                                              <p:pRg st="3" end="3"/>
                                            </p:txEl>
                                          </p:spTgt>
                                        </p:tgtEl>
                                        <p:attrNameLst>
                                          <p:attrName>style.visibility</p:attrName>
                                        </p:attrNameLst>
                                      </p:cBhvr>
                                      <p:to>
                                        <p:strVal val="visible"/>
                                      </p:to>
                                    </p:set>
                                    <p:animEffect transition="in" filter="wipe(left)">
                                      <p:cBhvr>
                                        <p:cTn id="60" dur="500"/>
                                        <p:tgtEl>
                                          <p:spTgt spid="4">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4">
                                            <p:txEl>
                                              <p:pRg st="4" end="4"/>
                                            </p:txEl>
                                          </p:spTgt>
                                        </p:tgtEl>
                                        <p:attrNameLst>
                                          <p:attrName>style.visibility</p:attrName>
                                        </p:attrNameLst>
                                      </p:cBhvr>
                                      <p:to>
                                        <p:strVal val="visible"/>
                                      </p:to>
                                    </p:set>
                                    <p:animEffect transition="in" filter="fade">
                                      <p:cBhvr>
                                        <p:cTn id="65" dur="1000"/>
                                        <p:tgtEl>
                                          <p:spTgt spid="4">
                                            <p:txEl>
                                              <p:pRg st="4" end="4"/>
                                            </p:txEl>
                                          </p:spTgt>
                                        </p:tgtEl>
                                      </p:cBhvr>
                                    </p:animEffect>
                                    <p:anim calcmode="lin" valueType="num">
                                      <p:cBhvr>
                                        <p:cTn id="6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67" dur="1000" fill="hold"/>
                                        <p:tgtEl>
                                          <p:spTgt spid="4">
                                            <p:txEl>
                                              <p:pRg st="4" end="4"/>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
                                            <p:txEl>
                                              <p:pRg st="5" end="5"/>
                                            </p:txEl>
                                          </p:spTgt>
                                        </p:tgtEl>
                                        <p:attrNameLst>
                                          <p:attrName>style.visibility</p:attrName>
                                        </p:attrNameLst>
                                      </p:cBhvr>
                                      <p:to>
                                        <p:strVal val="visible"/>
                                      </p:to>
                                    </p:set>
                                    <p:animEffect transition="in" filter="fade">
                                      <p:cBhvr>
                                        <p:cTn id="70" dur="1000"/>
                                        <p:tgtEl>
                                          <p:spTgt spid="4">
                                            <p:txEl>
                                              <p:pRg st="5" end="5"/>
                                            </p:txEl>
                                          </p:spTgt>
                                        </p:tgtEl>
                                      </p:cBhvr>
                                    </p:animEffect>
                                    <p:anim calcmode="lin" valueType="num">
                                      <p:cBhvr>
                                        <p:cTn id="71"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
                                            <p:txEl>
                                              <p:pRg st="6" end="6"/>
                                            </p:txEl>
                                          </p:spTgt>
                                        </p:tgtEl>
                                        <p:attrNameLst>
                                          <p:attrName>style.visibility</p:attrName>
                                        </p:attrNameLst>
                                      </p:cBhvr>
                                      <p:to>
                                        <p:strVal val="visible"/>
                                      </p:to>
                                    </p:set>
                                    <p:animEffect transition="in" filter="wipe(left)">
                                      <p:cBhvr>
                                        <p:cTn id="77" dur="500"/>
                                        <p:tgtEl>
                                          <p:spTgt spid="4">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4">
                                            <p:txEl>
                                              <p:pRg st="8" end="8"/>
                                            </p:txEl>
                                          </p:spTgt>
                                        </p:tgtEl>
                                        <p:attrNameLst>
                                          <p:attrName>style.visibility</p:attrName>
                                        </p:attrNameLst>
                                      </p:cBhvr>
                                      <p:to>
                                        <p:strVal val="visible"/>
                                      </p:to>
                                    </p:set>
                                    <p:animEffect transition="in" filter="wipe(left)">
                                      <p:cBhvr>
                                        <p:cTn id="8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42900"/>
            <a:ext cx="10515600" cy="5834063"/>
          </a:xfrm>
        </p:spPr>
        <p:txBody>
          <a:bodyPr/>
          <a:lstStyle/>
          <a:p>
            <a:r>
              <a:rPr lang="en-US" dirty="0"/>
              <a:t>If local regulations permit, laboratory can manage bias  by:</a:t>
            </a:r>
          </a:p>
          <a:p>
            <a:pPr marL="1603375" indent="-112713">
              <a:buFont typeface="Wingdings" panose="05000000000000000000" pitchFamily="2" charset="2"/>
              <a:buChar char="Ø"/>
            </a:pPr>
            <a:r>
              <a:rPr lang="en-US" dirty="0">
                <a:solidFill>
                  <a:srgbClr val="00B0F0"/>
                </a:solidFill>
              </a:rPr>
              <a:t>Applying a correction factor to the results</a:t>
            </a:r>
          </a:p>
          <a:p>
            <a:pPr marL="1773238" indent="-282575">
              <a:buFont typeface="Wingdings" panose="05000000000000000000" pitchFamily="2" charset="2"/>
              <a:buChar char="Ø"/>
            </a:pPr>
            <a:r>
              <a:rPr lang="en-US" dirty="0">
                <a:solidFill>
                  <a:srgbClr val="00B0F0"/>
                </a:solidFill>
              </a:rPr>
              <a:t>Re-assigning a calibrator value</a:t>
            </a:r>
          </a:p>
          <a:p>
            <a:pPr>
              <a:spcBef>
                <a:spcPts val="3000"/>
              </a:spcBef>
            </a:pPr>
            <a:r>
              <a:rPr lang="en-US" dirty="0"/>
              <a:t>Bias correction is always imperfect because estimates of the magnitude of bias have uncertainty (</a:t>
            </a:r>
            <a:r>
              <a:rPr lang="en-US" i="1" dirty="0" err="1"/>
              <a:t>u</a:t>
            </a:r>
            <a:r>
              <a:rPr lang="en-US" baseline="-25000" dirty="0" err="1"/>
              <a:t>bias</a:t>
            </a:r>
            <a:r>
              <a:rPr lang="en-US" dirty="0"/>
              <a:t>)</a:t>
            </a:r>
          </a:p>
          <a:p>
            <a:pPr>
              <a:spcBef>
                <a:spcPts val="3000"/>
              </a:spcBef>
            </a:pPr>
            <a:r>
              <a:rPr lang="en-US" dirty="0"/>
              <a:t>Bias is not the case when:</a:t>
            </a:r>
          </a:p>
          <a:p>
            <a:pPr marL="0" indent="0">
              <a:buNone/>
            </a:pPr>
            <a:r>
              <a:rPr lang="en-US" dirty="0"/>
              <a:t>	</a:t>
            </a:r>
            <a:r>
              <a:rPr lang="en-US" dirty="0">
                <a:solidFill>
                  <a:srgbClr val="00B0F0"/>
                </a:solidFill>
              </a:rPr>
              <a:t>- Monitor changes in an individual over time </a:t>
            </a:r>
          </a:p>
          <a:p>
            <a:pPr marL="0" indent="0">
              <a:buNone/>
            </a:pPr>
            <a:r>
              <a:rPr lang="en-US" dirty="0">
                <a:solidFill>
                  <a:srgbClr val="00B0F0"/>
                </a:solidFill>
              </a:rPr>
              <a:t>	- In-house determined reference intervals</a:t>
            </a:r>
          </a:p>
          <a:p>
            <a:pPr>
              <a:spcBef>
                <a:spcPts val="1800"/>
              </a:spcBef>
            </a:pPr>
            <a:endParaRPr lang="en-US" dirty="0"/>
          </a:p>
        </p:txBody>
      </p:sp>
    </p:spTree>
    <p:extLst>
      <p:ext uri="{BB962C8B-B14F-4D97-AF65-F5344CB8AC3E}">
        <p14:creationId xmlns:p14="http://schemas.microsoft.com/office/powerpoint/2010/main" val="3194476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6917" y="59731"/>
            <a:ext cx="7128233" cy="701731"/>
          </a:xfrm>
          <a:noFill/>
        </p:spPr>
        <p:txBody>
          <a:bodyPr vert="horz" wrap="none" lIns="91440" tIns="45720" rIns="91440" bIns="45720" rtlCol="0" anchor="ctr">
            <a:spAutoFit/>
          </a:bodyPr>
          <a:lstStyle/>
          <a:p>
            <a:pPr algn="ctr"/>
            <a:r>
              <a:rPr lang="en-US"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mn-lt"/>
                <a:ea typeface="+mn-ea"/>
                <a:cs typeface="+mn-cs"/>
              </a:rPr>
              <a:t>MU </a:t>
            </a:r>
            <a:r>
              <a:rPr lang="en-US" b="1" dirty="0">
                <a:ln w="9525">
                  <a:solidFill>
                    <a:schemeClr val="bg1"/>
                  </a:solidFill>
                  <a:prstDash val="solid"/>
                </a:ln>
                <a:solidFill>
                  <a:schemeClr val="tx1">
                    <a:lumMod val="65000"/>
                    <a:lumOff val="35000"/>
                  </a:schemeClr>
                </a:solidFill>
                <a:effectLst>
                  <a:outerShdw blurRad="12700" dist="38100" dir="2700000" algn="tl" rotWithShape="0">
                    <a:schemeClr val="accent5">
                      <a:lumMod val="60000"/>
                      <a:lumOff val="40000"/>
                    </a:schemeClr>
                  </a:outerShdw>
                </a:effectLst>
                <a:latin typeface="+mn-lt"/>
                <a:ea typeface="+mn-ea"/>
                <a:cs typeface="+mn-cs"/>
              </a:rPr>
              <a:t>is all about </a:t>
            </a:r>
            <a:r>
              <a:rPr lang="en-US"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mn-lt"/>
                <a:ea typeface="+mn-ea"/>
                <a:cs typeface="+mn-cs"/>
              </a:rPr>
              <a:t>TRACEABILITY</a:t>
            </a:r>
          </a:p>
        </p:txBody>
      </p:sp>
      <p:sp>
        <p:nvSpPr>
          <p:cNvPr id="5" name="TextBox 4"/>
          <p:cNvSpPr txBox="1"/>
          <p:nvPr/>
        </p:nvSpPr>
        <p:spPr>
          <a:xfrm>
            <a:off x="1139252" y="6265773"/>
            <a:ext cx="10358204" cy="400110"/>
          </a:xfrm>
          <a:prstGeom prst="rect">
            <a:avLst/>
          </a:prstGeom>
          <a:noFill/>
        </p:spPr>
        <p:txBody>
          <a:bodyPr wrap="square" rtlCol="0">
            <a:spAutoFit/>
          </a:bodyPr>
          <a:lstStyle/>
          <a:p>
            <a:pPr algn="ctr"/>
            <a:r>
              <a:rPr lang="en-US" sz="2000" b="1" dirty="0"/>
              <a:t>Example of a calibration hierarchy for a measurand with full metrological traceability to the SI</a:t>
            </a:r>
          </a:p>
        </p:txBody>
      </p:sp>
      <p:pic>
        <p:nvPicPr>
          <p:cNvPr id="6" name="Picture 5"/>
          <p:cNvPicPr>
            <a:picLocks noChangeAspect="1"/>
          </p:cNvPicPr>
          <p:nvPr/>
        </p:nvPicPr>
        <p:blipFill>
          <a:blip r:embed="rId2">
            <a:lum bright="-20000" contrast="40000"/>
          </a:blip>
          <a:stretch>
            <a:fillRect/>
          </a:stretch>
        </p:blipFill>
        <p:spPr>
          <a:xfrm>
            <a:off x="1899017" y="821194"/>
            <a:ext cx="7125061" cy="5444579"/>
          </a:xfrm>
          <a:prstGeom prst="rect">
            <a:avLst/>
          </a:prstGeom>
        </p:spPr>
      </p:pic>
      <p:cxnSp>
        <p:nvCxnSpPr>
          <p:cNvPr id="4" name="Straight Connector 3"/>
          <p:cNvCxnSpPr/>
          <p:nvPr/>
        </p:nvCxnSpPr>
        <p:spPr>
          <a:xfrm>
            <a:off x="277920" y="3222884"/>
            <a:ext cx="86868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77920" y="4934261"/>
            <a:ext cx="86868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08102" y="2227737"/>
            <a:ext cx="2236763" cy="923330"/>
          </a:xfrm>
          <a:prstGeom prst="rect">
            <a:avLst/>
          </a:prstGeom>
          <a:solidFill>
            <a:schemeClr val="bg1">
              <a:lumMod val="75000"/>
            </a:schemeClr>
          </a:solidFill>
          <a:ln>
            <a:solidFill>
              <a:srgbClr val="7030A0"/>
            </a:solidFill>
          </a:ln>
        </p:spPr>
        <p:txBody>
          <a:bodyPr wrap="square" rtlCol="0">
            <a:spAutoFit/>
          </a:bodyPr>
          <a:lstStyle/>
          <a:p>
            <a:pPr algn="ctr"/>
            <a:r>
              <a:rPr lang="en-US" b="1" dirty="0">
                <a:solidFill>
                  <a:srgbClr val="0070C0"/>
                </a:solidFill>
              </a:rPr>
              <a:t>Uncertainty of Reference Material; </a:t>
            </a:r>
            <a:r>
              <a:rPr lang="en-US" b="1" i="1" dirty="0">
                <a:solidFill>
                  <a:srgbClr val="0070C0"/>
                </a:solidFill>
              </a:rPr>
              <a:t>u</a:t>
            </a:r>
            <a:r>
              <a:rPr lang="en-US" b="1" baseline="-25000" dirty="0">
                <a:solidFill>
                  <a:srgbClr val="0070C0"/>
                </a:solidFill>
              </a:rPr>
              <a:t>ref</a:t>
            </a:r>
            <a:endParaRPr lang="en-US" b="1" dirty="0">
              <a:solidFill>
                <a:srgbClr val="0070C0"/>
              </a:solidFill>
            </a:endParaRPr>
          </a:p>
        </p:txBody>
      </p:sp>
      <p:sp>
        <p:nvSpPr>
          <p:cNvPr id="11" name="TextBox 10"/>
          <p:cNvSpPr txBox="1"/>
          <p:nvPr/>
        </p:nvSpPr>
        <p:spPr>
          <a:xfrm>
            <a:off x="208102" y="4231230"/>
            <a:ext cx="2236763" cy="646331"/>
          </a:xfrm>
          <a:prstGeom prst="rect">
            <a:avLst/>
          </a:prstGeom>
          <a:solidFill>
            <a:schemeClr val="bg1">
              <a:lumMod val="75000"/>
            </a:schemeClr>
          </a:solidFill>
          <a:ln>
            <a:solidFill>
              <a:srgbClr val="7030A0"/>
            </a:solidFill>
          </a:ln>
        </p:spPr>
        <p:txBody>
          <a:bodyPr wrap="square" rtlCol="0">
            <a:spAutoFit/>
          </a:bodyPr>
          <a:lstStyle>
            <a:defPPr>
              <a:defRPr lang="en-US"/>
            </a:defPPr>
            <a:lvl1pPr>
              <a:defRPr b="1">
                <a:solidFill>
                  <a:srgbClr val="0070C0"/>
                </a:solidFill>
              </a:defRPr>
            </a:lvl1pPr>
          </a:lstStyle>
          <a:p>
            <a:pPr algn="ctr"/>
            <a:r>
              <a:rPr lang="en-US" dirty="0"/>
              <a:t>Uncertainty of End-user Calibrator; </a:t>
            </a:r>
            <a:r>
              <a:rPr lang="en-US" i="1" dirty="0"/>
              <a:t>u</a:t>
            </a:r>
            <a:r>
              <a:rPr lang="en-US" baseline="-25000" dirty="0"/>
              <a:t>cal</a:t>
            </a:r>
          </a:p>
        </p:txBody>
      </p:sp>
      <p:sp>
        <p:nvSpPr>
          <p:cNvPr id="13" name="TextBox 12"/>
          <p:cNvSpPr txBox="1"/>
          <p:nvPr/>
        </p:nvSpPr>
        <p:spPr>
          <a:xfrm>
            <a:off x="208102" y="5159251"/>
            <a:ext cx="2236763" cy="646331"/>
          </a:xfrm>
          <a:prstGeom prst="rect">
            <a:avLst/>
          </a:prstGeom>
          <a:solidFill>
            <a:schemeClr val="bg1">
              <a:lumMod val="75000"/>
            </a:schemeClr>
          </a:solidFill>
          <a:ln>
            <a:solidFill>
              <a:srgbClr val="7030A0"/>
            </a:solidFill>
          </a:ln>
        </p:spPr>
        <p:txBody>
          <a:bodyPr wrap="square" rtlCol="0">
            <a:spAutoFit/>
          </a:bodyPr>
          <a:lstStyle>
            <a:defPPr>
              <a:defRPr lang="en-US"/>
            </a:defPPr>
            <a:lvl1pPr>
              <a:defRPr b="1">
                <a:solidFill>
                  <a:srgbClr val="0070C0"/>
                </a:solidFill>
              </a:defRPr>
            </a:lvl1pPr>
          </a:lstStyle>
          <a:p>
            <a:r>
              <a:rPr lang="en-US" dirty="0"/>
              <a:t>Uncertainty of Patient result; u(y)</a:t>
            </a:r>
          </a:p>
        </p:txBody>
      </p:sp>
      <p:sp>
        <p:nvSpPr>
          <p:cNvPr id="7" name="TextBox 6"/>
          <p:cNvSpPr txBox="1"/>
          <p:nvPr/>
        </p:nvSpPr>
        <p:spPr>
          <a:xfrm>
            <a:off x="5560341" y="5543972"/>
            <a:ext cx="1119788" cy="523220"/>
          </a:xfrm>
          <a:prstGeom prst="rect">
            <a:avLst/>
          </a:prstGeom>
          <a:solidFill>
            <a:schemeClr val="bg1">
              <a:lumMod val="75000"/>
            </a:schemeClr>
          </a:solidFill>
          <a:ln>
            <a:solidFill>
              <a:srgbClr val="7030A0"/>
            </a:solidFill>
          </a:ln>
        </p:spPr>
        <p:txBody>
          <a:bodyPr wrap="square" rtlCol="0">
            <a:spAutoFit/>
          </a:bodyPr>
          <a:lstStyle/>
          <a:p>
            <a:pPr algn="ctr"/>
            <a:r>
              <a:rPr lang="en-US" sz="2800" b="1" i="1" dirty="0">
                <a:solidFill>
                  <a:srgbClr val="0070C0"/>
                </a:solidFill>
              </a:rPr>
              <a:t>u</a:t>
            </a:r>
            <a:r>
              <a:rPr lang="en-US" sz="2800" b="1" baseline="-25000" dirty="0">
                <a:solidFill>
                  <a:srgbClr val="0070C0"/>
                </a:solidFill>
              </a:rPr>
              <a:t>Rw</a:t>
            </a:r>
            <a:endParaRPr lang="en-US" sz="2800" b="1" i="1" dirty="0">
              <a:solidFill>
                <a:srgbClr val="0070C0"/>
              </a:solidFill>
            </a:endParaRPr>
          </a:p>
        </p:txBody>
      </p:sp>
      <p:pic>
        <p:nvPicPr>
          <p:cNvPr id="20" name="Picture 19"/>
          <p:cNvPicPr>
            <a:picLocks noChangeAspect="1"/>
          </p:cNvPicPr>
          <p:nvPr/>
        </p:nvPicPr>
        <p:blipFill rotWithShape="1">
          <a:blip r:embed="rId2">
            <a:duotone>
              <a:prstClr val="black"/>
              <a:srgbClr val="FFFF00">
                <a:tint val="45000"/>
                <a:satMod val="400000"/>
              </a:srgbClr>
            </a:duotone>
            <a:lum bright="-20000" contrast="40000"/>
          </a:blip>
          <a:srcRect b="54833"/>
          <a:stretch/>
        </p:blipFill>
        <p:spPr>
          <a:xfrm>
            <a:off x="148056" y="59732"/>
            <a:ext cx="11816095" cy="4137664"/>
          </a:xfrm>
          <a:prstGeom prst="rect">
            <a:avLst/>
          </a:prstGeom>
          <a:ln w="38100">
            <a:solidFill>
              <a:srgbClr val="7030A0"/>
            </a:solidFill>
          </a:ln>
        </p:spPr>
      </p:pic>
      <p:pic>
        <p:nvPicPr>
          <p:cNvPr id="21" name="Picture 20"/>
          <p:cNvPicPr>
            <a:picLocks noChangeAspect="1"/>
          </p:cNvPicPr>
          <p:nvPr/>
        </p:nvPicPr>
        <p:blipFill rotWithShape="1">
          <a:blip r:embed="rId2">
            <a:duotone>
              <a:prstClr val="black"/>
              <a:srgbClr val="FFFF00">
                <a:tint val="45000"/>
                <a:satMod val="400000"/>
              </a:srgbClr>
            </a:duotone>
            <a:lum bright="-20000" contrast="40000"/>
          </a:blip>
          <a:srcRect t="36953" b="23400"/>
          <a:stretch/>
        </p:blipFill>
        <p:spPr>
          <a:xfrm>
            <a:off x="148056" y="1992091"/>
            <a:ext cx="11803607" cy="3584448"/>
          </a:xfrm>
          <a:prstGeom prst="rect">
            <a:avLst/>
          </a:prstGeom>
          <a:ln w="38100">
            <a:solidFill>
              <a:srgbClr val="7030A0"/>
            </a:solidFill>
          </a:ln>
        </p:spPr>
      </p:pic>
      <p:pic>
        <p:nvPicPr>
          <p:cNvPr id="22" name="Picture 21"/>
          <p:cNvPicPr>
            <a:picLocks noChangeAspect="1"/>
          </p:cNvPicPr>
          <p:nvPr/>
        </p:nvPicPr>
        <p:blipFill rotWithShape="1">
          <a:blip r:embed="rId2">
            <a:duotone>
              <a:prstClr val="black"/>
              <a:schemeClr val="accent4">
                <a:tint val="45000"/>
                <a:satMod val="400000"/>
              </a:schemeClr>
            </a:duotone>
            <a:lum bright="-20000" contrast="40000"/>
          </a:blip>
          <a:srcRect t="67514"/>
          <a:stretch/>
        </p:blipFill>
        <p:spPr>
          <a:xfrm>
            <a:off x="135568" y="3822489"/>
            <a:ext cx="11808506" cy="2935224"/>
          </a:xfrm>
          <a:prstGeom prst="rect">
            <a:avLst/>
          </a:prstGeom>
          <a:ln w="38100">
            <a:solidFill>
              <a:srgbClr val="7030A0"/>
            </a:solidFill>
          </a:ln>
        </p:spPr>
      </p:pic>
    </p:spTree>
    <p:extLst>
      <p:ext uri="{BB962C8B-B14F-4D97-AF65-F5344CB8AC3E}">
        <p14:creationId xmlns:p14="http://schemas.microsoft.com/office/powerpoint/2010/main" val="3262855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16667E-6 -3.7037E-6 L -4.16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par>
                          <p:cTn id="11" fill="hold">
                            <p:stCondLst>
                              <p:cond delay="165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2000"/>
                                        <p:tgtEl>
                                          <p:spTgt spid="6"/>
                                        </p:tgtEl>
                                      </p:cBhvr>
                                    </p:animEffect>
                                  </p:childTnLst>
                                </p:cTn>
                              </p:par>
                            </p:childTnLst>
                          </p:cTn>
                        </p:par>
                        <p:par>
                          <p:cTn id="15" fill="hold">
                            <p:stCondLst>
                              <p:cond delay="3650"/>
                            </p:stCondLst>
                            <p:childTnLst>
                              <p:par>
                                <p:cTn id="16" presetID="22" presetClass="entr" presetSubtype="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3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Effect transition="in" filter="fade">
                                      <p:cBhvr>
                                        <p:cTn id="25" dur="1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20"/>
                                        </p:tgtEl>
                                        <p:attrNameLst>
                                          <p:attrName>ppt_w</p:attrName>
                                        </p:attrNameLst>
                                      </p:cBhvr>
                                      <p:tavLst>
                                        <p:tav tm="0">
                                          <p:val>
                                            <p:strVal val="ppt_w"/>
                                          </p:val>
                                        </p:tav>
                                        <p:tav tm="100000">
                                          <p:val>
                                            <p:fltVal val="0"/>
                                          </p:val>
                                        </p:tav>
                                      </p:tavLst>
                                    </p:anim>
                                    <p:anim calcmode="lin" valueType="num">
                                      <p:cBhvr>
                                        <p:cTn id="30" dur="500"/>
                                        <p:tgtEl>
                                          <p:spTgt spid="20"/>
                                        </p:tgtEl>
                                        <p:attrNameLst>
                                          <p:attrName>ppt_h</p:attrName>
                                        </p:attrNameLst>
                                      </p:cBhvr>
                                      <p:tavLst>
                                        <p:tav tm="0">
                                          <p:val>
                                            <p:strVal val="ppt_h"/>
                                          </p:val>
                                        </p:tav>
                                        <p:tav tm="100000">
                                          <p:val>
                                            <p:fltVal val="0"/>
                                          </p:val>
                                        </p:tav>
                                      </p:tavLst>
                                    </p:anim>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par>
                          <p:cTn id="33" fill="hold">
                            <p:stCondLst>
                              <p:cond delay="500"/>
                            </p:stCondLst>
                            <p:childTnLst>
                              <p:par>
                                <p:cTn id="34" presetID="16" presetClass="entr" presetSubtype="37"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outVertical)">
                                      <p:cBhvr>
                                        <p:cTn id="36" dur="500"/>
                                        <p:tgtEl>
                                          <p:spTgt spid="4"/>
                                        </p:tgtEl>
                                      </p:cBhvr>
                                    </p:animEffect>
                                  </p:childTnLst>
                                </p:cTn>
                              </p:par>
                            </p:childTnLst>
                          </p:cTn>
                        </p:par>
                        <p:par>
                          <p:cTn id="37" fill="hold">
                            <p:stCondLst>
                              <p:cond delay="1000"/>
                            </p:stCondLst>
                            <p:childTnLst>
                              <p:par>
                                <p:cTn id="38" presetID="22" presetClass="entr" presetSubtype="1"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up)">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1000" fill="hold"/>
                                        <p:tgtEl>
                                          <p:spTgt spid="21"/>
                                        </p:tgtEl>
                                        <p:attrNameLst>
                                          <p:attrName>ppt_w</p:attrName>
                                        </p:attrNameLst>
                                      </p:cBhvr>
                                      <p:tavLst>
                                        <p:tav tm="0">
                                          <p:val>
                                            <p:fltVal val="0"/>
                                          </p:val>
                                        </p:tav>
                                        <p:tav tm="100000">
                                          <p:val>
                                            <p:strVal val="#ppt_w"/>
                                          </p:val>
                                        </p:tav>
                                      </p:tavLst>
                                    </p:anim>
                                    <p:anim calcmode="lin" valueType="num">
                                      <p:cBhvr>
                                        <p:cTn id="46" dur="1000" fill="hold"/>
                                        <p:tgtEl>
                                          <p:spTgt spid="21"/>
                                        </p:tgtEl>
                                        <p:attrNameLst>
                                          <p:attrName>ppt_h</p:attrName>
                                        </p:attrNameLst>
                                      </p:cBhvr>
                                      <p:tavLst>
                                        <p:tav tm="0">
                                          <p:val>
                                            <p:fltVal val="0"/>
                                          </p:val>
                                        </p:tav>
                                        <p:tav tm="100000">
                                          <p:val>
                                            <p:strVal val="#ppt_h"/>
                                          </p:val>
                                        </p:tav>
                                      </p:tavLst>
                                    </p:anim>
                                    <p:animEffect transition="in" filter="fade">
                                      <p:cBhvr>
                                        <p:cTn id="47" dur="1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nodeType="clickEffect">
                                  <p:stCondLst>
                                    <p:cond delay="0"/>
                                  </p:stCondLst>
                                  <p:childTnLst>
                                    <p:anim calcmode="lin" valueType="num">
                                      <p:cBhvr>
                                        <p:cTn id="51" dur="500"/>
                                        <p:tgtEl>
                                          <p:spTgt spid="21"/>
                                        </p:tgtEl>
                                        <p:attrNameLst>
                                          <p:attrName>ppt_w</p:attrName>
                                        </p:attrNameLst>
                                      </p:cBhvr>
                                      <p:tavLst>
                                        <p:tav tm="0">
                                          <p:val>
                                            <p:strVal val="ppt_w"/>
                                          </p:val>
                                        </p:tav>
                                        <p:tav tm="100000">
                                          <p:val>
                                            <p:fltVal val="0"/>
                                          </p:val>
                                        </p:tav>
                                      </p:tavLst>
                                    </p:anim>
                                    <p:anim calcmode="lin" valueType="num">
                                      <p:cBhvr>
                                        <p:cTn id="52" dur="500"/>
                                        <p:tgtEl>
                                          <p:spTgt spid="21"/>
                                        </p:tgtEl>
                                        <p:attrNameLst>
                                          <p:attrName>ppt_h</p:attrName>
                                        </p:attrNameLst>
                                      </p:cBhvr>
                                      <p:tavLst>
                                        <p:tav tm="0">
                                          <p:val>
                                            <p:strVal val="ppt_h"/>
                                          </p:val>
                                        </p:tav>
                                        <p:tav tm="100000">
                                          <p:val>
                                            <p:fltVal val="0"/>
                                          </p:val>
                                        </p:tav>
                                      </p:tavLst>
                                    </p:anim>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childTnLst>
                          </p:cTn>
                        </p:par>
                        <p:par>
                          <p:cTn id="55" fill="hold">
                            <p:stCondLst>
                              <p:cond delay="500"/>
                            </p:stCondLst>
                            <p:childTnLst>
                              <p:par>
                                <p:cTn id="56" presetID="16" presetClass="entr" presetSubtype="37"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outVertical)">
                                      <p:cBhvr>
                                        <p:cTn id="58" dur="500"/>
                                        <p:tgtEl>
                                          <p:spTgt spid="12"/>
                                        </p:tgtEl>
                                      </p:cBhvr>
                                    </p:animEffect>
                                  </p:childTnLst>
                                </p:cTn>
                              </p:par>
                            </p:childTnLst>
                          </p:cTn>
                        </p:par>
                        <p:par>
                          <p:cTn id="59" fill="hold">
                            <p:stCondLst>
                              <p:cond delay="1000"/>
                            </p:stCondLst>
                            <p:childTnLst>
                              <p:par>
                                <p:cTn id="60" presetID="22" presetClass="entr" presetSubtype="1"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up)">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1000" fill="hold"/>
                                        <p:tgtEl>
                                          <p:spTgt spid="22"/>
                                        </p:tgtEl>
                                        <p:attrNameLst>
                                          <p:attrName>ppt_w</p:attrName>
                                        </p:attrNameLst>
                                      </p:cBhvr>
                                      <p:tavLst>
                                        <p:tav tm="0">
                                          <p:val>
                                            <p:fltVal val="0"/>
                                          </p:val>
                                        </p:tav>
                                        <p:tav tm="100000">
                                          <p:val>
                                            <p:strVal val="#ppt_w"/>
                                          </p:val>
                                        </p:tav>
                                      </p:tavLst>
                                    </p:anim>
                                    <p:anim calcmode="lin" valueType="num">
                                      <p:cBhvr>
                                        <p:cTn id="68" dur="1000" fill="hold"/>
                                        <p:tgtEl>
                                          <p:spTgt spid="22"/>
                                        </p:tgtEl>
                                        <p:attrNameLst>
                                          <p:attrName>ppt_h</p:attrName>
                                        </p:attrNameLst>
                                      </p:cBhvr>
                                      <p:tavLst>
                                        <p:tav tm="0">
                                          <p:val>
                                            <p:fltVal val="0"/>
                                          </p:val>
                                        </p:tav>
                                        <p:tav tm="100000">
                                          <p:val>
                                            <p:strVal val="#ppt_h"/>
                                          </p:val>
                                        </p:tav>
                                      </p:tavLst>
                                    </p:anim>
                                    <p:animEffect transition="in" filter="fade">
                                      <p:cBhvr>
                                        <p:cTn id="69" dur="10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22"/>
                                        </p:tgtEl>
                                        <p:attrNameLst>
                                          <p:attrName>ppt_w</p:attrName>
                                        </p:attrNameLst>
                                      </p:cBhvr>
                                      <p:tavLst>
                                        <p:tav tm="0">
                                          <p:val>
                                            <p:strVal val="ppt_w"/>
                                          </p:val>
                                        </p:tav>
                                        <p:tav tm="100000">
                                          <p:val>
                                            <p:fltVal val="0"/>
                                          </p:val>
                                        </p:tav>
                                      </p:tavLst>
                                    </p:anim>
                                    <p:anim calcmode="lin" valueType="num">
                                      <p:cBhvr>
                                        <p:cTn id="74" dur="500"/>
                                        <p:tgtEl>
                                          <p:spTgt spid="22"/>
                                        </p:tgtEl>
                                        <p:attrNameLst>
                                          <p:attrName>ppt_h</p:attrName>
                                        </p:attrNameLst>
                                      </p:cBhvr>
                                      <p:tavLst>
                                        <p:tav tm="0">
                                          <p:val>
                                            <p:strVal val="ppt_h"/>
                                          </p:val>
                                        </p:tav>
                                        <p:tav tm="100000">
                                          <p:val>
                                            <p:fltVal val="0"/>
                                          </p:val>
                                        </p:tav>
                                      </p:tavLst>
                                    </p:anim>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childTnLst>
                          </p:cTn>
                        </p:par>
                        <p:par>
                          <p:cTn id="77" fill="hold">
                            <p:stCondLst>
                              <p:cond delay="500"/>
                            </p:stCondLst>
                            <p:childTnLst>
                              <p:par>
                                <p:cTn id="78" presetID="47" presetClass="entr" presetSubtype="0" fill="hold" grpId="0"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1000"/>
                                        <p:tgtEl>
                                          <p:spTgt spid="7"/>
                                        </p:tgtEl>
                                      </p:cBhvr>
                                    </p:animEffect>
                                    <p:anim calcmode="lin" valueType="num">
                                      <p:cBhvr>
                                        <p:cTn id="81" dur="1000" fill="hold"/>
                                        <p:tgtEl>
                                          <p:spTgt spid="7"/>
                                        </p:tgtEl>
                                        <p:attrNameLst>
                                          <p:attrName>ppt_x</p:attrName>
                                        </p:attrNameLst>
                                      </p:cBhvr>
                                      <p:tavLst>
                                        <p:tav tm="0">
                                          <p:val>
                                            <p:strVal val="#ppt_x"/>
                                          </p:val>
                                        </p:tav>
                                        <p:tav tm="100000">
                                          <p:val>
                                            <p:strVal val="#ppt_x"/>
                                          </p:val>
                                        </p:tav>
                                      </p:tavLst>
                                    </p:anim>
                                    <p:anim calcmode="lin" valueType="num">
                                      <p:cBhvr>
                                        <p:cTn id="82" dur="1000" fill="hold"/>
                                        <p:tgtEl>
                                          <p:spTgt spid="7"/>
                                        </p:tgtEl>
                                        <p:attrNameLst>
                                          <p:attrName>ppt_y</p:attrName>
                                        </p:attrNameLst>
                                      </p:cBhvr>
                                      <p:tavLst>
                                        <p:tav tm="0">
                                          <p:val>
                                            <p:strVal val="#ppt_y-.1"/>
                                          </p:val>
                                        </p:tav>
                                        <p:tav tm="100000">
                                          <p:val>
                                            <p:strVal val="#ppt_y"/>
                                          </p:val>
                                        </p:tav>
                                      </p:tavLst>
                                    </p:anim>
                                  </p:childTnLst>
                                </p:cTn>
                              </p:par>
                            </p:childTnLst>
                          </p:cTn>
                        </p:par>
                        <p:par>
                          <p:cTn id="83" fill="hold">
                            <p:stCondLst>
                              <p:cond delay="1500"/>
                            </p:stCondLst>
                            <p:childTnLst>
                              <p:par>
                                <p:cTn id="84" presetID="22" presetClass="entr" presetSubtype="1" fill="hold" grpId="0" nodeType="after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wipe(up)">
                                      <p:cBhvr>
                                        <p:cTn id="8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animBg="1"/>
      <p:bldP spid="11" grpId="0" animBg="1"/>
      <p:bldP spid="13"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39252" y="6265773"/>
            <a:ext cx="10358204" cy="400110"/>
          </a:xfrm>
          <a:prstGeom prst="rect">
            <a:avLst/>
          </a:prstGeom>
          <a:noFill/>
        </p:spPr>
        <p:txBody>
          <a:bodyPr wrap="square" rtlCol="0">
            <a:spAutoFit/>
          </a:bodyPr>
          <a:lstStyle/>
          <a:p>
            <a:r>
              <a:rPr lang="en-US" sz="2000" b="1" dirty="0"/>
              <a:t>Example of a calibration hierarchy for a measurand with full metrological traceability to the SI</a:t>
            </a:r>
          </a:p>
        </p:txBody>
      </p:sp>
      <p:pic>
        <p:nvPicPr>
          <p:cNvPr id="6" name="Picture 5"/>
          <p:cNvPicPr>
            <a:picLocks noChangeAspect="1"/>
          </p:cNvPicPr>
          <p:nvPr/>
        </p:nvPicPr>
        <p:blipFill>
          <a:blip r:embed="rId2">
            <a:lum bright="-20000" contrast="40000"/>
          </a:blip>
          <a:stretch>
            <a:fillRect/>
          </a:stretch>
        </p:blipFill>
        <p:spPr>
          <a:xfrm>
            <a:off x="1899017" y="821194"/>
            <a:ext cx="7125061" cy="5444579"/>
          </a:xfrm>
          <a:prstGeom prst="rect">
            <a:avLst/>
          </a:prstGeom>
        </p:spPr>
      </p:pic>
      <p:cxnSp>
        <p:nvCxnSpPr>
          <p:cNvPr id="7" name="Straight Arrow Connector 6"/>
          <p:cNvCxnSpPr/>
          <p:nvPr/>
        </p:nvCxnSpPr>
        <p:spPr>
          <a:xfrm flipV="1">
            <a:off x="2533338" y="1528997"/>
            <a:ext cx="0" cy="420624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78309" y="3222884"/>
            <a:ext cx="59436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578309" y="4934261"/>
            <a:ext cx="59436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1" name="Isosceles Triangle 10"/>
          <p:cNvSpPr/>
          <p:nvPr/>
        </p:nvSpPr>
        <p:spPr>
          <a:xfrm>
            <a:off x="5036695" y="1783829"/>
            <a:ext cx="239843" cy="4023360"/>
          </a:xfrm>
          <a:prstGeom prst="triangle">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2486917" y="59731"/>
            <a:ext cx="7128233" cy="701731"/>
          </a:xfrm>
          <a:noFill/>
        </p:spPr>
        <p:txBody>
          <a:bodyPr vert="horz" wrap="none" lIns="91440" tIns="45720" rIns="91440" bIns="45720" rtlCol="0" anchor="ctr">
            <a:spAutoFit/>
          </a:bodyPr>
          <a:lstStyle/>
          <a:p>
            <a:pPr algn="ctr"/>
            <a:r>
              <a:rPr lang="en-US"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mn-lt"/>
                <a:ea typeface="+mn-ea"/>
                <a:cs typeface="+mn-cs"/>
              </a:rPr>
              <a:t>MU </a:t>
            </a:r>
            <a:r>
              <a:rPr lang="en-US" b="1" dirty="0">
                <a:ln w="9525">
                  <a:solidFill>
                    <a:schemeClr val="bg1"/>
                  </a:solidFill>
                  <a:prstDash val="solid"/>
                </a:ln>
                <a:solidFill>
                  <a:schemeClr val="tx1">
                    <a:lumMod val="65000"/>
                    <a:lumOff val="35000"/>
                  </a:schemeClr>
                </a:solidFill>
                <a:effectLst>
                  <a:outerShdw blurRad="12700" dist="38100" dir="2700000" algn="tl" rotWithShape="0">
                    <a:schemeClr val="accent5">
                      <a:lumMod val="60000"/>
                      <a:lumOff val="40000"/>
                    </a:schemeClr>
                  </a:outerShdw>
                </a:effectLst>
                <a:latin typeface="+mn-lt"/>
                <a:ea typeface="+mn-ea"/>
                <a:cs typeface="+mn-cs"/>
              </a:rPr>
              <a:t>is all about </a:t>
            </a:r>
            <a:r>
              <a:rPr lang="en-US"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mn-lt"/>
                <a:ea typeface="+mn-ea"/>
                <a:cs typeface="+mn-cs"/>
              </a:rPr>
              <a:t>TRACEABILITY</a:t>
            </a:r>
          </a:p>
        </p:txBody>
      </p:sp>
    </p:spTree>
    <p:extLst>
      <p:ext uri="{BB962C8B-B14F-4D97-AF65-F5344CB8AC3E}">
        <p14:creationId xmlns:p14="http://schemas.microsoft.com/office/powerpoint/2010/main" val="278239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4109"/>
            <a:ext cx="10515600" cy="838033"/>
          </a:xfrm>
        </p:spPr>
        <p:txBody>
          <a:bodyPr>
            <a:normAutofit/>
          </a:bodyPr>
          <a:lstStyle/>
          <a:p>
            <a:r>
              <a:rPr lang="en-US" sz="3600" b="1" dirty="0">
                <a:solidFill>
                  <a:srgbClr val="7030A0"/>
                </a:solidFill>
              </a:rPr>
              <a:t>Maximum allowable measurement uncertainty</a:t>
            </a:r>
          </a:p>
        </p:txBody>
      </p:sp>
      <p:sp>
        <p:nvSpPr>
          <p:cNvPr id="3" name="Content Placeholder 2"/>
          <p:cNvSpPr>
            <a:spLocks noGrp="1"/>
          </p:cNvSpPr>
          <p:nvPr>
            <p:ph idx="1"/>
          </p:nvPr>
        </p:nvSpPr>
        <p:spPr>
          <a:xfrm>
            <a:off x="838200" y="1203158"/>
            <a:ext cx="10515600" cy="4973805"/>
          </a:xfrm>
        </p:spPr>
        <p:txBody>
          <a:bodyPr>
            <a:normAutofit/>
          </a:bodyPr>
          <a:lstStyle/>
          <a:p>
            <a:pPr>
              <a:spcAft>
                <a:spcPts val="1800"/>
              </a:spcAft>
            </a:pPr>
            <a:r>
              <a:rPr lang="en-US" dirty="0"/>
              <a:t>The magnitude of MU should be </a:t>
            </a:r>
            <a:r>
              <a:rPr lang="en-US" dirty="0">
                <a:solidFill>
                  <a:srgbClr val="FF0000"/>
                </a:solidFill>
              </a:rPr>
              <a:t>suitable for a result to be used in a medical decision</a:t>
            </a:r>
            <a:r>
              <a:rPr lang="en-US" dirty="0"/>
              <a:t> and ideally as small as technically possible </a:t>
            </a:r>
          </a:p>
          <a:p>
            <a:pPr>
              <a:spcAft>
                <a:spcPts val="1800"/>
              </a:spcAft>
            </a:pPr>
            <a:r>
              <a:rPr lang="en-US" dirty="0"/>
              <a:t>If a measurement procedure exceeds the upper allowable uncertainty limit, it may be possible to reduce the uncertainty by identifying and modifying </a:t>
            </a:r>
            <a:r>
              <a:rPr lang="en-US" dirty="0">
                <a:solidFill>
                  <a:srgbClr val="FF0000"/>
                </a:solidFill>
              </a:rPr>
              <a:t>a technical step that makes a relatively large contribution </a:t>
            </a:r>
            <a:r>
              <a:rPr lang="en-US" dirty="0"/>
              <a:t>to the total uncertainty </a:t>
            </a:r>
          </a:p>
          <a:p>
            <a:pPr>
              <a:spcAft>
                <a:spcPts val="1800"/>
              </a:spcAft>
            </a:pPr>
            <a:r>
              <a:rPr lang="en-US" dirty="0"/>
              <a:t>If the uncertainty cannot be sufficiently reduced, a decision must be made as to whether the </a:t>
            </a:r>
            <a:r>
              <a:rPr lang="en-US" dirty="0">
                <a:solidFill>
                  <a:srgbClr val="FF0000"/>
                </a:solidFill>
              </a:rPr>
              <a:t>measurement procedure is to be changed </a:t>
            </a:r>
            <a:r>
              <a:rPr lang="en-US" dirty="0"/>
              <a:t>or if the </a:t>
            </a:r>
            <a:r>
              <a:rPr lang="en-US" dirty="0">
                <a:solidFill>
                  <a:srgbClr val="FF0000"/>
                </a:solidFill>
              </a:rPr>
              <a:t>quality goal should be reconsidered</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608282" y="928381"/>
            <a:ext cx="10975436" cy="5078874"/>
          </a:xfrm>
          <a:prstGeom prst="rect">
            <a:avLst/>
          </a:prstGeom>
        </p:spPr>
      </p:pic>
      <p:sp>
        <p:nvSpPr>
          <p:cNvPr id="6" name="Rounded Rectangle 5"/>
          <p:cNvSpPr/>
          <p:nvPr/>
        </p:nvSpPr>
        <p:spPr>
          <a:xfrm>
            <a:off x="8049720" y="2219560"/>
            <a:ext cx="959369" cy="434613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839856" y="6100996"/>
            <a:ext cx="1648918" cy="659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43543" y="3690060"/>
            <a:ext cx="5270259" cy="2009061"/>
          </a:xfrm>
          <a:prstGeom prst="roundRect">
            <a:avLst/>
          </a:prstGeom>
          <a:solidFill>
            <a:schemeClr val="bg1"/>
          </a:solidFill>
          <a:ln w="38100">
            <a:solidFill>
              <a:srgbClr val="00B0F0"/>
            </a:solidFill>
          </a:ln>
          <a:effectLst>
            <a:outerShdw blurRad="406400" dist="254000" dir="5400000" algn="t" rotWithShape="0">
              <a:prstClr val="black">
                <a:alpha val="40000"/>
              </a:prstClr>
            </a:outerShdw>
          </a:effectLst>
        </p:spPr>
        <p:txBody>
          <a:bodyPr wrap="square" rtlCol="0">
            <a:spAutoFit/>
          </a:bodyPr>
          <a:lstStyle/>
          <a:p>
            <a:r>
              <a:rPr lang="en-US" sz="2800" b="1" dirty="0"/>
              <a:t>Allowable CV; I(%)</a:t>
            </a:r>
          </a:p>
          <a:p>
            <a:pPr marL="342900" indent="-342900">
              <a:buFont typeface="Wingdings" panose="05000000000000000000" pitchFamily="2" charset="2"/>
              <a:buChar char="§"/>
            </a:pPr>
            <a:r>
              <a:rPr lang="en-US" sz="2800" b="1" dirty="0">
                <a:solidFill>
                  <a:schemeClr val="accent2">
                    <a:lumMod val="75000"/>
                  </a:schemeClr>
                </a:solidFill>
              </a:rPr>
              <a:t>Optimum:	0.25 x CV</a:t>
            </a:r>
            <a:r>
              <a:rPr lang="en-US" sz="2800" b="1" baseline="-25000" dirty="0">
                <a:solidFill>
                  <a:schemeClr val="accent2">
                    <a:lumMod val="75000"/>
                  </a:schemeClr>
                </a:solidFill>
              </a:rPr>
              <a:t>I</a:t>
            </a:r>
            <a:r>
              <a:rPr lang="en-US" sz="2800" b="1" dirty="0">
                <a:solidFill>
                  <a:schemeClr val="accent2">
                    <a:lumMod val="75000"/>
                  </a:schemeClr>
                </a:solidFill>
              </a:rPr>
              <a:t> </a:t>
            </a:r>
          </a:p>
          <a:p>
            <a:pPr marL="342900" indent="-342900">
              <a:buFont typeface="Wingdings" panose="05000000000000000000" pitchFamily="2" charset="2"/>
              <a:buChar char="§"/>
            </a:pPr>
            <a:r>
              <a:rPr lang="en-US" sz="2800" b="1" dirty="0">
                <a:solidFill>
                  <a:schemeClr val="accent2">
                    <a:lumMod val="75000"/>
                  </a:schemeClr>
                </a:solidFill>
              </a:rPr>
              <a:t>Desirable:		0.5 x CV</a:t>
            </a:r>
            <a:r>
              <a:rPr lang="en-US" sz="2800" b="1" baseline="-25000" dirty="0">
                <a:solidFill>
                  <a:schemeClr val="accent2">
                    <a:lumMod val="75000"/>
                  </a:schemeClr>
                </a:solidFill>
              </a:rPr>
              <a:t>I</a:t>
            </a:r>
            <a:r>
              <a:rPr lang="en-US" sz="2800" b="1" dirty="0">
                <a:solidFill>
                  <a:schemeClr val="accent2">
                    <a:lumMod val="75000"/>
                  </a:schemeClr>
                </a:solidFill>
              </a:rPr>
              <a:t> </a:t>
            </a:r>
          </a:p>
          <a:p>
            <a:pPr marL="342900" indent="-342900">
              <a:buFont typeface="Wingdings" panose="05000000000000000000" pitchFamily="2" charset="2"/>
              <a:buChar char="§"/>
            </a:pPr>
            <a:r>
              <a:rPr lang="en-US" sz="2800" b="1" dirty="0">
                <a:solidFill>
                  <a:schemeClr val="accent2">
                    <a:lumMod val="75000"/>
                  </a:schemeClr>
                </a:solidFill>
              </a:rPr>
              <a:t>Minimum:	0.75 x CV</a:t>
            </a:r>
            <a:r>
              <a:rPr lang="en-US" sz="2800" b="1" baseline="-25000" dirty="0">
                <a:solidFill>
                  <a:schemeClr val="accent2">
                    <a:lumMod val="75000"/>
                  </a:schemeClr>
                </a:solidFill>
              </a:rPr>
              <a:t>I</a:t>
            </a:r>
            <a:r>
              <a:rPr lang="en-US" sz="2800" b="1" dirty="0">
                <a:solidFill>
                  <a:schemeClr val="accent2">
                    <a:lumMod val="75000"/>
                  </a:schemeClr>
                </a:solidFill>
              </a:rPr>
              <a:t> </a:t>
            </a:r>
          </a:p>
        </p:txBody>
      </p:sp>
      <p:sp>
        <p:nvSpPr>
          <p:cNvPr id="9" name="TextBox 8"/>
          <p:cNvSpPr txBox="1"/>
          <p:nvPr/>
        </p:nvSpPr>
        <p:spPr>
          <a:xfrm>
            <a:off x="6670623" y="1724886"/>
            <a:ext cx="681363" cy="461665"/>
          </a:xfrm>
          <a:prstGeom prst="rect">
            <a:avLst/>
          </a:prstGeom>
          <a:noFill/>
        </p:spPr>
        <p:txBody>
          <a:bodyPr wrap="square" rtlCol="0">
            <a:spAutoFit/>
          </a:bodyPr>
          <a:lstStyle/>
          <a:p>
            <a:r>
              <a:rPr lang="en-US" sz="2400" b="1" dirty="0">
                <a:solidFill>
                  <a:srgbClr val="0070C0"/>
                </a:solidFill>
              </a:rPr>
              <a:t>CV</a:t>
            </a:r>
            <a:r>
              <a:rPr lang="en-US" sz="2400" b="1" baseline="-25000" dirty="0">
                <a:solidFill>
                  <a:srgbClr val="0070C0"/>
                </a:solidFill>
              </a:rPr>
              <a:t>I</a:t>
            </a:r>
          </a:p>
        </p:txBody>
      </p:sp>
      <p:sp>
        <p:nvSpPr>
          <p:cNvPr id="10" name="TextBox 9"/>
          <p:cNvSpPr txBox="1"/>
          <p:nvPr/>
        </p:nvSpPr>
        <p:spPr>
          <a:xfrm>
            <a:off x="7381966" y="1719615"/>
            <a:ext cx="652764" cy="461665"/>
          </a:xfrm>
          <a:prstGeom prst="rect">
            <a:avLst/>
          </a:prstGeom>
          <a:noFill/>
        </p:spPr>
        <p:txBody>
          <a:bodyPr wrap="square" rtlCol="0">
            <a:spAutoFit/>
          </a:bodyPr>
          <a:lstStyle/>
          <a:p>
            <a:pPr algn="ctr"/>
            <a:r>
              <a:rPr lang="en-US" sz="2400" b="1" dirty="0">
                <a:solidFill>
                  <a:srgbClr val="0070C0"/>
                </a:solidFill>
              </a:rPr>
              <a:t>CV</a:t>
            </a:r>
            <a:r>
              <a:rPr lang="en-US" sz="2400" b="1" baseline="-25000" dirty="0">
                <a:solidFill>
                  <a:srgbClr val="0070C0"/>
                </a:solidFill>
              </a:rPr>
              <a:t>G</a:t>
            </a:r>
          </a:p>
        </p:txBody>
      </p:sp>
    </p:spTree>
    <p:extLst>
      <p:ext uri="{BB962C8B-B14F-4D97-AF65-F5344CB8AC3E}">
        <p14:creationId xmlns:p14="http://schemas.microsoft.com/office/powerpoint/2010/main" val="1829990396"/>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par>
                          <p:cTn id="41" fill="hold">
                            <p:stCondLst>
                              <p:cond delay="0"/>
                            </p:stCondLst>
                            <p:childTnLst>
                              <p:par>
                                <p:cTn id="42" presetID="22" presetClass="entr" presetSubtype="1"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up)">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up)">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animBg="1"/>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17681"/>
            <a:ext cx="10515600" cy="5882922"/>
          </a:xfrm>
        </p:spPr>
        <p:txBody>
          <a:bodyPr>
            <a:normAutofit fontScale="92500" lnSpcReduction="10000"/>
          </a:bodyPr>
          <a:lstStyle/>
          <a:p>
            <a:r>
              <a:rPr lang="en-US" b="1" dirty="0">
                <a:solidFill>
                  <a:srgbClr val="FF0000"/>
                </a:solidFill>
              </a:rPr>
              <a:t>Standard measurement uncertainty</a:t>
            </a:r>
            <a:r>
              <a:rPr lang="en-US" dirty="0">
                <a:solidFill>
                  <a:srgbClr val="FF0000"/>
                </a:solidFill>
              </a:rPr>
              <a:t>; </a:t>
            </a:r>
            <a:r>
              <a:rPr lang="en-US" b="1" i="1" dirty="0">
                <a:solidFill>
                  <a:srgbClr val="FF0000"/>
                </a:solidFill>
              </a:rPr>
              <a:t>u</a:t>
            </a:r>
            <a:endParaRPr lang="en-US" b="1" dirty="0">
              <a:solidFill>
                <a:srgbClr val="FF0000"/>
              </a:solidFill>
            </a:endParaRPr>
          </a:p>
          <a:p>
            <a:pPr marL="0" indent="0">
              <a:buNone/>
            </a:pPr>
            <a:r>
              <a:rPr lang="en-US" dirty="0"/>
              <a:t>Measurement uncertainty expressed as a standard deviation, SD</a:t>
            </a:r>
          </a:p>
          <a:p>
            <a:pPr marL="0" indent="0">
              <a:buNone/>
            </a:pPr>
            <a:r>
              <a:rPr lang="en-US" dirty="0"/>
              <a:t>	</a:t>
            </a:r>
            <a:r>
              <a:rPr lang="en-US" b="1" i="1" dirty="0"/>
              <a:t>u</a:t>
            </a:r>
            <a:r>
              <a:rPr lang="en-US" b="1" baseline="-25000" dirty="0"/>
              <a:t>r</a:t>
            </a:r>
            <a:r>
              <a:rPr lang="en-US" dirty="0"/>
              <a:t>:	Repeatability uncertainty </a:t>
            </a:r>
          </a:p>
          <a:p>
            <a:pPr marL="0" indent="0">
              <a:buNone/>
            </a:pPr>
            <a:r>
              <a:rPr lang="en-US" dirty="0"/>
              <a:t>	</a:t>
            </a:r>
            <a:r>
              <a:rPr lang="en-US" b="1" i="1" dirty="0" err="1"/>
              <a:t>u</a:t>
            </a:r>
            <a:r>
              <a:rPr lang="en-US" b="1" baseline="-25000" dirty="0" err="1"/>
              <a:t>Rw</a:t>
            </a:r>
            <a:r>
              <a:rPr lang="en-US" dirty="0"/>
              <a:t>:	Within-lab Reproducibility uncertainty </a:t>
            </a:r>
          </a:p>
          <a:p>
            <a:pPr>
              <a:spcBef>
                <a:spcPts val="1800"/>
              </a:spcBef>
            </a:pPr>
            <a:r>
              <a:rPr lang="en-US" b="1" dirty="0">
                <a:solidFill>
                  <a:srgbClr val="FF0000"/>
                </a:solidFill>
              </a:rPr>
              <a:t>Coverage factor</a:t>
            </a:r>
            <a:r>
              <a:rPr lang="en-US" dirty="0">
                <a:solidFill>
                  <a:srgbClr val="FF0000"/>
                </a:solidFill>
              </a:rPr>
              <a:t>, </a:t>
            </a:r>
            <a:r>
              <a:rPr lang="en-US" b="1" i="1" dirty="0">
                <a:solidFill>
                  <a:srgbClr val="FF0000"/>
                </a:solidFill>
              </a:rPr>
              <a:t>k</a:t>
            </a:r>
            <a:endParaRPr lang="en-US" b="1" dirty="0">
              <a:solidFill>
                <a:srgbClr val="FF0000"/>
              </a:solidFill>
            </a:endParaRPr>
          </a:p>
          <a:p>
            <a:pPr marL="0" indent="0">
              <a:buNone/>
            </a:pPr>
            <a:r>
              <a:rPr lang="en-US" dirty="0"/>
              <a:t>Number larger than one by which a standard uncertainty value (</a:t>
            </a:r>
            <a:r>
              <a:rPr lang="en-US" i="1" dirty="0"/>
              <a:t>u</a:t>
            </a:r>
            <a:r>
              <a:rPr lang="en-US" dirty="0"/>
              <a:t>) is multiplied to obtain an </a:t>
            </a:r>
            <a:r>
              <a:rPr lang="en-US" i="1" dirty="0"/>
              <a:t>expanded uncertainty</a:t>
            </a:r>
            <a:r>
              <a:rPr lang="en-US" dirty="0"/>
              <a:t>, </a:t>
            </a:r>
            <a:r>
              <a:rPr lang="en-US" i="1" dirty="0"/>
              <a:t>U</a:t>
            </a:r>
          </a:p>
          <a:p>
            <a:pPr>
              <a:spcBef>
                <a:spcPts val="1800"/>
              </a:spcBef>
            </a:pPr>
            <a:r>
              <a:rPr lang="en-US" b="1" dirty="0">
                <a:solidFill>
                  <a:srgbClr val="FF0000"/>
                </a:solidFill>
              </a:rPr>
              <a:t>Expanded uncertainty</a:t>
            </a:r>
            <a:r>
              <a:rPr lang="en-US" dirty="0">
                <a:solidFill>
                  <a:srgbClr val="FF0000"/>
                </a:solidFill>
              </a:rPr>
              <a:t>; </a:t>
            </a:r>
            <a:r>
              <a:rPr lang="en-US" b="1" i="1" dirty="0">
                <a:solidFill>
                  <a:srgbClr val="FF0000"/>
                </a:solidFill>
              </a:rPr>
              <a:t>U		U </a:t>
            </a:r>
            <a:r>
              <a:rPr lang="en-US" b="1" dirty="0">
                <a:solidFill>
                  <a:srgbClr val="FF0000"/>
                </a:solidFill>
              </a:rPr>
              <a:t>=</a:t>
            </a:r>
            <a:r>
              <a:rPr lang="en-US" b="1" i="1" dirty="0">
                <a:solidFill>
                  <a:srgbClr val="FF0000"/>
                </a:solidFill>
              </a:rPr>
              <a:t> k * u</a:t>
            </a:r>
            <a:endParaRPr lang="en-US" b="1" dirty="0">
              <a:solidFill>
                <a:srgbClr val="FF0000"/>
              </a:solidFill>
            </a:endParaRPr>
          </a:p>
          <a:p>
            <a:pPr marL="0" indent="0">
              <a:buNone/>
            </a:pPr>
            <a:r>
              <a:rPr lang="en-US" dirty="0"/>
              <a:t>Measurement uncertainty obtained from multiplying standard uncertainty by coverage factor</a:t>
            </a:r>
            <a:endParaRPr lang="en-US" i="1" dirty="0"/>
          </a:p>
          <a:p>
            <a:pPr>
              <a:spcBef>
                <a:spcPts val="1800"/>
              </a:spcBef>
            </a:pPr>
            <a:r>
              <a:rPr lang="en-US" b="1" dirty="0">
                <a:solidFill>
                  <a:srgbClr val="FF0000"/>
                </a:solidFill>
              </a:rPr>
              <a:t>Coverage interval		[(x – </a:t>
            </a:r>
            <a:r>
              <a:rPr lang="en-US" b="1" i="1" dirty="0">
                <a:solidFill>
                  <a:srgbClr val="FF0000"/>
                </a:solidFill>
              </a:rPr>
              <a:t>U</a:t>
            </a:r>
            <a:r>
              <a:rPr lang="en-US" b="1" dirty="0">
                <a:solidFill>
                  <a:srgbClr val="FF0000"/>
                </a:solidFill>
              </a:rPr>
              <a:t>) to (x + </a:t>
            </a:r>
            <a:r>
              <a:rPr lang="en-US" b="1" i="1" dirty="0">
                <a:solidFill>
                  <a:srgbClr val="FF0000"/>
                </a:solidFill>
              </a:rPr>
              <a:t>U</a:t>
            </a:r>
            <a:r>
              <a:rPr lang="en-US" b="1" dirty="0">
                <a:solidFill>
                  <a:srgbClr val="FF0000"/>
                </a:solidFill>
              </a:rPr>
              <a:t>)]</a:t>
            </a:r>
            <a:endParaRPr lang="en-US" dirty="0">
              <a:solidFill>
                <a:srgbClr val="FF0000"/>
              </a:solidFill>
            </a:endParaRPr>
          </a:p>
          <a:p>
            <a:pPr marL="0" indent="0">
              <a:buNone/>
            </a:pPr>
            <a:r>
              <a:rPr lang="en-US" dirty="0"/>
              <a:t>Interval containing the set of true quantity values of a measurand with a stated probability, based on the information available</a:t>
            </a:r>
          </a:p>
        </p:txBody>
      </p:sp>
      <p:sp>
        <p:nvSpPr>
          <p:cNvPr id="8" name="Rectangle 7"/>
          <p:cNvSpPr/>
          <p:nvPr/>
        </p:nvSpPr>
        <p:spPr>
          <a:xfrm>
            <a:off x="2715780" y="-105649"/>
            <a:ext cx="676044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Concepts &amp; Definitions</a:t>
            </a:r>
          </a:p>
        </p:txBody>
      </p:sp>
    </p:spTree>
    <p:extLst>
      <p:ext uri="{BB962C8B-B14F-4D97-AF65-F5344CB8AC3E}">
        <p14:creationId xmlns:p14="http://schemas.microsoft.com/office/powerpoint/2010/main" val="32858293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07963"/>
            <a:ext cx="10515600" cy="5769000"/>
          </a:xfrm>
        </p:spPr>
        <p:txBody>
          <a:bodyPr>
            <a:normAutofit lnSpcReduction="10000"/>
          </a:bodyPr>
          <a:lstStyle/>
          <a:p>
            <a:r>
              <a:rPr lang="en-US" b="1" dirty="0">
                <a:solidFill>
                  <a:srgbClr val="FF0000"/>
                </a:solidFill>
              </a:rPr>
              <a:t>Metrological Traceability</a:t>
            </a:r>
          </a:p>
          <a:p>
            <a:pPr marL="0" indent="0">
              <a:buNone/>
            </a:pPr>
            <a:r>
              <a:rPr lang="en-US" dirty="0"/>
              <a:t>Property of a measurement result whereby the result can be related to a reference through a documented unbroken chain of calibrations, each contributing to the MU</a:t>
            </a:r>
          </a:p>
          <a:p>
            <a:pPr>
              <a:spcBef>
                <a:spcPts val="1800"/>
              </a:spcBef>
            </a:pPr>
            <a:r>
              <a:rPr lang="en-US" b="1" dirty="0">
                <a:solidFill>
                  <a:srgbClr val="FF0000"/>
                </a:solidFill>
              </a:rPr>
              <a:t>Standard Error, SE</a:t>
            </a:r>
          </a:p>
          <a:p>
            <a:pPr marL="0" indent="0">
              <a:spcBef>
                <a:spcPts val="600"/>
              </a:spcBef>
              <a:buNone/>
            </a:pPr>
            <a:r>
              <a:rPr lang="en-US" dirty="0"/>
              <a:t>Quantitative measure of the variation or dispersion of sample means or sample averages</a:t>
            </a:r>
          </a:p>
          <a:p>
            <a:pPr marL="0" indent="0">
              <a:spcBef>
                <a:spcPts val="600"/>
              </a:spcBef>
              <a:buNone/>
            </a:pPr>
            <a:endParaRPr lang="en-US" dirty="0"/>
          </a:p>
          <a:p>
            <a:endParaRPr lang="en-US" dirty="0"/>
          </a:p>
          <a:p>
            <a:r>
              <a:rPr lang="en-US" b="1" dirty="0">
                <a:solidFill>
                  <a:srgbClr val="00B0F0"/>
                </a:solidFill>
              </a:rPr>
              <a:t>EXAMPLE:</a:t>
            </a:r>
            <a:r>
              <a:rPr lang="en-US" dirty="0"/>
              <a:t> A reference material for serum creatinine was measured 20 times under repeatability conditions: 	</a:t>
            </a:r>
          </a:p>
          <a:p>
            <a:pPr marL="0" indent="0">
              <a:spcAft>
                <a:spcPts val="600"/>
              </a:spcAft>
              <a:buNone/>
            </a:pPr>
            <a:r>
              <a:rPr lang="en-US" dirty="0"/>
              <a:t>	</a:t>
            </a:r>
            <a:r>
              <a:rPr lang="en-US" b="1" dirty="0"/>
              <a:t>- Mean value = 22,0	   N = 20          SD = 0,63</a:t>
            </a:r>
            <a:r>
              <a:rPr lang="en-US" dirty="0"/>
              <a:t>	</a:t>
            </a:r>
          </a:p>
          <a:p>
            <a:pPr marL="0" indent="0">
              <a:buNone/>
            </a:pPr>
            <a:r>
              <a:rPr lang="en-US" dirty="0"/>
              <a:t>	</a:t>
            </a:r>
            <a:r>
              <a:rPr lang="en-US" dirty="0">
                <a:solidFill>
                  <a:srgbClr val="0070C0"/>
                </a:solidFill>
              </a:rPr>
              <a:t>- </a:t>
            </a:r>
            <a:r>
              <a:rPr lang="en-US" dirty="0" err="1">
                <a:solidFill>
                  <a:srgbClr val="0070C0"/>
                </a:solidFill>
              </a:rPr>
              <a:t>SD</a:t>
            </a:r>
            <a:r>
              <a:rPr lang="en-US" baseline="-25000" dirty="0" err="1">
                <a:solidFill>
                  <a:srgbClr val="0070C0"/>
                </a:solidFill>
              </a:rPr>
              <a:t>mean</a:t>
            </a:r>
            <a:r>
              <a:rPr lang="en-US" dirty="0"/>
              <a:t>	</a:t>
            </a:r>
          </a:p>
          <a:p>
            <a:pPr marL="0" indent="0">
              <a:spcBef>
                <a:spcPts val="600"/>
              </a:spcBef>
              <a:buNone/>
            </a:pPr>
            <a:endParaRPr lang="en-US" dirty="0"/>
          </a:p>
          <a:p>
            <a:pPr marL="0" indent="0">
              <a:spcBef>
                <a:spcPts val="1800"/>
              </a:spcBef>
              <a:buNone/>
            </a:pPr>
            <a:endParaRPr lang="en-US" b="1" dirty="0"/>
          </a:p>
        </p:txBody>
      </p:sp>
      <p:pic>
        <p:nvPicPr>
          <p:cNvPr id="5" name="Picture 4"/>
          <p:cNvPicPr>
            <a:picLocks noChangeAspect="1"/>
          </p:cNvPicPr>
          <p:nvPr/>
        </p:nvPicPr>
        <p:blipFill>
          <a:blip r:embed="rId2">
            <a:duotone>
              <a:prstClr val="black"/>
              <a:schemeClr val="accent1">
                <a:tint val="45000"/>
                <a:satMod val="400000"/>
              </a:schemeClr>
            </a:duotone>
            <a:lum contrast="40000"/>
          </a:blip>
          <a:stretch>
            <a:fillRect/>
          </a:stretch>
        </p:blipFill>
        <p:spPr>
          <a:xfrm>
            <a:off x="4432019" y="3181523"/>
            <a:ext cx="2755912" cy="829928"/>
          </a:xfrm>
          <a:prstGeom prst="rect">
            <a:avLst/>
          </a:prstGeom>
          <a:ln>
            <a:solidFill>
              <a:srgbClr val="002060"/>
            </a:solidFill>
          </a:ln>
        </p:spPr>
      </p:pic>
      <p:sp>
        <p:nvSpPr>
          <p:cNvPr id="7" name="TextBox 6"/>
          <p:cNvSpPr txBox="1"/>
          <p:nvPr/>
        </p:nvSpPr>
        <p:spPr>
          <a:xfrm>
            <a:off x="1723311" y="6074199"/>
            <a:ext cx="8285872" cy="523220"/>
          </a:xfrm>
          <a:prstGeom prst="rect">
            <a:avLst/>
          </a:prstGeom>
          <a:noFill/>
        </p:spPr>
        <p:txBody>
          <a:bodyPr wrap="square" rtlCol="0">
            <a:spAutoFit/>
          </a:bodyPr>
          <a:lstStyle/>
          <a:p>
            <a:r>
              <a:rPr lang="en-US" sz="2800" b="1" dirty="0">
                <a:solidFill>
                  <a:srgbClr val="7030A0"/>
                </a:solidFill>
              </a:rPr>
              <a:t>- Coverage Interval = [21.7 – 22.3]; 95% Confidence</a:t>
            </a:r>
          </a:p>
        </p:txBody>
      </p:sp>
      <p:sp>
        <p:nvSpPr>
          <p:cNvPr id="8" name="TextBox 7"/>
          <p:cNvSpPr txBox="1"/>
          <p:nvPr/>
        </p:nvSpPr>
        <p:spPr>
          <a:xfrm>
            <a:off x="2942415" y="5535989"/>
            <a:ext cx="4567657" cy="523220"/>
          </a:xfrm>
          <a:prstGeom prst="rect">
            <a:avLst/>
          </a:prstGeom>
          <a:noFill/>
        </p:spPr>
        <p:txBody>
          <a:bodyPr wrap="square" rtlCol="0">
            <a:spAutoFit/>
          </a:bodyPr>
          <a:lstStyle/>
          <a:p>
            <a:r>
              <a:rPr lang="en-US" sz="2800" dirty="0">
                <a:solidFill>
                  <a:srgbClr val="0070C0"/>
                </a:solidFill>
              </a:rPr>
              <a:t>= 0.63/√20 = 0.15     </a:t>
            </a:r>
            <a:r>
              <a:rPr lang="en-US" sz="2800" i="1" dirty="0">
                <a:solidFill>
                  <a:srgbClr val="0070C0"/>
                </a:solidFill>
              </a:rPr>
              <a:t>u </a:t>
            </a:r>
            <a:r>
              <a:rPr lang="en-US" sz="2800" dirty="0">
                <a:solidFill>
                  <a:srgbClr val="0070C0"/>
                </a:solidFill>
              </a:rPr>
              <a:t>= 0.15</a:t>
            </a:r>
          </a:p>
        </p:txBody>
      </p:sp>
      <p:sp>
        <p:nvSpPr>
          <p:cNvPr id="9" name="TextBox 8"/>
          <p:cNvSpPr txBox="1"/>
          <p:nvPr/>
        </p:nvSpPr>
        <p:spPr>
          <a:xfrm>
            <a:off x="7829358" y="5518877"/>
            <a:ext cx="3569858" cy="523220"/>
          </a:xfrm>
          <a:prstGeom prst="rect">
            <a:avLst/>
          </a:prstGeom>
          <a:noFill/>
        </p:spPr>
        <p:txBody>
          <a:bodyPr wrap="square" rtlCol="0">
            <a:spAutoFit/>
          </a:bodyPr>
          <a:lstStyle/>
          <a:p>
            <a:r>
              <a:rPr lang="en-US" sz="2800" i="1" dirty="0">
                <a:solidFill>
                  <a:srgbClr val="0070C0"/>
                </a:solidFill>
              </a:rPr>
              <a:t>U </a:t>
            </a:r>
            <a:r>
              <a:rPr lang="en-US" sz="2800" dirty="0">
                <a:solidFill>
                  <a:srgbClr val="0070C0"/>
                </a:solidFill>
              </a:rPr>
              <a:t>= 0.3, k = 2</a:t>
            </a:r>
          </a:p>
        </p:txBody>
      </p:sp>
    </p:spTree>
    <p:extLst>
      <p:ext uri="{BB962C8B-B14F-4D97-AF65-F5344CB8AC3E}">
        <p14:creationId xmlns:p14="http://schemas.microsoft.com/office/powerpoint/2010/main" val="3153246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wipe(left)">
                                      <p:cBhvr>
                                        <p:cTn id="49" dur="500"/>
                                        <p:tgtEl>
                                          <p:spTgt spid="3">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5384" y="-18816"/>
            <a:ext cx="5201231" cy="840230"/>
          </a:xfr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ea typeface="+mn-ea"/>
                <a:cs typeface="+mn-cs"/>
              </a:rPr>
              <a:t>Basic calculations</a:t>
            </a:r>
          </a:p>
        </p:txBody>
      </p:sp>
      <p:sp>
        <p:nvSpPr>
          <p:cNvPr id="3" name="Content Placeholder 2"/>
          <p:cNvSpPr>
            <a:spLocks noGrp="1"/>
          </p:cNvSpPr>
          <p:nvPr>
            <p:ph idx="1"/>
          </p:nvPr>
        </p:nvSpPr>
        <p:spPr>
          <a:xfrm>
            <a:off x="838200" y="815926"/>
            <a:ext cx="11231880" cy="5361037"/>
          </a:xfrm>
        </p:spPr>
        <p:txBody>
          <a:bodyPr/>
          <a:lstStyle/>
          <a:p>
            <a:r>
              <a:rPr lang="en-US" b="1" dirty="0">
                <a:solidFill>
                  <a:srgbClr val="FF0000"/>
                </a:solidFill>
              </a:rPr>
              <a:t>Variance and Standard Deviation</a:t>
            </a:r>
          </a:p>
          <a:p>
            <a:endParaRPr lang="en-US" dirty="0"/>
          </a:p>
          <a:p>
            <a:endParaRPr lang="en-US" dirty="0"/>
          </a:p>
          <a:p>
            <a:endParaRPr lang="en-US" b="1" dirty="0"/>
          </a:p>
          <a:p>
            <a:endParaRPr lang="en-US" b="1" dirty="0"/>
          </a:p>
          <a:p>
            <a:pPr>
              <a:spcBef>
                <a:spcPts val="4200"/>
              </a:spcBef>
            </a:pPr>
            <a:r>
              <a:rPr lang="en-US" b="1" dirty="0">
                <a:solidFill>
                  <a:srgbClr val="FF0000"/>
                </a:solidFill>
              </a:rPr>
              <a:t>Combining independently estimated uncertainties </a:t>
            </a:r>
          </a:p>
        </p:txBody>
      </p:sp>
      <p:pic>
        <p:nvPicPr>
          <p:cNvPr id="4" name="Picture 3"/>
          <p:cNvPicPr>
            <a:picLocks noChangeAspect="1"/>
          </p:cNvPicPr>
          <p:nvPr/>
        </p:nvPicPr>
        <p:blipFill>
          <a:blip r:embed="rId2">
            <a:lum bright="-20000" contrast="40000"/>
          </a:blip>
          <a:stretch>
            <a:fillRect/>
          </a:stretch>
        </p:blipFill>
        <p:spPr>
          <a:xfrm>
            <a:off x="3182737" y="1369536"/>
            <a:ext cx="4573002" cy="851110"/>
          </a:xfrm>
          <a:prstGeom prst="rect">
            <a:avLst/>
          </a:prstGeom>
        </p:spPr>
      </p:pic>
      <p:pic>
        <p:nvPicPr>
          <p:cNvPr id="5" name="Picture 4"/>
          <p:cNvPicPr>
            <a:picLocks noChangeAspect="1"/>
          </p:cNvPicPr>
          <p:nvPr/>
        </p:nvPicPr>
        <p:blipFill rotWithShape="1">
          <a:blip r:embed="rId3">
            <a:duotone>
              <a:prstClr val="black"/>
              <a:schemeClr val="accent6">
                <a:tint val="45000"/>
                <a:satMod val="400000"/>
              </a:schemeClr>
            </a:duotone>
            <a:lum bright="-20000" contrast="40000"/>
          </a:blip>
          <a:srcRect r="4368" b="18211"/>
          <a:stretch/>
        </p:blipFill>
        <p:spPr>
          <a:xfrm>
            <a:off x="3684178" y="5907751"/>
            <a:ext cx="5130038" cy="747882"/>
          </a:xfrm>
          <a:prstGeom prst="rect">
            <a:avLst/>
          </a:prstGeom>
          <a:effectLst>
            <a:outerShdw blurRad="50800" dist="38100" dir="8100000" algn="tr" rotWithShape="0">
              <a:prstClr val="black">
                <a:alpha val="40000"/>
              </a:prstClr>
            </a:outerShdw>
          </a:effectLst>
        </p:spPr>
      </p:pic>
      <p:pic>
        <p:nvPicPr>
          <p:cNvPr id="6" name="Picture 5"/>
          <p:cNvPicPr>
            <a:picLocks noChangeAspect="1"/>
          </p:cNvPicPr>
          <p:nvPr/>
        </p:nvPicPr>
        <p:blipFill rotWithShape="1">
          <a:blip r:embed="rId4">
            <a:lum bright="-20000" contrast="40000"/>
          </a:blip>
          <a:srcRect t="15572" b="31693"/>
          <a:stretch/>
        </p:blipFill>
        <p:spPr>
          <a:xfrm>
            <a:off x="4000873" y="2180402"/>
            <a:ext cx="2936729" cy="650456"/>
          </a:xfrm>
          <a:prstGeom prst="rect">
            <a:avLst/>
          </a:prstGeom>
        </p:spPr>
      </p:pic>
      <p:pic>
        <p:nvPicPr>
          <p:cNvPr id="7" name="Picture 6"/>
          <p:cNvPicPr>
            <a:picLocks noChangeAspect="1"/>
          </p:cNvPicPr>
          <p:nvPr/>
        </p:nvPicPr>
        <p:blipFill>
          <a:blip r:embed="rId5">
            <a:lum bright="-20000" contrast="40000"/>
          </a:blip>
          <a:stretch>
            <a:fillRect/>
          </a:stretch>
        </p:blipFill>
        <p:spPr>
          <a:xfrm>
            <a:off x="1499531" y="4242418"/>
            <a:ext cx="6256208" cy="862444"/>
          </a:xfrm>
          <a:prstGeom prst="rect">
            <a:avLst/>
          </a:prstGeom>
        </p:spPr>
      </p:pic>
      <p:pic>
        <p:nvPicPr>
          <p:cNvPr id="8" name="Picture 7"/>
          <p:cNvPicPr>
            <a:picLocks noChangeAspect="1"/>
          </p:cNvPicPr>
          <p:nvPr/>
        </p:nvPicPr>
        <p:blipFill rotWithShape="1">
          <a:blip r:embed="rId6">
            <a:lum bright="-20000" contrast="40000"/>
          </a:blip>
          <a:srcRect t="23387"/>
          <a:stretch/>
        </p:blipFill>
        <p:spPr>
          <a:xfrm>
            <a:off x="1419049" y="5022166"/>
            <a:ext cx="10058400" cy="658138"/>
          </a:xfrm>
          <a:prstGeom prst="rect">
            <a:avLst/>
          </a:prstGeom>
        </p:spPr>
      </p:pic>
      <p:sp>
        <p:nvSpPr>
          <p:cNvPr id="10" name="TextBox 9"/>
          <p:cNvSpPr txBox="1"/>
          <p:nvPr/>
        </p:nvSpPr>
        <p:spPr>
          <a:xfrm>
            <a:off x="359312" y="2889943"/>
            <a:ext cx="11473376" cy="523220"/>
          </a:xfrm>
          <a:prstGeom prst="rect">
            <a:avLst/>
          </a:prstGeom>
          <a:solidFill>
            <a:schemeClr val="bg1">
              <a:lumMod val="85000"/>
            </a:schemeClr>
          </a:solidFill>
        </p:spPr>
        <p:txBody>
          <a:bodyPr wrap="square" rtlCol="0">
            <a:spAutoFit/>
          </a:bodyPr>
          <a:lstStyle/>
          <a:p>
            <a:r>
              <a:rPr lang="en-US" sz="2800" i="1" dirty="0">
                <a:solidFill>
                  <a:srgbClr val="FF0000"/>
                </a:solidFill>
              </a:rPr>
              <a:t>NOTE! </a:t>
            </a:r>
            <a:r>
              <a:rPr lang="en-US" sz="2800" i="1" dirty="0"/>
              <a:t>Variance can be added, subtracted, multiplied or divided, but SD cannot </a:t>
            </a:r>
          </a:p>
        </p:txBody>
      </p:sp>
    </p:spTree>
    <p:extLst>
      <p:ext uri="{BB962C8B-B14F-4D97-AF65-F5344CB8AC3E}">
        <p14:creationId xmlns:p14="http://schemas.microsoft.com/office/powerpoint/2010/main" val="2721511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42900"/>
            <a:ext cx="11353800" cy="5834063"/>
          </a:xfrm>
        </p:spPr>
        <p:txBody>
          <a:bodyPr>
            <a:normAutofit/>
          </a:bodyPr>
          <a:lstStyle/>
          <a:p>
            <a:pPr marL="0" indent="0">
              <a:buNone/>
            </a:pPr>
            <a:r>
              <a:rPr lang="en-US" sz="4400" b="1" dirty="0">
                <a:solidFill>
                  <a:srgbClr val="FF0000"/>
                </a:solidFill>
              </a:rPr>
              <a:t>Rounding</a:t>
            </a:r>
          </a:p>
          <a:p>
            <a:pPr marL="0" indent="0">
              <a:buNone/>
            </a:pPr>
            <a:endParaRPr lang="en-US" b="1" dirty="0">
              <a:solidFill>
                <a:srgbClr val="FF0000"/>
              </a:solidFill>
            </a:endParaRPr>
          </a:p>
          <a:p>
            <a:r>
              <a:rPr lang="en-US" dirty="0"/>
              <a:t>Performed only on the final calculated estimates</a:t>
            </a:r>
          </a:p>
          <a:p>
            <a:r>
              <a:rPr lang="en-US" dirty="0"/>
              <a:t>Number of decimal digits:</a:t>
            </a:r>
          </a:p>
          <a:p>
            <a:pPr marL="0" indent="0">
              <a:buNone/>
            </a:pPr>
            <a:r>
              <a:rPr lang="en-US" dirty="0"/>
              <a:t>	- </a:t>
            </a:r>
            <a:r>
              <a:rPr lang="en-US" b="1" dirty="0"/>
              <a:t>Mean: </a:t>
            </a:r>
            <a:r>
              <a:rPr lang="en-US" dirty="0"/>
              <a:t>Plus one additional decimal digit</a:t>
            </a:r>
          </a:p>
          <a:p>
            <a:pPr marL="0" indent="0">
              <a:buNone/>
            </a:pPr>
            <a:r>
              <a:rPr lang="en-US" dirty="0"/>
              <a:t>	- </a:t>
            </a:r>
            <a:r>
              <a:rPr lang="en-US" b="1" dirty="0"/>
              <a:t>SD:</a:t>
            </a:r>
            <a:r>
              <a:rPr lang="en-US" dirty="0"/>
              <a:t> Plus two additional decimal digits</a:t>
            </a:r>
            <a:endParaRPr lang="en-US" dirty="0">
              <a:solidFill>
                <a:srgbClr val="FF0000"/>
              </a:solidFill>
            </a:endParaRPr>
          </a:p>
          <a:p>
            <a:pPr marL="0" indent="0">
              <a:buNone/>
            </a:pPr>
            <a:r>
              <a:rPr lang="en-US" dirty="0"/>
              <a:t>	</a:t>
            </a:r>
            <a:r>
              <a:rPr lang="en-US" b="1" dirty="0"/>
              <a:t>-</a:t>
            </a:r>
            <a:r>
              <a:rPr lang="en-US" dirty="0"/>
              <a:t> </a:t>
            </a:r>
            <a:r>
              <a:rPr lang="en-US" b="1" dirty="0"/>
              <a:t>CV:</a:t>
            </a:r>
            <a:r>
              <a:rPr lang="en-US" dirty="0"/>
              <a:t> One decimal digits</a:t>
            </a:r>
            <a:endParaRPr lang="en-US" dirty="0">
              <a:solidFill>
                <a:srgbClr val="FF0000"/>
              </a:solidFill>
            </a:endParaRPr>
          </a:p>
          <a:p>
            <a:pPr marL="0" indent="0">
              <a:spcBef>
                <a:spcPts val="2400"/>
              </a:spcBef>
              <a:spcAft>
                <a:spcPts val="1200"/>
              </a:spcAft>
              <a:buNone/>
            </a:pPr>
            <a:r>
              <a:rPr lang="en-US" b="1" i="1" dirty="0">
                <a:solidFill>
                  <a:srgbClr val="0070C0"/>
                </a:solidFill>
              </a:rPr>
              <a:t>“The number of significant digits in the results shall not imply a smaller uncertainty than warranted by the uncertainty.”</a:t>
            </a:r>
          </a:p>
        </p:txBody>
      </p:sp>
    </p:spTree>
    <p:extLst>
      <p:ext uri="{BB962C8B-B14F-4D97-AF65-F5344CB8AC3E}">
        <p14:creationId xmlns:p14="http://schemas.microsoft.com/office/powerpoint/2010/main" val="30874344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mph" presetSubtype="0" nodeType="clickEffect">
                                  <p:stCondLst>
                                    <p:cond delay="0"/>
                                  </p:stCondLst>
                                  <p:childTnLst>
                                    <p:set>
                                      <p:cBhvr rctx="PPT">
                                        <p:cTn id="13" dur="indefinite"/>
                                        <p:tgtEl>
                                          <p:spTgt spid="3">
                                            <p:txEl>
                                              <p:pRg st="2" end="2"/>
                                            </p:txEl>
                                          </p:spTgt>
                                        </p:tgtEl>
                                        <p:attrNameLst>
                                          <p:attrName>style.opacity</p:attrName>
                                        </p:attrNameLst>
                                      </p:cBhvr>
                                      <p:to>
                                        <p:strVal val="0.5"/>
                                      </p:to>
                                    </p:set>
                                    <p:animEffect filter="image" prLst="opacity: 0.5">
                                      <p:cBhvr rctx="IE">
                                        <p:cTn id="14" dur="indefinite"/>
                                        <p:tgtEl>
                                          <p:spTgt spid="3">
                                            <p:txEl>
                                              <p:pRg st="2" end="2"/>
                                            </p:txEl>
                                          </p:spTgt>
                                        </p:tgtEl>
                                      </p:cBhvr>
                                    </p:animEffect>
                                  </p:childTnLst>
                                </p:cTn>
                              </p:par>
                            </p:childTnLst>
                          </p:cTn>
                        </p:par>
                        <p:par>
                          <p:cTn id="15" fill="hold">
                            <p:stCondLst>
                              <p:cond delay="0"/>
                            </p:stCondLst>
                            <p:childTnLst>
                              <p:par>
                                <p:cTn id="16" presetID="42" presetClass="entr" presetSubtype="0" fill="hold"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anim calcmode="lin" valueType="num">
                                      <p:cBhvr>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mph" presetSubtype="0" nodeType="clickEffect">
                                  <p:stCondLst>
                                    <p:cond delay="0"/>
                                  </p:stCondLst>
                                  <p:childTnLst>
                                    <p:set>
                                      <p:cBhvr rctx="PPT">
                                        <p:cTn id="40" dur="indefinite"/>
                                        <p:tgtEl>
                                          <p:spTgt spid="3">
                                            <p:txEl>
                                              <p:pRg st="3" end="3"/>
                                            </p:txEl>
                                          </p:spTgt>
                                        </p:tgtEl>
                                        <p:attrNameLst>
                                          <p:attrName>style.opacity</p:attrName>
                                        </p:attrNameLst>
                                      </p:cBhvr>
                                      <p:to>
                                        <p:strVal val="0.5"/>
                                      </p:to>
                                    </p:set>
                                    <p:animEffect filter="image" prLst="opacity: 0.5">
                                      <p:cBhvr rctx="IE">
                                        <p:cTn id="41" dur="indefinite"/>
                                        <p:tgtEl>
                                          <p:spTgt spid="3">
                                            <p:txEl>
                                              <p:pRg st="3" end="3"/>
                                            </p:txEl>
                                          </p:spTgt>
                                        </p:tgtEl>
                                      </p:cBhvr>
                                    </p:animEffect>
                                  </p:childTnLst>
                                </p:cTn>
                              </p:par>
                              <p:par>
                                <p:cTn id="42" presetID="9" presetClass="emph" presetSubtype="0" nodeType="withEffect">
                                  <p:stCondLst>
                                    <p:cond delay="0"/>
                                  </p:stCondLst>
                                  <p:childTnLst>
                                    <p:set>
                                      <p:cBhvr rctx="PPT">
                                        <p:cTn id="43" dur="indefinite"/>
                                        <p:tgtEl>
                                          <p:spTgt spid="3">
                                            <p:txEl>
                                              <p:pRg st="4" end="4"/>
                                            </p:txEl>
                                          </p:spTgt>
                                        </p:tgtEl>
                                        <p:attrNameLst>
                                          <p:attrName>style.opacity</p:attrName>
                                        </p:attrNameLst>
                                      </p:cBhvr>
                                      <p:to>
                                        <p:strVal val="0.5"/>
                                      </p:to>
                                    </p:set>
                                    <p:animEffect filter="image" prLst="opacity: 0.5">
                                      <p:cBhvr rctx="IE">
                                        <p:cTn id="44" dur="indefinite"/>
                                        <p:tgtEl>
                                          <p:spTgt spid="3">
                                            <p:txEl>
                                              <p:pRg st="4" end="4"/>
                                            </p:txEl>
                                          </p:spTgt>
                                        </p:tgtEl>
                                      </p:cBhvr>
                                    </p:animEffect>
                                  </p:childTnLst>
                                </p:cTn>
                              </p:par>
                              <p:par>
                                <p:cTn id="45" presetID="9" presetClass="emph" presetSubtype="0" nodeType="withEffect">
                                  <p:stCondLst>
                                    <p:cond delay="0"/>
                                  </p:stCondLst>
                                  <p:childTnLst>
                                    <p:set>
                                      <p:cBhvr rctx="PPT">
                                        <p:cTn id="46" dur="indefinite"/>
                                        <p:tgtEl>
                                          <p:spTgt spid="3">
                                            <p:txEl>
                                              <p:pRg st="5" end="5"/>
                                            </p:txEl>
                                          </p:spTgt>
                                        </p:tgtEl>
                                        <p:attrNameLst>
                                          <p:attrName>style.opacity</p:attrName>
                                        </p:attrNameLst>
                                      </p:cBhvr>
                                      <p:to>
                                        <p:strVal val="0.5"/>
                                      </p:to>
                                    </p:set>
                                    <p:animEffect filter="image" prLst="opacity: 0.5">
                                      <p:cBhvr rctx="IE">
                                        <p:cTn id="47" dur="indefinite"/>
                                        <p:tgtEl>
                                          <p:spTgt spid="3">
                                            <p:txEl>
                                              <p:pRg st="5" end="5"/>
                                            </p:txEl>
                                          </p:spTgt>
                                        </p:tgtEl>
                                      </p:cBhvr>
                                    </p:animEffect>
                                  </p:childTnLst>
                                </p:cTn>
                              </p:par>
                              <p:par>
                                <p:cTn id="48" presetID="9" presetClass="emph" presetSubtype="0" nodeType="withEffect">
                                  <p:stCondLst>
                                    <p:cond delay="0"/>
                                  </p:stCondLst>
                                  <p:childTnLst>
                                    <p:set>
                                      <p:cBhvr rctx="PPT">
                                        <p:cTn id="49" dur="indefinite"/>
                                        <p:tgtEl>
                                          <p:spTgt spid="3">
                                            <p:txEl>
                                              <p:pRg st="6" end="6"/>
                                            </p:txEl>
                                          </p:spTgt>
                                        </p:tgtEl>
                                        <p:attrNameLst>
                                          <p:attrName>style.opacity</p:attrName>
                                        </p:attrNameLst>
                                      </p:cBhvr>
                                      <p:to>
                                        <p:strVal val="0.5"/>
                                      </p:to>
                                    </p:set>
                                    <p:animEffect filter="image" prLst="opacity: 0.5">
                                      <p:cBhvr rctx="IE">
                                        <p:cTn id="50" dur="indefinite"/>
                                        <p:tgtEl>
                                          <p:spTgt spid="3">
                                            <p:txEl>
                                              <p:pRg st="6" end="6"/>
                                            </p:txEl>
                                          </p:spTgt>
                                        </p:tgtEl>
                                      </p:cBhvr>
                                    </p:animEffect>
                                  </p:childTnLst>
                                </p:cTn>
                              </p:par>
                            </p:childTnLst>
                          </p:cTn>
                        </p:par>
                        <p:par>
                          <p:cTn id="51" fill="hold">
                            <p:stCondLst>
                              <p:cond delay="0"/>
                            </p:stCondLst>
                            <p:childTnLst>
                              <p:par>
                                <p:cTn id="52" presetID="22" presetClass="entr" presetSubtype="8" fill="hold" nodeType="after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wipe(left)">
                                      <p:cBhvr>
                                        <p:cTn id="5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3501" t="12572" r="10299" b="14334"/>
          <a:stretch/>
        </p:blipFill>
        <p:spPr>
          <a:xfrm>
            <a:off x="2729135" y="1700462"/>
            <a:ext cx="7596554" cy="4010527"/>
          </a:xfrm>
        </p:spPr>
      </p:pic>
      <p:sp>
        <p:nvSpPr>
          <p:cNvPr id="6" name="TextBox 5"/>
          <p:cNvSpPr txBox="1"/>
          <p:nvPr/>
        </p:nvSpPr>
        <p:spPr>
          <a:xfrm>
            <a:off x="1360534" y="5763688"/>
            <a:ext cx="1411706" cy="461665"/>
          </a:xfrm>
          <a:prstGeom prst="rect">
            <a:avLst/>
          </a:prstGeom>
          <a:noFill/>
        </p:spPr>
        <p:txBody>
          <a:bodyPr wrap="square" rtlCol="0">
            <a:spAutoFit/>
          </a:bodyPr>
          <a:lstStyle/>
          <a:p>
            <a:r>
              <a:rPr lang="en-US" sz="2400" b="1" dirty="0"/>
              <a:t>-∞</a:t>
            </a:r>
          </a:p>
        </p:txBody>
      </p:sp>
      <p:sp>
        <p:nvSpPr>
          <p:cNvPr id="7" name="TextBox 6"/>
          <p:cNvSpPr txBox="1"/>
          <p:nvPr/>
        </p:nvSpPr>
        <p:spPr>
          <a:xfrm>
            <a:off x="11006884" y="5763687"/>
            <a:ext cx="1411706" cy="461665"/>
          </a:xfrm>
          <a:prstGeom prst="rect">
            <a:avLst/>
          </a:prstGeom>
          <a:noFill/>
        </p:spPr>
        <p:txBody>
          <a:bodyPr wrap="square" rtlCol="0">
            <a:spAutoFit/>
          </a:bodyPr>
          <a:lstStyle/>
          <a:p>
            <a:r>
              <a:rPr lang="en-US" sz="2400" b="1" dirty="0"/>
              <a:t>+∞</a:t>
            </a:r>
          </a:p>
        </p:txBody>
      </p:sp>
      <p:cxnSp>
        <p:nvCxnSpPr>
          <p:cNvPr id="9" name="Straight Connector 8"/>
          <p:cNvCxnSpPr/>
          <p:nvPr/>
        </p:nvCxnSpPr>
        <p:spPr>
          <a:xfrm>
            <a:off x="6479030" y="1716500"/>
            <a:ext cx="0" cy="411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40875" t="41938" r="40369" b="47880"/>
          <a:stretch/>
        </p:blipFill>
        <p:spPr>
          <a:xfrm>
            <a:off x="7762151" y="2011680"/>
            <a:ext cx="3230140" cy="985908"/>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6121047" y="5881113"/>
                <a:ext cx="918093" cy="70788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𝟐𝟑</m:t>
                      </m:r>
                    </m:oMath>
                  </m:oMathPara>
                </a14:m>
                <a:endParaRPr lang="en-US" sz="2000" b="1" dirty="0"/>
              </a:p>
              <a:p>
                <a:pPr algn="ctr"/>
                <a:r>
                  <a:rPr lang="en-US" sz="2000" b="1" dirty="0"/>
                  <a:t>Mean</a:t>
                </a:r>
              </a:p>
            </p:txBody>
          </p:sp>
        </mc:Choice>
        <mc:Fallback xmlns="">
          <p:sp>
            <p:nvSpPr>
              <p:cNvPr id="14" name="TextBox 13"/>
              <p:cNvSpPr txBox="1">
                <a:spLocks noRot="1" noChangeAspect="1" noMove="1" noResize="1" noEditPoints="1" noAdjustHandles="1" noChangeArrowheads="1" noChangeShapeType="1" noTextEdit="1"/>
              </p:cNvSpPr>
              <p:nvPr/>
            </p:nvSpPr>
            <p:spPr>
              <a:xfrm>
                <a:off x="6121047" y="5881113"/>
                <a:ext cx="918093" cy="707886"/>
              </a:xfrm>
              <a:prstGeom prst="rect">
                <a:avLst/>
              </a:prstGeom>
              <a:blipFill rotWithShape="0">
                <a:blip r:embed="rId5"/>
                <a:stretch>
                  <a:fillRect l="-662" r="-662" b="-14655"/>
                </a:stretch>
              </a:blipFill>
            </p:spPr>
            <p:txBody>
              <a:bodyPr/>
              <a:lstStyle/>
              <a:p>
                <a:r>
                  <a:rPr lang="en-US">
                    <a:noFill/>
                  </a:rPr>
                  <a:t> </a:t>
                </a:r>
              </a:p>
            </p:txBody>
          </p:sp>
        </mc:Fallback>
      </mc:AlternateContent>
      <p:cxnSp>
        <p:nvCxnSpPr>
          <p:cNvPr id="16" name="Straight Arrow Connector 15"/>
          <p:cNvCxnSpPr/>
          <p:nvPr/>
        </p:nvCxnSpPr>
        <p:spPr>
          <a:xfrm>
            <a:off x="6479030" y="5374105"/>
            <a:ext cx="1097280" cy="0"/>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96205" y="4637925"/>
            <a:ext cx="1404151" cy="707886"/>
          </a:xfrm>
          <a:prstGeom prst="rect">
            <a:avLst/>
          </a:prstGeom>
          <a:noFill/>
        </p:spPr>
        <p:txBody>
          <a:bodyPr wrap="square" rtlCol="0">
            <a:spAutoFit/>
          </a:bodyPr>
          <a:lstStyle/>
          <a:p>
            <a:pPr algn="ctr"/>
            <a:r>
              <a:rPr lang="en-US" sz="2000" b="1" i="1" dirty="0">
                <a:latin typeface="Cambria Math" panose="02040503050406030204" pitchFamily="18" charset="0"/>
              </a:rPr>
              <a:t>SD</a:t>
            </a:r>
          </a:p>
          <a:p>
            <a:pPr algn="ctr"/>
            <a:r>
              <a:rPr lang="en-US" sz="2000" b="1" i="1" dirty="0">
                <a:latin typeface="Cambria Math" panose="02040503050406030204" pitchFamily="18" charset="0"/>
              </a:rPr>
              <a:t>1.5 </a:t>
            </a:r>
          </a:p>
        </p:txBody>
      </p:sp>
      <p:sp>
        <p:nvSpPr>
          <p:cNvPr id="3" name="TextBox 2"/>
          <p:cNvSpPr txBox="1"/>
          <p:nvPr/>
        </p:nvSpPr>
        <p:spPr>
          <a:xfrm>
            <a:off x="563147" y="567697"/>
            <a:ext cx="5489030" cy="3139321"/>
          </a:xfrm>
          <a:prstGeom prst="rect">
            <a:avLst/>
          </a:prstGeom>
          <a:noFill/>
        </p:spPr>
        <p:txBody>
          <a:bodyPr wrap="square" rtlCol="0">
            <a:spAutoFit/>
          </a:bodyPr>
          <a:lstStyle/>
          <a:p>
            <a:pPr>
              <a:spcAft>
                <a:spcPts val="1200"/>
              </a:spcAft>
            </a:pPr>
            <a:r>
              <a:rPr lang="en-US" sz="2800" b="1" dirty="0">
                <a:solidFill>
                  <a:srgbClr val="7030A0"/>
                </a:solidFill>
              </a:rPr>
              <a:t>Example</a:t>
            </a:r>
            <a:endParaRPr lang="en-US" sz="2400" b="1" dirty="0">
              <a:solidFill>
                <a:srgbClr val="7030A0"/>
              </a:solidFill>
            </a:endParaRPr>
          </a:p>
          <a:p>
            <a:pPr>
              <a:spcAft>
                <a:spcPts val="1200"/>
              </a:spcAft>
            </a:pPr>
            <a:r>
              <a:rPr lang="en-US" sz="2400" b="1" dirty="0"/>
              <a:t>Body Mass Index (BMI)</a:t>
            </a:r>
          </a:p>
          <a:p>
            <a:pPr marL="342900" indent="-342900">
              <a:spcAft>
                <a:spcPts val="1200"/>
              </a:spcAft>
              <a:buFont typeface="Wingdings" pitchFamily="2" charset="2"/>
              <a:buChar char="§"/>
            </a:pPr>
            <a:r>
              <a:rPr lang="en-US" sz="2400" dirty="0"/>
              <a:t>Mean = 23 Kg/m</a:t>
            </a:r>
            <a:r>
              <a:rPr lang="en-US" sz="2400" baseline="30000" dirty="0"/>
              <a:t>2</a:t>
            </a:r>
          </a:p>
          <a:p>
            <a:pPr marL="342900" indent="-342900">
              <a:spcAft>
                <a:spcPts val="1200"/>
              </a:spcAft>
              <a:buFont typeface="Wingdings" pitchFamily="2" charset="2"/>
              <a:buChar char="§"/>
            </a:pPr>
            <a:r>
              <a:rPr lang="en-US" sz="2400" dirty="0"/>
              <a:t>SD = 1.5 Kg/m</a:t>
            </a:r>
            <a:r>
              <a:rPr lang="en-US" sz="2400" baseline="30000" dirty="0"/>
              <a:t>2</a:t>
            </a:r>
          </a:p>
          <a:p>
            <a:pPr>
              <a:spcAft>
                <a:spcPts val="1200"/>
              </a:spcAft>
            </a:pPr>
            <a:r>
              <a:rPr lang="en-US" sz="2400" b="1" i="1" dirty="0">
                <a:solidFill>
                  <a:srgbClr val="0070C0"/>
                </a:solidFill>
              </a:rPr>
              <a:t>Frequency of Over-weight (BMI&gt;25)?</a:t>
            </a:r>
          </a:p>
          <a:p>
            <a:pPr>
              <a:spcAft>
                <a:spcPts val="1200"/>
              </a:spcAft>
            </a:pPr>
            <a:r>
              <a:rPr lang="en-US" sz="2400" b="1" i="1" dirty="0">
                <a:solidFill>
                  <a:srgbClr val="0070C0"/>
                </a:solidFill>
              </a:rPr>
              <a:t>Frequency of  Obese (BMI&gt;30)?</a:t>
            </a:r>
          </a:p>
        </p:txBody>
      </p:sp>
      <p:sp>
        <p:nvSpPr>
          <p:cNvPr id="15" name="TextBox 14"/>
          <p:cNvSpPr txBox="1"/>
          <p:nvPr/>
        </p:nvSpPr>
        <p:spPr>
          <a:xfrm>
            <a:off x="7110597" y="5965364"/>
            <a:ext cx="1303107" cy="646331"/>
          </a:xfrm>
          <a:prstGeom prst="rect">
            <a:avLst/>
          </a:prstGeom>
          <a:noFill/>
        </p:spPr>
        <p:txBody>
          <a:bodyPr wrap="square" rtlCol="0">
            <a:spAutoFit/>
          </a:bodyPr>
          <a:lstStyle/>
          <a:p>
            <a:pPr algn="ctr"/>
            <a:r>
              <a:rPr lang="en-US" b="1" dirty="0"/>
              <a:t>25</a:t>
            </a:r>
          </a:p>
          <a:p>
            <a:pPr algn="ctr"/>
            <a:r>
              <a:rPr lang="en-US" b="1" dirty="0"/>
              <a:t>Overweight</a:t>
            </a:r>
          </a:p>
        </p:txBody>
      </p:sp>
      <p:cxnSp>
        <p:nvCxnSpPr>
          <p:cNvPr id="18" name="Straight Connector 17"/>
          <p:cNvCxnSpPr/>
          <p:nvPr/>
        </p:nvCxnSpPr>
        <p:spPr>
          <a:xfrm flipV="1">
            <a:off x="1209822" y="5775792"/>
            <a:ext cx="95378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762151" y="3685734"/>
            <a:ext cx="0" cy="2286000"/>
          </a:xfrm>
          <a:prstGeom prst="line">
            <a:avLst/>
          </a:prstGeom>
          <a:ln w="38100">
            <a:solidFill>
              <a:srgbClr val="FF7979"/>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373151" y="6033356"/>
            <a:ext cx="1303107" cy="646331"/>
          </a:xfrm>
          <a:prstGeom prst="rect">
            <a:avLst/>
          </a:prstGeom>
          <a:noFill/>
        </p:spPr>
        <p:txBody>
          <a:bodyPr wrap="square" rtlCol="0">
            <a:spAutoFit/>
          </a:bodyPr>
          <a:lstStyle/>
          <a:p>
            <a:pPr algn="ctr"/>
            <a:r>
              <a:rPr lang="en-US" b="1" dirty="0"/>
              <a:t>30</a:t>
            </a:r>
          </a:p>
          <a:p>
            <a:pPr algn="ctr"/>
            <a:r>
              <a:rPr lang="en-US" b="1" dirty="0"/>
              <a:t>Obese</a:t>
            </a:r>
          </a:p>
        </p:txBody>
      </p:sp>
      <p:cxnSp>
        <p:nvCxnSpPr>
          <p:cNvPr id="20" name="Straight Connector 19"/>
          <p:cNvCxnSpPr/>
          <p:nvPr/>
        </p:nvCxnSpPr>
        <p:spPr>
          <a:xfrm flipH="1">
            <a:off x="10024705" y="5598942"/>
            <a:ext cx="0" cy="440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Arc 9"/>
          <p:cNvSpPr/>
          <p:nvPr/>
        </p:nvSpPr>
        <p:spPr>
          <a:xfrm rot="10951889">
            <a:off x="9293487" y="5516141"/>
            <a:ext cx="2555706" cy="258843"/>
          </a:xfrm>
          <a:prstGeom prst="arc">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7762151" y="4164037"/>
            <a:ext cx="284569" cy="47830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7762148" y="4419024"/>
            <a:ext cx="426857" cy="67088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781095" y="4754468"/>
            <a:ext cx="548257" cy="80177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8026042" y="4965357"/>
            <a:ext cx="530620" cy="79256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421419" y="5234130"/>
            <a:ext cx="360000" cy="5394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723444" y="5374105"/>
            <a:ext cx="277089" cy="44180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087214" y="5534429"/>
            <a:ext cx="180000" cy="28148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9422107" y="5631519"/>
            <a:ext cx="123285" cy="18439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7781095" y="3959476"/>
            <a:ext cx="133457" cy="25498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Arc 46"/>
          <p:cNvSpPr/>
          <p:nvPr/>
        </p:nvSpPr>
        <p:spPr>
          <a:xfrm rot="10648111" flipH="1">
            <a:off x="1616888" y="5519887"/>
            <a:ext cx="2022293" cy="240656"/>
          </a:xfrm>
          <a:prstGeom prst="arc">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p:cNvCxnSpPr/>
          <p:nvPr/>
        </p:nvCxnSpPr>
        <p:spPr>
          <a:xfrm flipH="1">
            <a:off x="9724635" y="5661087"/>
            <a:ext cx="123285" cy="144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Rectangular Callout 20"/>
          <p:cNvSpPr/>
          <p:nvPr/>
        </p:nvSpPr>
        <p:spPr>
          <a:xfrm>
            <a:off x="8765195" y="4164037"/>
            <a:ext cx="882330" cy="478301"/>
          </a:xfrm>
          <a:prstGeom prst="wedgeRectCallout">
            <a:avLst>
              <a:gd name="adj1" fmla="val -71877"/>
              <a:gd name="adj2" fmla="val 190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9.1%</a:t>
            </a:r>
          </a:p>
        </p:txBody>
      </p:sp>
      <p:sp>
        <p:nvSpPr>
          <p:cNvPr id="33" name="Rectangular Callout 32"/>
          <p:cNvSpPr/>
          <p:nvPr/>
        </p:nvSpPr>
        <p:spPr>
          <a:xfrm>
            <a:off x="10418849" y="4566661"/>
            <a:ext cx="882330" cy="478301"/>
          </a:xfrm>
          <a:prstGeom prst="wedgeRectCallout">
            <a:avLst>
              <a:gd name="adj1" fmla="val -71877"/>
              <a:gd name="adj2" fmla="val 1909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0.002%</a:t>
            </a:r>
          </a:p>
        </p:txBody>
      </p:sp>
      <p:sp>
        <p:nvSpPr>
          <p:cNvPr id="8" name="TextBox 7"/>
          <p:cNvSpPr txBox="1"/>
          <p:nvPr/>
        </p:nvSpPr>
        <p:spPr>
          <a:xfrm>
            <a:off x="504512" y="3777160"/>
            <a:ext cx="5197408" cy="461665"/>
          </a:xfrm>
          <a:prstGeom prst="rect">
            <a:avLst/>
          </a:prstGeom>
          <a:noFill/>
        </p:spPr>
        <p:txBody>
          <a:bodyPr wrap="square" rtlCol="0">
            <a:spAutoFit/>
          </a:bodyPr>
          <a:lstStyle/>
          <a:p>
            <a:r>
              <a:rPr lang="en-US" sz="2400" b="1" i="1" dirty="0">
                <a:solidFill>
                  <a:srgbClr val="FF0000"/>
                </a:solidFill>
              </a:rPr>
              <a:t>Probability of BMI&gt;25?</a:t>
            </a:r>
          </a:p>
        </p:txBody>
      </p:sp>
      <p:sp>
        <p:nvSpPr>
          <p:cNvPr id="34" name="TextBox 33"/>
          <p:cNvSpPr txBox="1"/>
          <p:nvPr/>
        </p:nvSpPr>
        <p:spPr>
          <a:xfrm>
            <a:off x="446686" y="4303872"/>
            <a:ext cx="5197408" cy="461665"/>
          </a:xfrm>
          <a:prstGeom prst="rect">
            <a:avLst/>
          </a:prstGeom>
          <a:noFill/>
        </p:spPr>
        <p:txBody>
          <a:bodyPr wrap="square" rtlCol="0">
            <a:spAutoFit/>
          </a:bodyPr>
          <a:lstStyle/>
          <a:p>
            <a:r>
              <a:rPr lang="en-US" sz="2400" b="1" i="1" dirty="0">
                <a:solidFill>
                  <a:srgbClr val="FF0000"/>
                </a:solidFill>
              </a:rPr>
              <a:t>Probability of BMI&gt;30?</a:t>
            </a:r>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3524400" y="5095800"/>
              <a:ext cx="178920" cy="155160"/>
            </p14:xfrm>
          </p:contentPart>
        </mc:Choice>
        <mc:Fallback xmlns="">
          <p:pic>
            <p:nvPicPr>
              <p:cNvPr id="2" name="Ink 1"/>
              <p:cNvPicPr/>
              <p:nvPr/>
            </p:nvPicPr>
            <p:blipFill>
              <a:blip r:embed="rId7"/>
              <a:stretch>
                <a:fillRect/>
              </a:stretch>
            </p:blipFill>
            <p:spPr>
              <a:xfrm>
                <a:off x="3515040" y="5086440"/>
                <a:ext cx="197640" cy="173880"/>
              </a:xfrm>
              <a:prstGeom prst="rect">
                <a:avLst/>
              </a:prstGeom>
            </p:spPr>
          </p:pic>
        </mc:Fallback>
      </mc:AlternateContent>
    </p:spTree>
    <p:extLst>
      <p:ext uri="{BB962C8B-B14F-4D97-AF65-F5344CB8AC3E}">
        <p14:creationId xmlns:p14="http://schemas.microsoft.com/office/powerpoint/2010/main" val="30479462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up)">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wipe(left)">
                                      <p:cBhvr>
                                        <p:cTn id="54" dur="500"/>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left)">
                                      <p:cBhvr>
                                        <p:cTn id="59" dur="500"/>
                                        <p:tgtEl>
                                          <p:spTgt spid="19"/>
                                        </p:tgtEl>
                                      </p:cBhvr>
                                    </p:animEffect>
                                  </p:childTnLst>
                                </p:cTn>
                              </p:par>
                              <p:par>
                                <p:cTn id="60" presetID="22" presetClass="entr" presetSubtype="4"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down)">
                                      <p:cBhvr>
                                        <p:cTn id="62" dur="500"/>
                                        <p:tgtEl>
                                          <p:spTgt spid="20"/>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up)">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left)">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left)">
                                      <p:cBhvr>
                                        <p:cTn id="7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1" grpId="0" animBg="1"/>
      <p:bldP spid="33" grpId="0" animBg="1"/>
      <p:bldP spid="8" grpId="0"/>
      <p:bldP spid="3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69233"/>
            <a:ext cx="10515600" cy="5007730"/>
          </a:xfrm>
        </p:spPr>
        <p:txBody>
          <a:bodyPr>
            <a:normAutofit/>
          </a:bodyPr>
          <a:lstStyle/>
          <a:p>
            <a:pPr marL="0" indent="0">
              <a:spcAft>
                <a:spcPts val="2400"/>
              </a:spcAft>
              <a:buNone/>
            </a:pPr>
            <a:r>
              <a:rPr lang="en-US" b="1" dirty="0">
                <a:solidFill>
                  <a:srgbClr val="00B0F0"/>
                </a:solidFill>
              </a:rPr>
              <a:t>Example:</a:t>
            </a:r>
            <a:r>
              <a:rPr lang="en-US" dirty="0">
                <a:solidFill>
                  <a:srgbClr val="00B0F0"/>
                </a:solidFill>
              </a:rPr>
              <a:t> </a:t>
            </a:r>
          </a:p>
          <a:p>
            <a:pPr marL="0" indent="0">
              <a:spcAft>
                <a:spcPts val="2400"/>
              </a:spcAft>
              <a:buNone/>
            </a:pPr>
            <a:r>
              <a:rPr lang="en-US" dirty="0"/>
              <a:t>Sodium measuring system reports Na values in whole numbers </a:t>
            </a:r>
          </a:p>
          <a:p>
            <a:pPr marL="0" indent="0" algn="ctr">
              <a:spcAft>
                <a:spcPts val="2400"/>
              </a:spcAft>
              <a:buNone/>
            </a:pPr>
            <a:r>
              <a:rPr lang="en-US" dirty="0"/>
              <a:t>136, 134, 133, 135, 136, 137, 135, 138, 136, 133</a:t>
            </a:r>
          </a:p>
          <a:p>
            <a:pPr marL="0" indent="0">
              <a:spcAft>
                <a:spcPts val="1200"/>
              </a:spcAft>
              <a:buNone/>
            </a:pPr>
            <a:r>
              <a:rPr lang="en-US" b="1" dirty="0">
                <a:latin typeface="MS Reference Sans Serif" panose="020B0604030504040204" pitchFamily="34" charset="0"/>
              </a:rPr>
              <a:t> </a:t>
            </a:r>
            <a:r>
              <a:rPr lang="en-US" b="1" dirty="0"/>
              <a:t>= 135.3</a:t>
            </a:r>
          </a:p>
          <a:p>
            <a:pPr marL="0" indent="0">
              <a:spcAft>
                <a:spcPts val="1200"/>
              </a:spcAft>
              <a:buNone/>
            </a:pPr>
            <a:r>
              <a:rPr lang="en-US" b="1" dirty="0"/>
              <a:t>SD = 1.64</a:t>
            </a:r>
          </a:p>
          <a:p>
            <a:pPr marL="0" indent="0">
              <a:spcAft>
                <a:spcPts val="1200"/>
              </a:spcAft>
              <a:buNone/>
            </a:pPr>
            <a:r>
              <a:rPr lang="en-US" b="1" dirty="0"/>
              <a:t>CV = 1.2%</a:t>
            </a:r>
          </a:p>
        </p:txBody>
      </p:sp>
    </p:spTree>
    <p:extLst>
      <p:ext uri="{BB962C8B-B14F-4D97-AF65-F5344CB8AC3E}">
        <p14:creationId xmlns:p14="http://schemas.microsoft.com/office/powerpoint/2010/main" val="8723801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left)">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8764"/>
          </a:xfrm>
        </p:spPr>
        <p:txBody>
          <a:bodyPr>
            <a:normAutofit/>
          </a:bodyPr>
          <a:lstStyle/>
          <a:p>
            <a:r>
              <a:rPr lang="en-US" sz="3600" b="1" dirty="0">
                <a:solidFill>
                  <a:srgbClr val="7030A0"/>
                </a:solidFill>
              </a:rPr>
              <a:t>Re-estimation of measurement uncertainty</a:t>
            </a:r>
          </a:p>
        </p:txBody>
      </p:sp>
      <p:sp>
        <p:nvSpPr>
          <p:cNvPr id="3" name="Content Placeholder 2"/>
          <p:cNvSpPr>
            <a:spLocks noGrp="1"/>
          </p:cNvSpPr>
          <p:nvPr>
            <p:ph idx="1"/>
          </p:nvPr>
        </p:nvSpPr>
        <p:spPr/>
        <p:txBody>
          <a:bodyPr/>
          <a:lstStyle/>
          <a:p>
            <a:pPr>
              <a:spcAft>
                <a:spcPts val="1800"/>
              </a:spcAft>
            </a:pPr>
            <a:r>
              <a:rPr lang="en-US" dirty="0"/>
              <a:t>Apart from updating </a:t>
            </a:r>
            <a:r>
              <a:rPr lang="en-US" b="1" i="1" dirty="0">
                <a:solidFill>
                  <a:srgbClr val="00B0F0"/>
                </a:solidFill>
              </a:rPr>
              <a:t>interim estimates</a:t>
            </a:r>
            <a:r>
              <a:rPr lang="en-US" dirty="0"/>
              <a:t>, there is no need to re-estimate MU if IQC and EQA performance remain within specifications.</a:t>
            </a:r>
          </a:p>
          <a:p>
            <a:r>
              <a:rPr lang="en-US" dirty="0"/>
              <a:t>Re-estimation of MU should be undertaken if there has been a </a:t>
            </a:r>
            <a:r>
              <a:rPr lang="en-US" b="1" i="1" dirty="0">
                <a:solidFill>
                  <a:srgbClr val="00B0F0"/>
                </a:solidFill>
              </a:rPr>
              <a:t>significant change </a:t>
            </a:r>
            <a:r>
              <a:rPr lang="en-US" dirty="0"/>
              <a:t>in a measuring system or a </a:t>
            </a:r>
            <a:r>
              <a:rPr lang="en-US" b="1" i="1" dirty="0">
                <a:solidFill>
                  <a:srgbClr val="00B0F0"/>
                </a:solidFill>
              </a:rPr>
              <a:t>new measurement procedure</a:t>
            </a:r>
            <a:r>
              <a:rPr lang="en-US" dirty="0"/>
              <a:t> is introduced.</a:t>
            </a:r>
          </a:p>
        </p:txBody>
      </p:sp>
    </p:spTree>
    <p:extLst>
      <p:ext uri="{BB962C8B-B14F-4D97-AF65-F5344CB8AC3E}">
        <p14:creationId xmlns:p14="http://schemas.microsoft.com/office/powerpoint/2010/main" val="2852879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alpha val="16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721" y="524528"/>
            <a:ext cx="5313681" cy="3980132"/>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2362" t="41347" r="29730" b="25359"/>
          <a:stretch/>
        </p:blipFill>
        <p:spPr>
          <a:xfrm>
            <a:off x="5396459" y="3417757"/>
            <a:ext cx="6056026" cy="2990538"/>
          </a:xfrm>
          <a:prstGeom prst="rect">
            <a:avLst/>
          </a:prstGeom>
        </p:spPr>
      </p:pic>
    </p:spTree>
    <p:extLst>
      <p:ext uri="{BB962C8B-B14F-4D97-AF65-F5344CB8AC3E}">
        <p14:creationId xmlns:p14="http://schemas.microsoft.com/office/powerpoint/2010/main" val="14882578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bright="-20000" contrast="40000"/>
          </a:blip>
          <a:stretch>
            <a:fillRect/>
          </a:stretch>
        </p:blipFill>
        <p:spPr>
          <a:xfrm>
            <a:off x="838200" y="215109"/>
            <a:ext cx="9603304" cy="6427782"/>
          </a:xfrm>
          <a:prstGeom prst="rect">
            <a:avLst/>
          </a:prstGeom>
        </p:spPr>
      </p:pic>
      <p:sp>
        <p:nvSpPr>
          <p:cNvPr id="8" name="Rectangle 7"/>
          <p:cNvSpPr/>
          <p:nvPr/>
        </p:nvSpPr>
        <p:spPr>
          <a:xfrm>
            <a:off x="4287187" y="1690688"/>
            <a:ext cx="5503889" cy="1437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21508" y="3098684"/>
            <a:ext cx="5771213" cy="902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135317" y="5541669"/>
            <a:ext cx="3957404" cy="902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173710" y="5541669"/>
            <a:ext cx="1931627" cy="1000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345993" y="5274352"/>
            <a:ext cx="1820054" cy="1340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177915" y="5640011"/>
            <a:ext cx="1965815" cy="902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33697" y="1930644"/>
            <a:ext cx="882316" cy="4330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07107" y="4780169"/>
            <a:ext cx="1086787" cy="859842"/>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173709" y="215109"/>
            <a:ext cx="5559939" cy="461665"/>
          </a:xfrm>
          <a:prstGeom prst="rect">
            <a:avLst/>
          </a:prstGeom>
          <a:noFill/>
        </p:spPr>
        <p:txBody>
          <a:bodyPr wrap="square" rtlCol="0">
            <a:spAutoFit/>
          </a:bodyPr>
          <a:lstStyle/>
          <a:p>
            <a:r>
              <a:rPr lang="en-US" sz="2400" b="1" dirty="0"/>
              <a:t>Flowchart Diagram for calculating MU</a:t>
            </a:r>
          </a:p>
        </p:txBody>
      </p:sp>
    </p:spTree>
    <p:extLst>
      <p:ext uri="{BB962C8B-B14F-4D97-AF65-F5344CB8AC3E}">
        <p14:creationId xmlns:p14="http://schemas.microsoft.com/office/powerpoint/2010/main" val="235020979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par>
                          <p:cTn id="18" fill="hold">
                            <p:stCondLst>
                              <p:cond delay="500"/>
                            </p:stCondLst>
                            <p:childTnLst>
                              <p:par>
                                <p:cTn id="19" presetID="22" presetClass="exit" presetSubtype="4" fill="hold" grpId="0" nodeType="afterEffect">
                                  <p:stCondLst>
                                    <p:cond delay="0"/>
                                  </p:stCondLst>
                                  <p:childTnLst>
                                    <p:animEffect transition="out" filter="wipe(down)">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8" fill="hold" grpId="0" nodeType="clickEffect">
                                  <p:stCondLst>
                                    <p:cond delay="0"/>
                                  </p:stCondLst>
                                  <p:childTnLst>
                                    <p:animEffect transition="out" filter="wipe(left)">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childTnLst>
                          </p:cTn>
                        </p:par>
                        <p:par>
                          <p:cTn id="27" fill="hold">
                            <p:stCondLst>
                              <p:cond delay="500"/>
                            </p:stCondLst>
                            <p:childTnLst>
                              <p:par>
                                <p:cTn id="28" presetID="22" presetClass="exit" presetSubtype="4" fill="hold" grpId="0" nodeType="afterEffect">
                                  <p:stCondLst>
                                    <p:cond delay="0"/>
                                  </p:stCondLst>
                                  <p:childTnLst>
                                    <p:animEffect transition="out" filter="wipe(down)">
                                      <p:cBhvr>
                                        <p:cTn id="29" dur="500"/>
                                        <p:tgtEl>
                                          <p:spTgt spid="19"/>
                                        </p:tgtEl>
                                      </p:cBhvr>
                                    </p:animEffect>
                                    <p:set>
                                      <p:cBhvr>
                                        <p:cTn id="30" dur="1" fill="hold">
                                          <p:stCondLst>
                                            <p:cond delay="499"/>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0" nodeType="clickEffect">
                                  <p:stCondLst>
                                    <p:cond delay="0"/>
                                  </p:stCondLst>
                                  <p:childTnLst>
                                    <p:animEffect transition="out" filter="wipe(left)">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500"/>
                            </p:stCondLst>
                            <p:childTnLst>
                              <p:par>
                                <p:cTn id="37" presetID="22" presetClass="exit" presetSubtype="8" fill="hold" grpId="0" nodeType="afterEffect">
                                  <p:stCondLst>
                                    <p:cond delay="0"/>
                                  </p:stCondLst>
                                  <p:childTnLst>
                                    <p:animEffect transition="out" filter="wipe(left)">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5" grpId="0" animBg="1"/>
      <p:bldP spid="18"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44697"/>
          </a:xfrm>
        </p:spPr>
        <p:txBody>
          <a:bodyPr>
            <a:normAutofit/>
          </a:bodyPr>
          <a:lstStyle/>
          <a:p>
            <a:r>
              <a:rPr lang="en-US" sz="3600" b="1" dirty="0">
                <a:solidFill>
                  <a:srgbClr val="0070C0"/>
                </a:solidFill>
              </a:rPr>
              <a:t>Example - Uncertainty of Sodium</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lum bright="-20000" contrast="40000"/>
          </a:blip>
          <a:stretch>
            <a:fillRect/>
          </a:stretch>
        </p:blipFill>
        <p:spPr>
          <a:xfrm>
            <a:off x="151097" y="1827517"/>
            <a:ext cx="11889805" cy="1892766"/>
          </a:xfrm>
          <a:prstGeom prst="rect">
            <a:avLst/>
          </a:prstGeom>
        </p:spPr>
      </p:pic>
    </p:spTree>
    <p:extLst>
      <p:ext uri="{BB962C8B-B14F-4D97-AF65-F5344CB8AC3E}">
        <p14:creationId xmlns:p14="http://schemas.microsoft.com/office/powerpoint/2010/main" val="1525740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lum bright="-20000" contrast="40000"/>
          </a:blip>
          <a:stretch>
            <a:fillRect/>
          </a:stretch>
        </p:blipFill>
        <p:spPr>
          <a:xfrm>
            <a:off x="151097" y="405656"/>
            <a:ext cx="11889805" cy="6046688"/>
          </a:xfrm>
          <a:prstGeom prst="rect">
            <a:avLst/>
          </a:prstGeom>
        </p:spPr>
      </p:pic>
      <p:sp>
        <p:nvSpPr>
          <p:cNvPr id="6" name="Rectangle 5"/>
          <p:cNvSpPr/>
          <p:nvPr/>
        </p:nvSpPr>
        <p:spPr>
          <a:xfrm>
            <a:off x="3695700" y="1219200"/>
            <a:ext cx="8191500" cy="381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714750" y="1536650"/>
            <a:ext cx="8191500" cy="5929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14750" y="2170162"/>
            <a:ext cx="8191500" cy="2439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28700" y="4610099"/>
            <a:ext cx="2667000" cy="4191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33800" y="4629149"/>
            <a:ext cx="2952750" cy="433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96050" y="4629150"/>
            <a:ext cx="280035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220200" y="4610099"/>
            <a:ext cx="2667000" cy="4191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695700" y="5045440"/>
            <a:ext cx="8191500" cy="365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1097" y="1112106"/>
            <a:ext cx="1148985" cy="3795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38607" y="1549316"/>
            <a:ext cx="1148985" cy="3795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89852" y="4329003"/>
            <a:ext cx="1148985" cy="3795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695700" y="5453010"/>
            <a:ext cx="819150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725680" y="5816561"/>
            <a:ext cx="8191500" cy="548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08513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heel(1)">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39" y="-39649"/>
            <a:ext cx="12085361" cy="1404210"/>
          </a:xfrm>
        </p:spPr>
        <p:txBody>
          <a:bodyPr>
            <a:normAutofit fontScale="90000"/>
          </a:bodyPr>
          <a:lstStyle/>
          <a:p>
            <a:pPr>
              <a:spcBef>
                <a:spcPts val="0"/>
              </a:spcBef>
              <a:spcAft>
                <a:spcPts val="1800"/>
              </a:spcAft>
            </a:pPr>
            <a:r>
              <a:rPr lang="en-US" sz="3600" dirty="0">
                <a:solidFill>
                  <a:srgbClr val="0070C0"/>
                </a:solidFill>
              </a:rPr>
              <a:t>Example - Uncertainty </a:t>
            </a:r>
            <a:r>
              <a:rPr lang="en-US" sz="3600" b="1" i="1" dirty="0">
                <a:solidFill>
                  <a:srgbClr val="0070C0"/>
                </a:solidFill>
              </a:rPr>
              <a:t>Intraoperative PTH monitoring</a:t>
            </a:r>
            <a:br>
              <a:rPr lang="en-US" sz="3600" b="1" i="1" dirty="0"/>
            </a:br>
            <a:r>
              <a:rPr lang="en-US" sz="3600" dirty="0"/>
              <a:t>Calculation of </a:t>
            </a:r>
            <a:r>
              <a:rPr lang="en-US" sz="3600" i="1" dirty="0"/>
              <a:t>u</a:t>
            </a:r>
            <a:r>
              <a:rPr lang="en-US" sz="3600" baseline="-25000" dirty="0"/>
              <a:t>r</a:t>
            </a:r>
            <a:r>
              <a:rPr lang="en-US" sz="3600" dirty="0"/>
              <a:t>(</a:t>
            </a:r>
            <a:r>
              <a:rPr lang="en-US" sz="3600" i="1" dirty="0"/>
              <a:t>y</a:t>
            </a:r>
            <a:r>
              <a:rPr lang="en-US" sz="3600" dirty="0"/>
              <a:t>) under </a:t>
            </a:r>
            <a:r>
              <a:rPr lang="en-US" sz="3600" b="1" dirty="0"/>
              <a:t>Repeatability</a:t>
            </a:r>
            <a:r>
              <a:rPr lang="en-US" sz="3600" dirty="0"/>
              <a:t> conditions </a:t>
            </a:r>
            <a:br>
              <a:rPr lang="en-US" dirty="0"/>
            </a:br>
            <a:endParaRPr lang="en-US" sz="3100" b="1" dirty="0">
              <a:solidFill>
                <a:srgbClr val="FF0000"/>
              </a:solidFill>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lum bright="-20000" contrast="40000"/>
          </a:blip>
          <a:stretch>
            <a:fillRect/>
          </a:stretch>
        </p:blipFill>
        <p:spPr>
          <a:xfrm>
            <a:off x="106639" y="1823226"/>
            <a:ext cx="11940617" cy="2921719"/>
          </a:xfrm>
          <a:prstGeom prst="rect">
            <a:avLst/>
          </a:prstGeom>
        </p:spPr>
      </p:pic>
      <p:pic>
        <p:nvPicPr>
          <p:cNvPr id="5" name="Picture 4"/>
          <p:cNvPicPr>
            <a:picLocks noChangeAspect="1"/>
          </p:cNvPicPr>
          <p:nvPr/>
        </p:nvPicPr>
        <p:blipFill>
          <a:blip r:embed="rId3">
            <a:lum bright="-20000" contrast="40000"/>
          </a:blip>
          <a:stretch>
            <a:fillRect/>
          </a:stretch>
        </p:blipFill>
        <p:spPr>
          <a:xfrm>
            <a:off x="132046" y="4687795"/>
            <a:ext cx="11889805" cy="2146828"/>
          </a:xfrm>
          <a:prstGeom prst="rect">
            <a:avLst/>
          </a:prstGeom>
        </p:spPr>
      </p:pic>
      <p:sp>
        <p:nvSpPr>
          <p:cNvPr id="6" name="Rectangle 5"/>
          <p:cNvSpPr/>
          <p:nvPr/>
        </p:nvSpPr>
        <p:spPr>
          <a:xfrm>
            <a:off x="4248150" y="4363151"/>
            <a:ext cx="7678451" cy="246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48150" y="4687795"/>
            <a:ext cx="7678451" cy="1103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48150" y="5791200"/>
            <a:ext cx="7678451" cy="1103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34266" y="930976"/>
            <a:ext cx="12085361" cy="867170"/>
          </a:xfrm>
          <a:prstGeom prst="rect">
            <a:avLst/>
          </a:prstGeom>
          <a:solidFill>
            <a:schemeClr val="accent1">
              <a:lumMod val="20000"/>
              <a:lumOff val="80000"/>
            </a:schemeClr>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100" b="1" dirty="0">
                <a:solidFill>
                  <a:srgbClr val="FF0000"/>
                </a:solidFill>
              </a:rPr>
              <a:t>Not applicable to the uncertainty for long-term precision conditions for other medical uses of PTH values. Useful as initial guidance.</a:t>
            </a:r>
          </a:p>
        </p:txBody>
      </p:sp>
    </p:spTree>
    <p:extLst>
      <p:ext uri="{BB962C8B-B14F-4D97-AF65-F5344CB8AC3E}">
        <p14:creationId xmlns:p14="http://schemas.microsoft.com/office/powerpoint/2010/main" val="5673723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6609"/>
            <a:ext cx="10515600" cy="787791"/>
          </a:xfrm>
        </p:spPr>
        <p:txBody>
          <a:bodyPr>
            <a:normAutofit/>
          </a:bodyPr>
          <a:lstStyle/>
          <a:p>
            <a:r>
              <a:rPr lang="en-US" sz="3600" b="1" dirty="0"/>
              <a:t>MU across changes affecting only IQC results</a:t>
            </a:r>
          </a:p>
        </p:txBody>
      </p:sp>
      <p:graphicFrame>
        <p:nvGraphicFramePr>
          <p:cNvPr id="4" name="Chart 3"/>
          <p:cNvGraphicFramePr>
            <a:graphicFrameLocks/>
          </p:cNvGraphicFramePr>
          <p:nvPr>
            <p:extLst>
              <p:ext uri="{D42A27DB-BD31-4B8C-83A1-F6EECF244321}">
                <p14:modId xmlns:p14="http://schemas.microsoft.com/office/powerpoint/2010/main" val="188591186"/>
              </p:ext>
            </p:extLst>
          </p:nvPr>
        </p:nvGraphicFramePr>
        <p:xfrm>
          <a:off x="1595024" y="1079965"/>
          <a:ext cx="8667169" cy="1535144"/>
        </p:xfrm>
        <a:graphic>
          <a:graphicData uri="http://schemas.openxmlformats.org/drawingml/2006/chart">
            <c:chart xmlns:c="http://schemas.openxmlformats.org/drawingml/2006/chart" xmlns:r="http://schemas.openxmlformats.org/officeDocument/2006/relationships" r:id="rId2"/>
          </a:graphicData>
        </a:graphic>
      </p:graphicFrame>
      <p:sp>
        <p:nvSpPr>
          <p:cNvPr id="16" name="Content Placeholder 2"/>
          <p:cNvSpPr txBox="1">
            <a:spLocks/>
          </p:cNvSpPr>
          <p:nvPr/>
        </p:nvSpPr>
        <p:spPr>
          <a:xfrm>
            <a:off x="298938" y="2914184"/>
            <a:ext cx="3958883" cy="3450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400"/>
              </a:spcAft>
            </a:pPr>
            <a:r>
              <a:rPr lang="en-US" dirty="0"/>
              <a:t>Calibrator lot change/</a:t>
            </a:r>
            <a:r>
              <a:rPr lang="en-US" dirty="0" err="1"/>
              <a:t>Recalibratoin</a:t>
            </a:r>
            <a:endParaRPr lang="en-US" dirty="0"/>
          </a:p>
          <a:p>
            <a:pPr>
              <a:spcAft>
                <a:spcPts val="2400"/>
              </a:spcAft>
            </a:pPr>
            <a:r>
              <a:rPr lang="en-US" dirty="0"/>
              <a:t>Maintenance</a:t>
            </a:r>
          </a:p>
          <a:p>
            <a:pPr>
              <a:spcAft>
                <a:spcPts val="2400"/>
              </a:spcAft>
            </a:pPr>
            <a:r>
              <a:rPr lang="en-US" dirty="0"/>
              <a:t>Reagent lot change</a:t>
            </a:r>
          </a:p>
          <a:p>
            <a:pPr>
              <a:spcAft>
                <a:spcPts val="4800"/>
              </a:spcAft>
            </a:pPr>
            <a:r>
              <a:rPr lang="en-US" dirty="0"/>
              <a:t>IQC lot change</a:t>
            </a:r>
          </a:p>
        </p:txBody>
      </p:sp>
      <p:sp>
        <p:nvSpPr>
          <p:cNvPr id="17" name="TextBox 16"/>
          <p:cNvSpPr txBox="1"/>
          <p:nvPr/>
        </p:nvSpPr>
        <p:spPr>
          <a:xfrm>
            <a:off x="5113604" y="3524229"/>
            <a:ext cx="6583680" cy="830997"/>
          </a:xfrm>
          <a:prstGeom prst="rect">
            <a:avLst/>
          </a:prstGeom>
          <a:noFill/>
        </p:spPr>
        <p:txBody>
          <a:bodyPr wrap="square" rtlCol="0">
            <a:spAutoFit/>
          </a:bodyPr>
          <a:lstStyle/>
          <a:p>
            <a:r>
              <a:rPr lang="en-US" sz="2400" dirty="0"/>
              <a:t>Usually affects IQC as patient samples. Treat IQC data as a </a:t>
            </a:r>
            <a:r>
              <a:rPr lang="en-US" sz="2400" dirty="0">
                <a:solidFill>
                  <a:srgbClr val="FF0000"/>
                </a:solidFill>
              </a:rPr>
              <a:t>single set</a:t>
            </a:r>
          </a:p>
        </p:txBody>
      </p:sp>
      <p:cxnSp>
        <p:nvCxnSpPr>
          <p:cNvPr id="18" name="Straight Arrow Connector 17"/>
          <p:cNvCxnSpPr/>
          <p:nvPr/>
        </p:nvCxnSpPr>
        <p:spPr>
          <a:xfrm>
            <a:off x="3954193" y="3499216"/>
            <a:ext cx="924361" cy="28931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771335" y="4025900"/>
            <a:ext cx="2107219" cy="338381"/>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063194" y="4616960"/>
            <a:ext cx="7128805" cy="1200329"/>
          </a:xfrm>
          <a:prstGeom prst="rect">
            <a:avLst/>
          </a:prstGeom>
          <a:noFill/>
        </p:spPr>
        <p:txBody>
          <a:bodyPr wrap="square" rtlCol="0">
            <a:spAutoFit/>
          </a:bodyPr>
          <a:lstStyle>
            <a:defPPr>
              <a:defRPr lang="en-US"/>
            </a:defPPr>
            <a:lvl1pPr>
              <a:defRPr sz="2400">
                <a:solidFill>
                  <a:srgbClr val="0070C0"/>
                </a:solidFill>
              </a:defRPr>
            </a:lvl1pPr>
          </a:lstStyle>
          <a:p>
            <a:r>
              <a:rPr lang="en-US" dirty="0">
                <a:solidFill>
                  <a:schemeClr val="tx1"/>
                </a:solidFill>
              </a:rPr>
              <a:t>- Both IQC and patient samples affected: treat IQC data as a </a:t>
            </a:r>
            <a:r>
              <a:rPr lang="en-US" dirty="0">
                <a:solidFill>
                  <a:srgbClr val="FF0000"/>
                </a:solidFill>
              </a:rPr>
              <a:t>single set</a:t>
            </a:r>
            <a:r>
              <a:rPr lang="en-US" dirty="0">
                <a:solidFill>
                  <a:schemeClr val="tx1"/>
                </a:solidFill>
              </a:rPr>
              <a:t> </a:t>
            </a:r>
          </a:p>
          <a:p>
            <a:r>
              <a:rPr lang="en-US" dirty="0">
                <a:solidFill>
                  <a:schemeClr val="tx1"/>
                </a:solidFill>
              </a:rPr>
              <a:t>- Only IQC affected: treat IQC data as </a:t>
            </a:r>
            <a:r>
              <a:rPr lang="en-US" dirty="0">
                <a:solidFill>
                  <a:srgbClr val="FF0000"/>
                </a:solidFill>
              </a:rPr>
              <a:t>separate sets</a:t>
            </a:r>
          </a:p>
        </p:txBody>
      </p:sp>
      <p:sp>
        <p:nvSpPr>
          <p:cNvPr id="21" name="TextBox 20"/>
          <p:cNvSpPr txBox="1"/>
          <p:nvPr/>
        </p:nvSpPr>
        <p:spPr>
          <a:xfrm>
            <a:off x="5063195" y="5889523"/>
            <a:ext cx="6583680" cy="461665"/>
          </a:xfrm>
          <a:prstGeom prst="rect">
            <a:avLst/>
          </a:prstGeom>
          <a:noFill/>
        </p:spPr>
        <p:txBody>
          <a:bodyPr wrap="square" rtlCol="0">
            <a:spAutoFit/>
          </a:bodyPr>
          <a:lstStyle>
            <a:defPPr>
              <a:defRPr lang="en-US"/>
            </a:defPPr>
            <a:lvl1pPr>
              <a:defRPr sz="2400">
                <a:solidFill>
                  <a:srgbClr val="0070C0"/>
                </a:solidFill>
              </a:defRPr>
            </a:lvl1pPr>
          </a:lstStyle>
          <a:p>
            <a:r>
              <a:rPr lang="en-US" dirty="0">
                <a:solidFill>
                  <a:schemeClr val="tx1"/>
                </a:solidFill>
              </a:rPr>
              <a:t>Treat IQC data as </a:t>
            </a:r>
            <a:r>
              <a:rPr lang="en-US" dirty="0">
                <a:solidFill>
                  <a:srgbClr val="FF0000"/>
                </a:solidFill>
              </a:rPr>
              <a:t>separate</a:t>
            </a:r>
            <a:r>
              <a:rPr lang="en-US" dirty="0"/>
              <a:t> </a:t>
            </a:r>
            <a:r>
              <a:rPr lang="en-US" dirty="0">
                <a:solidFill>
                  <a:srgbClr val="FF0000"/>
                </a:solidFill>
              </a:rPr>
              <a:t>sets</a:t>
            </a:r>
          </a:p>
        </p:txBody>
      </p:sp>
      <p:cxnSp>
        <p:nvCxnSpPr>
          <p:cNvPr id="22" name="Straight Arrow Connector 21"/>
          <p:cNvCxnSpPr/>
          <p:nvPr/>
        </p:nvCxnSpPr>
        <p:spPr>
          <a:xfrm flipV="1">
            <a:off x="3703901" y="5182358"/>
            <a:ext cx="1188720"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242013" y="6078152"/>
            <a:ext cx="1645920"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524655" y="4721902"/>
            <a:ext cx="3043004" cy="7540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Curved Connector 25"/>
          <p:cNvCxnSpPr/>
          <p:nvPr/>
        </p:nvCxnSpPr>
        <p:spPr>
          <a:xfrm>
            <a:off x="3432748" y="5254593"/>
            <a:ext cx="1650876" cy="336738"/>
          </a:xfrm>
          <a:prstGeom prst="curved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524655" y="5629359"/>
            <a:ext cx="2655694" cy="6977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5058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par>
                                <p:cTn id="23" presetID="2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par>
                                <p:cTn id="26" presetID="22" presetClass="entr" presetSubtype="8"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3"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heel(3)">
                                      <p:cBhvr>
                                        <p:cTn id="33" dur="2000"/>
                                        <p:tgtEl>
                                          <p:spTgt spid="24"/>
                                        </p:tgtEl>
                                      </p:cBhvr>
                                    </p:animEffect>
                                  </p:childTnLst>
                                </p:cTn>
                              </p:par>
                            </p:childTnLst>
                          </p:cTn>
                        </p:par>
                        <p:par>
                          <p:cTn id="34" fill="hold">
                            <p:stCondLst>
                              <p:cond delay="2000"/>
                            </p:stCondLst>
                            <p:childTnLst>
                              <p:par>
                                <p:cTn id="35" presetID="22" presetClass="entr" presetSubtype="8"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3"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heel(3)">
                                      <p:cBhvr>
                                        <p:cTn id="42"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1" grpId="0"/>
      <p:bldP spid="24" grpId="0" animBg="1"/>
      <p:bldP spid="3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6609"/>
            <a:ext cx="10515600" cy="787791"/>
          </a:xfrm>
        </p:spPr>
        <p:txBody>
          <a:bodyPr>
            <a:normAutofit/>
          </a:bodyPr>
          <a:lstStyle/>
          <a:p>
            <a:r>
              <a:rPr lang="en-US" sz="3600" b="1" dirty="0"/>
              <a:t>MU across changes affecting only IQC results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2838161"/>
                <a:ext cx="10515600" cy="3803498"/>
              </a:xfrm>
            </p:spPr>
            <p:txBody>
              <a:bodyPr>
                <a:normAutofit/>
              </a:bodyPr>
              <a:lstStyle/>
              <a:p>
                <a:pPr marL="0" indent="0">
                  <a:spcAft>
                    <a:spcPts val="1200"/>
                  </a:spcAft>
                  <a:buNone/>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𝑷𝒐𝒐𝒍𝒆𝒅</m:t>
                      </m:r>
                      <m:r>
                        <a:rPr lang="en-US" sz="2000" b="1" i="1" smtClean="0">
                          <a:latin typeface="Cambria Math" panose="02040503050406030204" pitchFamily="18" charset="0"/>
                        </a:rPr>
                        <m:t> </m:t>
                      </m:r>
                      <m:r>
                        <a:rPr lang="en-US" sz="2000" b="1" i="1" smtClean="0">
                          <a:latin typeface="Cambria Math" panose="02040503050406030204" pitchFamily="18" charset="0"/>
                        </a:rPr>
                        <m:t>𝒂𝒗𝒈</m:t>
                      </m:r>
                      <m:r>
                        <a:rPr lang="en-US" sz="2000" b="1" i="1" smtClean="0">
                          <a:latin typeface="Cambria Math" panose="02040503050406030204" pitchFamily="18" charset="0"/>
                        </a:rPr>
                        <m:t>.  </m:t>
                      </m:r>
                      <m:r>
                        <a:rPr lang="en-US" sz="2000" b="1" i="1" smtClean="0">
                          <a:latin typeface="Cambria Math" panose="02040503050406030204" pitchFamily="18" charset="0"/>
                        </a:rPr>
                        <m:t>𝒖</m:t>
                      </m:r>
                      <m:r>
                        <a:rPr lang="en-US" sz="2000" b="1" i="1" smtClean="0">
                          <a:latin typeface="Cambria Math" panose="02040503050406030204" pitchFamily="18" charset="0"/>
                        </a:rPr>
                        <m:t> =</m:t>
                      </m:r>
                      <m:rad>
                        <m:radPr>
                          <m:degHide m:val="on"/>
                          <m:ctrlPr>
                            <a:rPr lang="en-US" sz="2000" b="1" i="1" smtClean="0">
                              <a:latin typeface="Cambria Math" panose="02040503050406030204" pitchFamily="18" charset="0"/>
                            </a:rPr>
                          </m:ctrlPr>
                        </m:radPr>
                        <m:deg/>
                        <m:e>
                          <m:f>
                            <m:fPr>
                              <m:ctrlPr>
                                <a:rPr lang="en-US" sz="2000" b="1" i="1" smtClean="0">
                                  <a:latin typeface="Cambria Math" panose="02040503050406030204" pitchFamily="18" charset="0"/>
                                </a:rPr>
                              </m:ctrlPr>
                            </m:fPr>
                            <m:num>
                              <m:r>
                                <a:rPr lang="en-US" sz="2000" b="1" i="1" smtClean="0">
                                  <a:latin typeface="Cambria Math" panose="02040503050406030204" pitchFamily="18" charset="0"/>
                                </a:rPr>
                                <m:t>𝒖</m:t>
                              </m:r>
                              <m:r>
                                <a:rPr lang="en-US" sz="2000" b="1" i="1" baseline="-25000" smtClean="0">
                                  <a:latin typeface="Cambria Math" panose="02040503050406030204" pitchFamily="18" charset="0"/>
                                </a:rPr>
                                <m:t>𝟏</m:t>
                              </m:r>
                              <m:r>
                                <a:rPr lang="en-US" sz="2000" b="1" i="1" baseline="30000" smtClean="0">
                                  <a:latin typeface="Cambria Math" panose="02040503050406030204" pitchFamily="18" charset="0"/>
                                </a:rPr>
                                <m:t>𝟐</m:t>
                              </m:r>
                              <m:r>
                                <a:rPr lang="en-US" sz="2000" b="1" i="1" smtClean="0">
                                  <a:latin typeface="Cambria Math" panose="02040503050406030204" pitchFamily="18" charset="0"/>
                                </a:rPr>
                                <m:t>+ </m:t>
                              </m:r>
                              <m:r>
                                <a:rPr lang="en-US" sz="2000" b="1" i="1" smtClean="0">
                                  <a:latin typeface="Cambria Math" panose="02040503050406030204" pitchFamily="18" charset="0"/>
                                </a:rPr>
                                <m:t>𝒖</m:t>
                              </m:r>
                              <m:r>
                                <a:rPr lang="en-US" sz="2000" b="1" i="1" baseline="-25000" smtClean="0">
                                  <a:latin typeface="Cambria Math" panose="02040503050406030204" pitchFamily="18" charset="0"/>
                                </a:rPr>
                                <m:t>𝟐</m:t>
                              </m:r>
                              <m:r>
                                <a:rPr lang="en-US" sz="2000" b="1" i="1" baseline="30000" smtClean="0">
                                  <a:latin typeface="Cambria Math" panose="02040503050406030204" pitchFamily="18" charset="0"/>
                                </a:rPr>
                                <m:t>𝟐</m:t>
                              </m:r>
                              <m:r>
                                <a:rPr lang="en-US" sz="2000" b="1" i="1" smtClean="0">
                                  <a:latin typeface="Cambria Math" panose="02040503050406030204" pitchFamily="18" charset="0"/>
                                </a:rPr>
                                <m:t>+</m:t>
                              </m:r>
                              <m:r>
                                <a:rPr lang="en-US" sz="2000" b="1" i="1" smtClean="0">
                                  <a:latin typeface="Cambria Math" panose="02040503050406030204" pitchFamily="18" charset="0"/>
                                </a:rPr>
                                <m:t>𝒖</m:t>
                              </m:r>
                              <m:r>
                                <a:rPr lang="en-US" sz="2000" b="1" i="1" baseline="-25000" smtClean="0">
                                  <a:latin typeface="Cambria Math" panose="02040503050406030204" pitchFamily="18" charset="0"/>
                                </a:rPr>
                                <m:t>𝟑</m:t>
                              </m:r>
                              <m:r>
                                <a:rPr lang="en-US" sz="2000" b="1" i="1" baseline="30000" smtClean="0">
                                  <a:latin typeface="Cambria Math" panose="02040503050406030204" pitchFamily="18" charset="0"/>
                                </a:rPr>
                                <m:t>𝟐</m:t>
                              </m:r>
                              <m:r>
                                <a:rPr lang="en-US" sz="2000" b="1" i="1" smtClean="0">
                                  <a:latin typeface="Cambria Math" panose="02040503050406030204" pitchFamily="18" charset="0"/>
                                </a:rPr>
                                <m:t>+…+</m:t>
                              </m:r>
                              <m:r>
                                <a:rPr lang="en-US" sz="2000" b="1" i="1" smtClean="0">
                                  <a:latin typeface="Cambria Math" panose="02040503050406030204" pitchFamily="18" charset="0"/>
                                </a:rPr>
                                <m:t>𝒖𝒌</m:t>
                              </m:r>
                              <m:r>
                                <a:rPr lang="en-US" sz="2000" b="1" i="1" baseline="30000" smtClean="0">
                                  <a:latin typeface="Cambria Math" panose="02040503050406030204" pitchFamily="18" charset="0"/>
                                </a:rPr>
                                <m:t>𝟐</m:t>
                              </m:r>
                            </m:num>
                            <m:den>
                              <m:r>
                                <a:rPr lang="en-US" sz="2000" b="1" i="1" smtClean="0">
                                  <a:latin typeface="Cambria Math" panose="02040503050406030204" pitchFamily="18" charset="0"/>
                                </a:rPr>
                                <m:t>𝒌</m:t>
                              </m:r>
                            </m:den>
                          </m:f>
                        </m:e>
                      </m:rad>
                    </m:oMath>
                  </m:oMathPara>
                </a14:m>
                <a:endParaRPr lang="en-US" b="1" dirty="0"/>
              </a:p>
              <a:p>
                <a:pPr>
                  <a:spcBef>
                    <a:spcPts val="4200"/>
                  </a:spcBef>
                </a:pPr>
                <a:r>
                  <a:rPr lang="en-US" sz="2400" dirty="0"/>
                  <a:t>Under circumstances where there are </a:t>
                </a:r>
                <a:r>
                  <a:rPr lang="en-US" sz="2400" b="1" i="1" dirty="0">
                    <a:solidFill>
                      <a:srgbClr val="FF0000"/>
                    </a:solidFill>
                  </a:rPr>
                  <a:t>very large differences </a:t>
                </a:r>
                <a:r>
                  <a:rPr lang="en-US" sz="2400" dirty="0"/>
                  <a:t>in the number of IQC data points (n) between different measuring conditions:</a:t>
                </a:r>
              </a:p>
              <a:p>
                <a:endParaRPr lang="en-US" sz="2400" dirty="0"/>
              </a:p>
              <a:p>
                <a:pPr marL="0" indent="0">
                  <a:buNone/>
                </a:pP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𝑾𝒆𝒊𝒈𝒉𝒕𝒆𝒅</m:t>
                      </m:r>
                      <m:r>
                        <a:rPr lang="en-US" sz="2000" b="1" i="1" smtClean="0">
                          <a:latin typeface="Cambria Math" panose="02040503050406030204" pitchFamily="18" charset="0"/>
                        </a:rPr>
                        <m:t> </m:t>
                      </m:r>
                      <m:r>
                        <a:rPr lang="en-US" sz="2000" b="1" i="1" smtClean="0">
                          <a:latin typeface="Cambria Math" panose="02040503050406030204" pitchFamily="18" charset="0"/>
                        </a:rPr>
                        <m:t>𝑷𝒐𝒐𝒍𝒆𝒅</m:t>
                      </m:r>
                      <m:r>
                        <a:rPr lang="en-US" sz="2000" b="1" i="1" smtClean="0">
                          <a:latin typeface="Cambria Math" panose="02040503050406030204" pitchFamily="18" charset="0"/>
                        </a:rPr>
                        <m:t> </m:t>
                      </m:r>
                      <m:r>
                        <a:rPr lang="en-US" sz="2000" b="1" i="1" smtClean="0">
                          <a:latin typeface="Cambria Math" panose="02040503050406030204" pitchFamily="18" charset="0"/>
                        </a:rPr>
                        <m:t>𝒂𝒗𝒈</m:t>
                      </m:r>
                      <m:r>
                        <a:rPr lang="en-US" sz="2000" b="1" i="1" smtClean="0">
                          <a:latin typeface="Cambria Math" panose="02040503050406030204" pitchFamily="18" charset="0"/>
                        </a:rPr>
                        <m:t>.  </m:t>
                      </m:r>
                      <m:r>
                        <a:rPr lang="en-US" sz="2000" b="1" i="1" smtClean="0">
                          <a:latin typeface="Cambria Math" panose="02040503050406030204" pitchFamily="18" charset="0"/>
                        </a:rPr>
                        <m:t>𝒖</m:t>
                      </m:r>
                      <m:r>
                        <a:rPr lang="en-US" sz="2000" b="1" i="1" smtClean="0">
                          <a:latin typeface="Cambria Math" panose="02040503050406030204" pitchFamily="18" charset="0"/>
                        </a:rPr>
                        <m:t> =√</m:t>
                      </m:r>
                      <m:f>
                        <m:fPr>
                          <m:ctrlPr>
                            <a:rPr lang="en-US" sz="2000" b="1" i="1" smtClean="0">
                              <a:latin typeface="Cambria Math" panose="02040503050406030204" pitchFamily="18" charset="0"/>
                            </a:rPr>
                          </m:ctrlPr>
                        </m:fPr>
                        <m:num>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𝒏</m:t>
                              </m:r>
                              <m:r>
                                <a:rPr lang="en-US" sz="2000" b="1" i="1" baseline="-25000" smtClean="0">
                                  <a:latin typeface="Cambria Math" panose="02040503050406030204" pitchFamily="18" charset="0"/>
                                </a:rPr>
                                <m:t>𝟏</m:t>
                              </m:r>
                              <m:r>
                                <a:rPr lang="en-US" sz="2000" b="1" i="1" smtClean="0">
                                  <a:latin typeface="Cambria Math" panose="02040503050406030204" pitchFamily="18" charset="0"/>
                                </a:rPr>
                                <m:t>−</m:t>
                              </m:r>
                              <m:r>
                                <a:rPr lang="en-US" sz="2000" b="1" i="1" smtClean="0">
                                  <a:latin typeface="Cambria Math" panose="02040503050406030204" pitchFamily="18" charset="0"/>
                                </a:rPr>
                                <m:t>𝟏</m:t>
                              </m:r>
                            </m:e>
                          </m:d>
                          <m:r>
                            <a:rPr lang="en-US" sz="2000" b="1" i="1" smtClean="0">
                              <a:latin typeface="Cambria Math" panose="02040503050406030204" pitchFamily="18" charset="0"/>
                            </a:rPr>
                            <m:t>𝒖</m:t>
                          </m:r>
                          <m:r>
                            <a:rPr lang="en-US" sz="2000" b="1" i="1" baseline="-25000" smtClean="0">
                              <a:latin typeface="Cambria Math" panose="02040503050406030204" pitchFamily="18" charset="0"/>
                            </a:rPr>
                            <m:t>𝟏</m:t>
                          </m:r>
                          <m:r>
                            <a:rPr lang="en-US" sz="2000" b="1" i="1" baseline="30000" smtClean="0">
                              <a:latin typeface="Cambria Math" panose="02040503050406030204" pitchFamily="18" charset="0"/>
                            </a:rPr>
                            <m:t>𝟐</m:t>
                          </m:r>
                          <m:r>
                            <a:rPr lang="en-US" sz="2000" b="1" i="1" smtClean="0">
                              <a:latin typeface="Cambria Math" panose="02040503050406030204" pitchFamily="18" charset="0"/>
                            </a:rPr>
                            <m:t>+</m:t>
                          </m:r>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𝒏</m:t>
                              </m:r>
                              <m:r>
                                <a:rPr lang="en-US" sz="2000" b="1" i="1" baseline="-25000" smtClean="0">
                                  <a:latin typeface="Cambria Math" panose="02040503050406030204" pitchFamily="18" charset="0"/>
                                </a:rPr>
                                <m:t>𝟐</m:t>
                              </m:r>
                              <m:r>
                                <a:rPr lang="en-US" sz="2000" b="1" i="1" smtClean="0">
                                  <a:latin typeface="Cambria Math" panose="02040503050406030204" pitchFamily="18" charset="0"/>
                                </a:rPr>
                                <m:t>−</m:t>
                              </m:r>
                              <m:r>
                                <a:rPr lang="en-US" sz="2000" b="1" i="1" smtClean="0">
                                  <a:latin typeface="Cambria Math" panose="02040503050406030204" pitchFamily="18" charset="0"/>
                                </a:rPr>
                                <m:t>𝟏</m:t>
                              </m:r>
                            </m:e>
                          </m:d>
                          <m:r>
                            <a:rPr lang="en-US" sz="2000" b="1" i="1" smtClean="0">
                              <a:latin typeface="Cambria Math" panose="02040503050406030204" pitchFamily="18" charset="0"/>
                            </a:rPr>
                            <m:t>𝒖</m:t>
                          </m:r>
                          <m:r>
                            <a:rPr lang="en-US" sz="2000" b="1" i="1" baseline="-25000" smtClean="0">
                              <a:latin typeface="Cambria Math" panose="02040503050406030204" pitchFamily="18" charset="0"/>
                            </a:rPr>
                            <m:t>𝟐</m:t>
                          </m:r>
                          <m:r>
                            <a:rPr lang="en-US" sz="2000" b="1" i="1" baseline="30000" smtClean="0">
                              <a:latin typeface="Cambria Math" panose="02040503050406030204" pitchFamily="18" charset="0"/>
                            </a:rPr>
                            <m:t>𝟐</m:t>
                          </m:r>
                          <m:r>
                            <a:rPr lang="en-US" sz="2000" b="1" i="1" smtClean="0">
                              <a:latin typeface="Cambria Math" panose="02040503050406030204" pitchFamily="18" charset="0"/>
                            </a:rPr>
                            <m:t>+</m:t>
                          </m:r>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𝒏</m:t>
                              </m:r>
                              <m:r>
                                <a:rPr lang="en-US" sz="2000" b="1" i="1" baseline="-25000" smtClean="0">
                                  <a:latin typeface="Cambria Math" panose="02040503050406030204" pitchFamily="18" charset="0"/>
                                </a:rPr>
                                <m:t>𝟑</m:t>
                              </m:r>
                              <m:r>
                                <a:rPr lang="en-US" sz="2000" b="1" i="1" smtClean="0">
                                  <a:latin typeface="Cambria Math" panose="02040503050406030204" pitchFamily="18" charset="0"/>
                                </a:rPr>
                                <m:t>−</m:t>
                              </m:r>
                              <m:r>
                                <a:rPr lang="en-US" sz="2000" b="1" i="1" smtClean="0">
                                  <a:latin typeface="Cambria Math" panose="02040503050406030204" pitchFamily="18" charset="0"/>
                                </a:rPr>
                                <m:t>𝟏</m:t>
                              </m:r>
                            </m:e>
                          </m:d>
                          <m:r>
                            <a:rPr lang="en-US" sz="2000" b="1" i="1" smtClean="0">
                              <a:latin typeface="Cambria Math" panose="02040503050406030204" pitchFamily="18" charset="0"/>
                            </a:rPr>
                            <m:t>𝒖</m:t>
                          </m:r>
                          <m:r>
                            <a:rPr lang="en-US" sz="2000" b="1" i="1" baseline="-25000" smtClean="0">
                              <a:latin typeface="Cambria Math" panose="02040503050406030204" pitchFamily="18" charset="0"/>
                            </a:rPr>
                            <m:t>𝟑</m:t>
                          </m:r>
                          <m:r>
                            <a:rPr lang="en-US" sz="2000" b="1" i="1" baseline="30000" smtClean="0">
                              <a:latin typeface="Cambria Math" panose="02040503050406030204" pitchFamily="18" charset="0"/>
                            </a:rPr>
                            <m:t>𝟐</m:t>
                          </m:r>
                          <m:r>
                            <a:rPr lang="en-US" sz="2000" b="1" i="1" smtClean="0">
                              <a:latin typeface="Cambria Math" panose="02040503050406030204" pitchFamily="18" charset="0"/>
                            </a:rPr>
                            <m:t>+…+</m:t>
                          </m:r>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𝒏</m:t>
                              </m:r>
                              <m:r>
                                <a:rPr lang="en-US" sz="2000" b="1" i="1" baseline="-25000" smtClean="0">
                                  <a:latin typeface="Cambria Math" panose="02040503050406030204" pitchFamily="18" charset="0"/>
                                </a:rPr>
                                <m:t>𝒌</m:t>
                              </m:r>
                              <m:r>
                                <a:rPr lang="en-US" sz="2000" b="1" i="1" smtClean="0">
                                  <a:latin typeface="Cambria Math" panose="02040503050406030204" pitchFamily="18" charset="0"/>
                                </a:rPr>
                                <m:t>−</m:t>
                              </m:r>
                              <m:r>
                                <a:rPr lang="en-US" sz="2000" b="1" i="1" smtClean="0">
                                  <a:latin typeface="Cambria Math" panose="02040503050406030204" pitchFamily="18" charset="0"/>
                                </a:rPr>
                                <m:t>𝟏</m:t>
                              </m:r>
                            </m:e>
                          </m:d>
                          <m:r>
                            <a:rPr lang="en-US" sz="2000" b="1" i="1" smtClean="0">
                              <a:latin typeface="Cambria Math" panose="02040503050406030204" pitchFamily="18" charset="0"/>
                            </a:rPr>
                            <m:t>𝒖</m:t>
                          </m:r>
                          <m:r>
                            <a:rPr lang="en-US" sz="2000" b="1" i="1" baseline="-25000" smtClean="0">
                              <a:latin typeface="Cambria Math" panose="02040503050406030204" pitchFamily="18" charset="0"/>
                            </a:rPr>
                            <m:t>𝒌</m:t>
                          </m:r>
                          <m:r>
                            <a:rPr lang="en-US" sz="2000" b="1" i="1" baseline="30000" smtClean="0">
                              <a:latin typeface="Cambria Math" panose="02040503050406030204" pitchFamily="18" charset="0"/>
                            </a:rPr>
                            <m:t>𝟐</m:t>
                          </m:r>
                        </m:num>
                        <m:den>
                          <m:d>
                            <m:dPr>
                              <m:ctrlPr>
                                <a:rPr lang="en-US" sz="2000" b="1" i="1" smtClean="0">
                                  <a:latin typeface="Cambria Math" panose="02040503050406030204" pitchFamily="18" charset="0"/>
                                </a:rPr>
                              </m:ctrlPr>
                            </m:dPr>
                            <m:e>
                              <m:r>
                                <a:rPr lang="en-US" sz="2000" b="1" i="1" smtClean="0">
                                  <a:latin typeface="Cambria Math" panose="02040503050406030204" pitchFamily="18" charset="0"/>
                                </a:rPr>
                                <m:t>𝒏</m:t>
                              </m:r>
                              <m:r>
                                <a:rPr lang="en-US" sz="2000" b="1" i="1" baseline="-25000" smtClean="0">
                                  <a:latin typeface="Cambria Math" panose="02040503050406030204" pitchFamily="18" charset="0"/>
                                </a:rPr>
                                <m:t>𝟏</m:t>
                              </m:r>
                              <m:r>
                                <a:rPr lang="en-US" sz="2000" b="1" i="1" smtClean="0">
                                  <a:latin typeface="Cambria Math" panose="02040503050406030204" pitchFamily="18" charset="0"/>
                                </a:rPr>
                                <m:t>+</m:t>
                              </m:r>
                              <m:r>
                                <a:rPr lang="en-US" sz="2000" b="1" i="1" smtClean="0">
                                  <a:latin typeface="Cambria Math" panose="02040503050406030204" pitchFamily="18" charset="0"/>
                                </a:rPr>
                                <m:t>𝒏</m:t>
                              </m:r>
                              <m:r>
                                <a:rPr lang="en-US" sz="2000" b="1" i="1" baseline="-25000" smtClean="0">
                                  <a:latin typeface="Cambria Math" panose="02040503050406030204" pitchFamily="18" charset="0"/>
                                </a:rPr>
                                <m:t>𝟐</m:t>
                              </m:r>
                              <m:r>
                                <a:rPr lang="en-US" sz="2000" b="1" i="1" smtClean="0">
                                  <a:latin typeface="Cambria Math" panose="02040503050406030204" pitchFamily="18" charset="0"/>
                                </a:rPr>
                                <m:t>+</m:t>
                              </m:r>
                              <m:r>
                                <a:rPr lang="en-US" sz="2000" b="1" i="1" smtClean="0">
                                  <a:latin typeface="Cambria Math" panose="02040503050406030204" pitchFamily="18" charset="0"/>
                                </a:rPr>
                                <m:t>𝒏</m:t>
                              </m:r>
                              <m:r>
                                <a:rPr lang="en-US" sz="2000" b="1" i="1" baseline="-25000" smtClean="0">
                                  <a:latin typeface="Cambria Math" panose="02040503050406030204" pitchFamily="18" charset="0"/>
                                </a:rPr>
                                <m:t>𝟑</m:t>
                              </m:r>
                              <m:r>
                                <a:rPr lang="en-US" sz="2000" b="1" i="1" smtClean="0">
                                  <a:latin typeface="Cambria Math" panose="02040503050406030204" pitchFamily="18" charset="0"/>
                                </a:rPr>
                                <m:t>+…+</m:t>
                              </m:r>
                              <m:r>
                                <a:rPr lang="en-US" sz="2000" b="1" i="1" smtClean="0">
                                  <a:latin typeface="Cambria Math" panose="02040503050406030204" pitchFamily="18" charset="0"/>
                                </a:rPr>
                                <m:t>𝒏𝒌</m:t>
                              </m:r>
                            </m:e>
                          </m:d>
                          <m:r>
                            <a:rPr lang="en-US" sz="2000" b="1" i="1" smtClean="0">
                              <a:latin typeface="Cambria Math" panose="02040503050406030204" pitchFamily="18" charset="0"/>
                            </a:rPr>
                            <m:t>−</m:t>
                          </m:r>
                          <m:r>
                            <a:rPr lang="en-US" sz="2000" b="1" i="1" smtClean="0">
                              <a:latin typeface="Cambria Math" panose="02040503050406030204" pitchFamily="18" charset="0"/>
                            </a:rPr>
                            <m:t>𝒌</m:t>
                          </m:r>
                        </m:den>
                      </m:f>
                    </m:oMath>
                  </m:oMathPara>
                </a14:m>
                <a:endParaRPr lang="en-US" sz="2400"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2838161"/>
                <a:ext cx="10515600" cy="3803498"/>
              </a:xfrm>
              <a:blipFill rotWithShape="0">
                <a:blip r:embed="rId2"/>
                <a:stretch>
                  <a:fillRect l="-812"/>
                </a:stretch>
              </a:blipFill>
            </p:spPr>
            <p:txBody>
              <a:bodyPr/>
              <a:lstStyle/>
              <a:p>
                <a:r>
                  <a:rPr lang="en-US">
                    <a:noFill/>
                  </a:rPr>
                  <a:t> </a:t>
                </a:r>
              </a:p>
            </p:txBody>
          </p:sp>
        </mc:Fallback>
      </mc:AlternateContent>
      <p:graphicFrame>
        <p:nvGraphicFramePr>
          <p:cNvPr id="4" name="Chart 3"/>
          <p:cNvGraphicFramePr>
            <a:graphicFrameLocks/>
          </p:cNvGraphicFramePr>
          <p:nvPr/>
        </p:nvGraphicFramePr>
        <p:xfrm>
          <a:off x="1595024" y="1079965"/>
          <a:ext cx="8667169" cy="1535144"/>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4"/>
          <p:cNvSpPr/>
          <p:nvPr/>
        </p:nvSpPr>
        <p:spPr>
          <a:xfrm>
            <a:off x="2413417" y="1633928"/>
            <a:ext cx="3432747" cy="809469"/>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792512" y="1668928"/>
            <a:ext cx="1019331" cy="400110"/>
          </a:xfrm>
          <a:prstGeom prst="rect">
            <a:avLst/>
          </a:prstGeom>
          <a:noFill/>
        </p:spPr>
        <p:txBody>
          <a:bodyPr wrap="square" rtlCol="0">
            <a:spAutoFit/>
          </a:bodyPr>
          <a:lstStyle/>
          <a:p>
            <a:r>
              <a:rPr lang="en-US" sz="2000" b="1" dirty="0">
                <a:solidFill>
                  <a:srgbClr val="FFFF00"/>
                </a:solidFill>
              </a:rPr>
              <a:t>SD</a:t>
            </a:r>
            <a:r>
              <a:rPr lang="en-US" sz="2000" b="1" baseline="-25000" dirty="0">
                <a:solidFill>
                  <a:srgbClr val="FFFF00"/>
                </a:solidFill>
              </a:rPr>
              <a:t>1</a:t>
            </a:r>
            <a:r>
              <a:rPr lang="en-US" sz="2000" b="1" dirty="0">
                <a:solidFill>
                  <a:srgbClr val="FFFF00"/>
                </a:solidFill>
              </a:rPr>
              <a:t> = </a:t>
            </a:r>
            <a:r>
              <a:rPr lang="en-US" sz="2000" b="1" i="1" dirty="0">
                <a:solidFill>
                  <a:srgbClr val="FFFF00"/>
                </a:solidFill>
              </a:rPr>
              <a:t>u</a:t>
            </a:r>
            <a:r>
              <a:rPr lang="en-US" sz="2000" b="1" baseline="-25000" dirty="0">
                <a:solidFill>
                  <a:srgbClr val="FFFF00"/>
                </a:solidFill>
              </a:rPr>
              <a:t>1</a:t>
            </a:r>
          </a:p>
        </p:txBody>
      </p:sp>
      <p:sp>
        <p:nvSpPr>
          <p:cNvPr id="7" name="Rounded Rectangle 6"/>
          <p:cNvSpPr/>
          <p:nvPr/>
        </p:nvSpPr>
        <p:spPr>
          <a:xfrm>
            <a:off x="5893634" y="1309163"/>
            <a:ext cx="3432747" cy="809469"/>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225259" y="1682721"/>
            <a:ext cx="1019331" cy="400110"/>
          </a:xfrm>
          <a:prstGeom prst="rect">
            <a:avLst/>
          </a:prstGeom>
          <a:noFill/>
        </p:spPr>
        <p:txBody>
          <a:bodyPr wrap="square" rtlCol="0">
            <a:spAutoFit/>
          </a:bodyPr>
          <a:lstStyle/>
          <a:p>
            <a:r>
              <a:rPr lang="en-US" sz="2000" b="1" dirty="0">
                <a:solidFill>
                  <a:srgbClr val="FFFF00"/>
                </a:solidFill>
              </a:rPr>
              <a:t>SD</a:t>
            </a:r>
            <a:r>
              <a:rPr lang="en-US" sz="2000" b="1" baseline="-25000" dirty="0">
                <a:solidFill>
                  <a:srgbClr val="FFFF00"/>
                </a:solidFill>
              </a:rPr>
              <a:t>2</a:t>
            </a:r>
            <a:r>
              <a:rPr lang="en-US" sz="2000" b="1" dirty="0">
                <a:solidFill>
                  <a:srgbClr val="FFFF00"/>
                </a:solidFill>
              </a:rPr>
              <a:t> = </a:t>
            </a:r>
            <a:r>
              <a:rPr lang="en-US" sz="2000" b="1" i="1" dirty="0">
                <a:solidFill>
                  <a:srgbClr val="FFFF00"/>
                </a:solidFill>
              </a:rPr>
              <a:t>u</a:t>
            </a:r>
            <a:r>
              <a:rPr lang="en-US" sz="2000" b="1" baseline="-25000" dirty="0">
                <a:solidFill>
                  <a:srgbClr val="FFFF00"/>
                </a:solidFill>
              </a:rPr>
              <a:t>2</a:t>
            </a:r>
          </a:p>
        </p:txBody>
      </p:sp>
    </p:spTree>
    <p:extLst>
      <p:ext uri="{BB962C8B-B14F-4D97-AF65-F5344CB8AC3E}">
        <p14:creationId xmlns:p14="http://schemas.microsoft.com/office/powerpoint/2010/main" val="365234392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0070C0"/>
                </a:solidFill>
              </a:rPr>
              <a:t>Example for Multiple IQC Lots</a:t>
            </a:r>
          </a:p>
        </p:txBody>
      </p:sp>
      <p:pic>
        <p:nvPicPr>
          <p:cNvPr id="4" name="Content Placeholder 3"/>
          <p:cNvPicPr>
            <a:picLocks noGrp="1" noChangeAspect="1"/>
          </p:cNvPicPr>
          <p:nvPr>
            <p:ph idx="1"/>
          </p:nvPr>
        </p:nvPicPr>
        <p:blipFill>
          <a:blip r:embed="rId2">
            <a:duotone>
              <a:prstClr val="black"/>
              <a:schemeClr val="bg1">
                <a:lumMod val="85000"/>
                <a:tint val="45000"/>
                <a:satMod val="400000"/>
              </a:schemeClr>
            </a:duotone>
            <a:lum bright="-20000" contrast="40000"/>
          </a:blip>
          <a:stretch>
            <a:fillRect/>
          </a:stretch>
        </p:blipFill>
        <p:spPr>
          <a:xfrm>
            <a:off x="500576" y="1560906"/>
            <a:ext cx="10515600" cy="2264185"/>
          </a:xfrm>
          <a:prstGeom prst="rect">
            <a:avLst/>
          </a:prstGeom>
          <a:ln>
            <a:solidFill>
              <a:srgbClr val="0070C0"/>
            </a:solidFill>
          </a:ln>
        </p:spPr>
      </p:pic>
      <p:pic>
        <p:nvPicPr>
          <p:cNvPr id="5" name="Picture 4"/>
          <p:cNvPicPr>
            <a:picLocks noChangeAspect="1"/>
          </p:cNvPicPr>
          <p:nvPr/>
        </p:nvPicPr>
        <p:blipFill>
          <a:blip r:embed="rId3">
            <a:lum bright="-20000" contrast="40000"/>
          </a:blip>
          <a:stretch>
            <a:fillRect/>
          </a:stretch>
        </p:blipFill>
        <p:spPr>
          <a:xfrm>
            <a:off x="405153" y="3913579"/>
            <a:ext cx="11381694" cy="1028953"/>
          </a:xfrm>
          <a:prstGeom prst="rect">
            <a:avLst/>
          </a:prstGeom>
        </p:spPr>
      </p:pic>
      <p:sp>
        <p:nvSpPr>
          <p:cNvPr id="6" name="Rounded Rectangle 5"/>
          <p:cNvSpPr/>
          <p:nvPr/>
        </p:nvSpPr>
        <p:spPr>
          <a:xfrm>
            <a:off x="8496886" y="1724541"/>
            <a:ext cx="2278965" cy="20302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lum bright="-20000" contrast="40000"/>
          </a:blip>
          <a:stretch>
            <a:fillRect/>
          </a:stretch>
        </p:blipFill>
        <p:spPr>
          <a:xfrm>
            <a:off x="405153" y="5087292"/>
            <a:ext cx="10009793" cy="457313"/>
          </a:xfrm>
          <a:prstGeom prst="rect">
            <a:avLst/>
          </a:prstGeom>
        </p:spPr>
      </p:pic>
      <p:pic>
        <p:nvPicPr>
          <p:cNvPr id="8" name="Picture 7"/>
          <p:cNvPicPr>
            <a:picLocks noChangeAspect="1"/>
          </p:cNvPicPr>
          <p:nvPr/>
        </p:nvPicPr>
        <p:blipFill>
          <a:blip r:embed="rId5">
            <a:lum bright="-20000" contrast="40000"/>
          </a:blip>
          <a:stretch>
            <a:fillRect/>
          </a:stretch>
        </p:blipFill>
        <p:spPr>
          <a:xfrm>
            <a:off x="0" y="5822055"/>
            <a:ext cx="12296295" cy="508125"/>
          </a:xfrm>
          <a:prstGeom prst="rect">
            <a:avLst/>
          </a:prstGeom>
        </p:spPr>
      </p:pic>
      <p:sp>
        <p:nvSpPr>
          <p:cNvPr id="9" name="Rectangle 8"/>
          <p:cNvSpPr/>
          <p:nvPr/>
        </p:nvSpPr>
        <p:spPr>
          <a:xfrm>
            <a:off x="1128201" y="5574042"/>
            <a:ext cx="2051097" cy="756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79298" y="5824374"/>
            <a:ext cx="9012702" cy="756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790879"/>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5" presetClass="path" presetSubtype="0" accel="50000" decel="50000" fill="hold" grpId="1" nodeType="clickEffect">
                                  <p:stCondLst>
                                    <p:cond delay="0"/>
                                  </p:stCondLst>
                                  <p:childTnLst>
                                    <p:animMotion origin="layout" path="M -4.58333E-6 4.44444E-6 L -0.16901 0.00069 " pathEditMode="relative" rAng="0" ptsTypes="AA">
                                      <p:cBhvr>
                                        <p:cTn id="31" dur="2000" fill="hold"/>
                                        <p:tgtEl>
                                          <p:spTgt spid="6"/>
                                        </p:tgtEl>
                                        <p:attrNameLst>
                                          <p:attrName>ppt_x</p:attrName>
                                          <p:attrName>ppt_y</p:attrName>
                                        </p:attrNameLst>
                                      </p:cBhvr>
                                      <p:rCtr x="-8451" y="23"/>
                                    </p:animMotion>
                                  </p:childTnLst>
                                </p:cTn>
                              </p:par>
                            </p:childTnLst>
                          </p:cTn>
                        </p:par>
                      </p:childTnLst>
                    </p:cTn>
                  </p:par>
                  <p:par>
                    <p:cTn id="32" fill="hold">
                      <p:stCondLst>
                        <p:cond delay="indefinite"/>
                      </p:stCondLst>
                      <p:childTnLst>
                        <p:par>
                          <p:cTn id="33" fill="hold">
                            <p:stCondLst>
                              <p:cond delay="0"/>
                            </p:stCondLst>
                            <p:childTnLst>
                              <p:par>
                                <p:cTn id="34" presetID="22" presetClass="exit" presetSubtype="8" fill="hold" grpId="0" nodeType="clickEffect">
                                  <p:stCondLst>
                                    <p:cond delay="0"/>
                                  </p:stCondLst>
                                  <p:childTnLst>
                                    <p:animEffect transition="out" filter="wipe(left)">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p:cNvPicPr>
            <a:picLocks noChangeAspect="1"/>
          </p:cNvPicPr>
          <p:nvPr/>
        </p:nvPicPr>
        <p:blipFill rotWithShape="1">
          <a:blip r:embed="rId2">
            <a:clrChange>
              <a:clrFrom>
                <a:srgbClr val="FFFFFF"/>
              </a:clrFrom>
              <a:clrTo>
                <a:srgbClr val="FFFFFF">
                  <a:alpha val="0"/>
                </a:srgbClr>
              </a:clrTo>
            </a:clrChange>
            <a:duotone>
              <a:prstClr val="black"/>
              <a:schemeClr val="tx2">
                <a:tint val="45000"/>
                <a:satMod val="400000"/>
              </a:schemeClr>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14623" t="15458" r="13985" b="12694"/>
          <a:stretch/>
        </p:blipFill>
        <p:spPr>
          <a:xfrm>
            <a:off x="8932806" y="485253"/>
            <a:ext cx="3087975" cy="5127756"/>
          </a:xfrm>
          <a:prstGeom prst="rect">
            <a:avLst/>
          </a:prstGeom>
        </p:spPr>
      </p:pic>
      <p:pic>
        <p:nvPicPr>
          <p:cNvPr id="5" name="Content Placeholder 10"/>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4623" t="14212" r="13985" b="12694"/>
          <a:stretch/>
        </p:blipFill>
        <p:spPr>
          <a:xfrm>
            <a:off x="3387776" y="2293031"/>
            <a:ext cx="6818027" cy="3158280"/>
          </a:xfrm>
          <a:prstGeom prst="rect">
            <a:avLst/>
          </a:prstGeom>
        </p:spPr>
      </p:pic>
      <p:pic>
        <p:nvPicPr>
          <p:cNvPr id="6" name="Content Placeholder 10"/>
          <p:cNvPicPr>
            <a:picLocks noChangeAspect="1"/>
          </p:cNvPicPr>
          <p:nvPr/>
        </p:nvPicPr>
        <p:blipFill rotWithShape="1">
          <a:blip r:embed="rId4">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15211" t="13679" r="15015" b="12694"/>
          <a:stretch/>
        </p:blipFill>
        <p:spPr>
          <a:xfrm>
            <a:off x="1758462" y="3404383"/>
            <a:ext cx="8581292" cy="1948456"/>
          </a:xfrm>
          <a:prstGeom prst="rect">
            <a:avLst/>
          </a:prstGeom>
        </p:spPr>
      </p:pic>
      <p:cxnSp>
        <p:nvCxnSpPr>
          <p:cNvPr id="3" name="Straight Connector 2"/>
          <p:cNvCxnSpPr/>
          <p:nvPr/>
        </p:nvCxnSpPr>
        <p:spPr>
          <a:xfrm flipV="1">
            <a:off x="1209822" y="5507582"/>
            <a:ext cx="95378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0495294" y="485253"/>
            <a:ext cx="0" cy="512064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0450552" y="2536793"/>
            <a:ext cx="548640" cy="0"/>
          </a:xfrm>
          <a:prstGeom prst="straightConnector1">
            <a:avLst/>
          </a:prstGeom>
          <a:ln w="381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98715" y="2293031"/>
            <a:ext cx="0" cy="13716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898715" y="3418449"/>
            <a:ext cx="1005840" cy="0"/>
          </a:xfrm>
          <a:prstGeom prst="straightConnector1">
            <a:avLst/>
          </a:prstGeom>
          <a:ln w="38100">
            <a:solidFill>
              <a:schemeClr val="accent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164858" y="3418449"/>
            <a:ext cx="0" cy="219456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164858" y="4534569"/>
            <a:ext cx="1828800" cy="0"/>
          </a:xfrm>
          <a:prstGeom prst="straightConnector1">
            <a:avLst/>
          </a:prstGeom>
          <a:ln w="3810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896367" y="3641186"/>
            <a:ext cx="0" cy="1920240"/>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309" t="732" r="-309" b="8846"/>
          <a:stretch/>
        </p:blipFill>
        <p:spPr>
          <a:xfrm>
            <a:off x="3046162" y="1962952"/>
            <a:ext cx="5638423" cy="3628555"/>
          </a:xfrm>
          <a:prstGeom prst="rect">
            <a:avLst/>
          </a:prstGeom>
        </p:spPr>
      </p:pic>
      <p:sp>
        <p:nvSpPr>
          <p:cNvPr id="17" name="TextBox 16"/>
          <p:cNvSpPr txBox="1"/>
          <p:nvPr/>
        </p:nvSpPr>
        <p:spPr>
          <a:xfrm>
            <a:off x="297961" y="6031254"/>
            <a:ext cx="11159748" cy="400110"/>
          </a:xfrm>
          <a:prstGeom prst="rect">
            <a:avLst/>
          </a:prstGeom>
          <a:noFill/>
        </p:spPr>
        <p:txBody>
          <a:bodyPr wrap="square" rtlCol="0">
            <a:spAutoFit/>
          </a:bodyPr>
          <a:lstStyle/>
          <a:p>
            <a:pPr algn="l"/>
            <a:r>
              <a:rPr lang="en-US" sz="2000" b="1" dirty="0"/>
              <a:t>Note: Irrespective of the shape of the curve, area under curve is a function of the number of SDs</a:t>
            </a:r>
          </a:p>
        </p:txBody>
      </p:sp>
      <p:sp>
        <p:nvSpPr>
          <p:cNvPr id="7" name="Rectangle 6"/>
          <p:cNvSpPr/>
          <p:nvPr/>
        </p:nvSpPr>
        <p:spPr>
          <a:xfrm>
            <a:off x="3387776" y="2117558"/>
            <a:ext cx="1472982" cy="10908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5709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6" presetClass="entr" presetSubtype="37"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outVertical)">
                                      <p:cBhvr>
                                        <p:cTn id="47" dur="500"/>
                                        <p:tgtEl>
                                          <p:spTgt spid="22"/>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righ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8318" y="1484026"/>
            <a:ext cx="10515600" cy="4347148"/>
          </a:xfrm>
        </p:spPr>
        <p:txBody>
          <a:bodyPr/>
          <a:lstStyle/>
          <a:p>
            <a:endParaRPr lang="en-US" dirty="0"/>
          </a:p>
          <a:p>
            <a:endParaRPr lang="en-US" dirty="0"/>
          </a:p>
          <a:p>
            <a:endParaRPr lang="en-US" dirty="0"/>
          </a:p>
          <a:p>
            <a:pPr>
              <a:buFont typeface="Wingdings" panose="05000000000000000000" pitchFamily="2" charset="2"/>
              <a:buChar char="Ø"/>
            </a:pPr>
            <a:r>
              <a:rPr lang="en-US" dirty="0"/>
              <a:t>Under circumstances where there are </a:t>
            </a:r>
            <a:r>
              <a:rPr lang="en-US" b="1" i="1" dirty="0">
                <a:solidFill>
                  <a:srgbClr val="FF0000"/>
                </a:solidFill>
              </a:rPr>
              <a:t>very large differences </a:t>
            </a:r>
            <a:r>
              <a:rPr lang="en-US" dirty="0"/>
              <a:t>in the number of IQC data points (n) between different measuring conditions:</a:t>
            </a:r>
          </a:p>
          <a:p>
            <a:pPr marL="0" indent="0">
              <a:buNone/>
            </a:pPr>
            <a:endParaRPr lang="en-US" dirty="0"/>
          </a:p>
        </p:txBody>
      </p:sp>
      <mc:AlternateContent xmlns:mc="http://schemas.openxmlformats.org/markup-compatibility/2006" xmlns:a14="http://schemas.microsoft.com/office/drawing/2010/main">
        <mc:Choice Requires="a14">
          <p:sp>
            <p:nvSpPr>
              <p:cNvPr id="4" name="Rectangle 3"/>
              <p:cNvSpPr/>
              <p:nvPr/>
            </p:nvSpPr>
            <p:spPr>
              <a:xfrm>
                <a:off x="3792652" y="1300970"/>
                <a:ext cx="4433265" cy="8042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400" b="1" dirty="0">
                          <a:latin typeface="MS Reference Sans Serif" panose="020B0604030504040204" pitchFamily="34" charset="0"/>
                        </a:rPr>
                        <m:t></m:t>
                      </m:r>
                      <m:r>
                        <a:rPr lang="en-US" sz="2400" b="1" i="1" baseline="-25000">
                          <a:latin typeface="Cambria Math" panose="02040503050406030204" pitchFamily="18" charset="0"/>
                        </a:rPr>
                        <m:t>𝒂𝒗𝒈</m:t>
                      </m:r>
                      <m:r>
                        <a:rPr lang="en-US" sz="2400" b="1" i="1">
                          <a:latin typeface="Cambria Math" panose="02040503050406030204" pitchFamily="18" charset="0"/>
                        </a:rPr>
                        <m:t>=</m:t>
                      </m:r>
                      <m:f>
                        <m:fPr>
                          <m:ctrlPr>
                            <a:rPr lang="en-US" sz="2400" b="1" i="1">
                              <a:latin typeface="Cambria Math" panose="02040503050406030204" pitchFamily="18" charset="0"/>
                            </a:rPr>
                          </m:ctrlPr>
                        </m:fPr>
                        <m:num>
                          <m:r>
                            <m:rPr>
                              <m:nor/>
                            </m:rPr>
                            <a:rPr lang="en-US" sz="2400" b="1" dirty="0">
                              <a:latin typeface="MS Reference Sans Serif" panose="020B0604030504040204" pitchFamily="34" charset="0"/>
                            </a:rPr>
                            <m:t></m:t>
                          </m:r>
                          <m:r>
                            <a:rPr lang="en-US" sz="2400" b="1" i="1" baseline="-25000">
                              <a:latin typeface="Cambria Math" panose="02040503050406030204" pitchFamily="18" charset="0"/>
                            </a:rPr>
                            <m:t>𝟏</m:t>
                          </m:r>
                          <m:r>
                            <a:rPr lang="en-US" sz="2400" b="1" i="1" baseline="-25000">
                              <a:latin typeface="Cambria Math" panose="02040503050406030204" pitchFamily="18" charset="0"/>
                            </a:rPr>
                            <m:t> + </m:t>
                          </m:r>
                          <m:r>
                            <m:rPr>
                              <m:nor/>
                            </m:rPr>
                            <a:rPr lang="en-US" sz="2400" b="1" dirty="0">
                              <a:latin typeface="MS Reference Sans Serif" panose="020B0604030504040204" pitchFamily="34" charset="0"/>
                            </a:rPr>
                            <m:t></m:t>
                          </m:r>
                          <m:r>
                            <a:rPr lang="en-US" sz="2400" b="1" i="1" baseline="-25000">
                              <a:latin typeface="Cambria Math" panose="02040503050406030204" pitchFamily="18" charset="0"/>
                            </a:rPr>
                            <m:t>𝟐</m:t>
                          </m:r>
                          <m:r>
                            <a:rPr lang="en-US" sz="2400" b="1" i="1" baseline="-25000">
                              <a:latin typeface="Cambria Math" panose="02040503050406030204" pitchFamily="18" charset="0"/>
                            </a:rPr>
                            <m:t> + </m:t>
                          </m:r>
                          <m:r>
                            <m:rPr>
                              <m:nor/>
                            </m:rPr>
                            <a:rPr lang="en-US" sz="2400" b="1" dirty="0">
                              <a:latin typeface="MS Reference Sans Serif" panose="020B0604030504040204" pitchFamily="34" charset="0"/>
                            </a:rPr>
                            <m:t></m:t>
                          </m:r>
                          <m:r>
                            <a:rPr lang="en-US" sz="2400" b="1" i="1" baseline="-25000">
                              <a:latin typeface="Cambria Math" panose="02040503050406030204" pitchFamily="18" charset="0"/>
                            </a:rPr>
                            <m:t>𝟑</m:t>
                          </m:r>
                          <m:r>
                            <a:rPr lang="en-US" sz="2400" b="1" i="1" baseline="-25000">
                              <a:latin typeface="Cambria Math" panose="02040503050406030204" pitchFamily="18" charset="0"/>
                            </a:rPr>
                            <m:t> +…+</m:t>
                          </m:r>
                          <m:r>
                            <m:rPr>
                              <m:nor/>
                            </m:rPr>
                            <a:rPr lang="en-US" sz="2400" b="1" dirty="0">
                              <a:latin typeface="MS Reference Sans Serif" panose="020B0604030504040204" pitchFamily="34" charset="0"/>
                            </a:rPr>
                            <m:t></m:t>
                          </m:r>
                          <m:r>
                            <a:rPr lang="en-US" sz="2400" b="1" i="1" baseline="-25000">
                              <a:latin typeface="Cambria Math" panose="02040503050406030204" pitchFamily="18" charset="0"/>
                            </a:rPr>
                            <m:t>𝒌</m:t>
                          </m:r>
                        </m:num>
                        <m:den>
                          <m:r>
                            <a:rPr lang="en-US" sz="2400" b="1" i="1">
                              <a:latin typeface="Cambria Math" panose="02040503050406030204" pitchFamily="18" charset="0"/>
                            </a:rPr>
                            <m:t>𝒌</m:t>
                          </m:r>
                        </m:den>
                      </m:f>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3792652" y="1300970"/>
                <a:ext cx="4433265" cy="804259"/>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947805" y="4545983"/>
                <a:ext cx="6033190" cy="6907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sz="2000" b="1" dirty="0" smtClean="0">
                          <a:latin typeface="MS Reference Sans Serif" panose="020B0604030504040204" pitchFamily="34" charset="0"/>
                        </a:rPr>
                        <m:t>wheigthed</m:t>
                      </m:r>
                      <m:r>
                        <m:rPr>
                          <m:nor/>
                        </m:rPr>
                        <a:rPr lang="en-US" sz="2000" b="1" i="0" dirty="0" smtClean="0">
                          <a:latin typeface="MS Reference Sans Serif" panose="020B0604030504040204" pitchFamily="34" charset="0"/>
                        </a:rPr>
                        <m:t> </m:t>
                      </m:r>
                      <m:r>
                        <m:rPr>
                          <m:nor/>
                        </m:rPr>
                        <a:rPr lang="en-US" sz="2000" b="1" dirty="0">
                          <a:latin typeface="MS Reference Sans Serif" panose="020B0604030504040204" pitchFamily="34" charset="0"/>
                        </a:rPr>
                        <m:t></m:t>
                      </m:r>
                      <m:r>
                        <a:rPr lang="en-US" sz="2000" b="1" i="1" baseline="-25000">
                          <a:latin typeface="Cambria Math" panose="02040503050406030204" pitchFamily="18" charset="0"/>
                        </a:rPr>
                        <m:t>𝒂𝒗𝒈</m:t>
                      </m:r>
                      <m:r>
                        <a:rPr lang="en-US" sz="2000" b="1" i="1">
                          <a:latin typeface="Cambria Math" panose="02040503050406030204" pitchFamily="18" charset="0"/>
                        </a:rPr>
                        <m:t>=</m:t>
                      </m:r>
                      <m:f>
                        <m:fPr>
                          <m:ctrlPr>
                            <a:rPr lang="en-US" sz="2000" b="1" i="1">
                              <a:latin typeface="Cambria Math" panose="02040503050406030204" pitchFamily="18" charset="0"/>
                            </a:rPr>
                          </m:ctrlPr>
                        </m:fPr>
                        <m:num>
                          <m:r>
                            <a:rPr lang="en-US" sz="2000" b="1" i="1">
                              <a:latin typeface="Cambria Math" panose="02040503050406030204" pitchFamily="18" charset="0"/>
                            </a:rPr>
                            <m:t>𝒏</m:t>
                          </m:r>
                          <m:r>
                            <m:rPr>
                              <m:nor/>
                            </m:rPr>
                            <a:rPr lang="en-US" sz="2000" b="1" i="0" baseline="-25000" smtClean="0">
                              <a:latin typeface="Cambria Math" panose="02040503050406030204" pitchFamily="18" charset="0"/>
                            </a:rPr>
                            <m:t>1</m:t>
                          </m:r>
                          <m:r>
                            <m:rPr>
                              <m:nor/>
                            </m:rPr>
                            <a:rPr lang="en-US" sz="2000" b="1" dirty="0">
                              <a:latin typeface="MS Reference Sans Serif" panose="020B0604030504040204" pitchFamily="34" charset="0"/>
                            </a:rPr>
                            <m:t></m:t>
                          </m:r>
                          <m:r>
                            <a:rPr lang="en-US" sz="2000" b="1" i="1" baseline="-25000" smtClean="0">
                              <a:latin typeface="Cambria Math" panose="02040503050406030204" pitchFamily="18" charset="0"/>
                            </a:rPr>
                            <m:t>𝟏</m:t>
                          </m:r>
                          <m:r>
                            <a:rPr lang="en-US" sz="2000" b="1" i="1">
                              <a:latin typeface="Cambria Math" panose="02040503050406030204" pitchFamily="18" charset="0"/>
                            </a:rPr>
                            <m:t>+</m:t>
                          </m:r>
                          <m:r>
                            <a:rPr lang="en-US" sz="2000" b="1" i="1" smtClean="0">
                              <a:latin typeface="Cambria Math" panose="02040503050406030204" pitchFamily="18" charset="0"/>
                            </a:rPr>
                            <m:t>𝒏</m:t>
                          </m:r>
                          <m:r>
                            <m:rPr>
                              <m:nor/>
                            </m:rPr>
                            <a:rPr lang="en-US" sz="2000" b="1" i="0" baseline="-25000" smtClean="0">
                              <a:latin typeface="Cambria Math" panose="02040503050406030204" pitchFamily="18" charset="0"/>
                            </a:rPr>
                            <m:t>2</m:t>
                          </m:r>
                          <m:r>
                            <m:rPr>
                              <m:nor/>
                            </m:rPr>
                            <a:rPr lang="en-US" sz="2000" b="1" dirty="0">
                              <a:latin typeface="MS Reference Sans Serif" panose="020B0604030504040204" pitchFamily="34" charset="0"/>
                            </a:rPr>
                            <m:t></m:t>
                          </m:r>
                          <m:r>
                            <a:rPr lang="en-US" sz="2000" b="1" i="1" baseline="-25000">
                              <a:latin typeface="Cambria Math" panose="02040503050406030204" pitchFamily="18" charset="0"/>
                            </a:rPr>
                            <m:t>𝟐</m:t>
                          </m:r>
                          <m:r>
                            <a:rPr lang="en-US" sz="2000" b="1" i="1" baseline="-25000">
                              <a:latin typeface="Cambria Math" panose="02040503050406030204" pitchFamily="18" charset="0"/>
                            </a:rPr>
                            <m:t> +</m:t>
                          </m:r>
                          <m:r>
                            <a:rPr lang="en-US" sz="2000" b="1" i="1">
                              <a:latin typeface="Cambria Math" panose="02040503050406030204" pitchFamily="18" charset="0"/>
                            </a:rPr>
                            <m:t>𝒏</m:t>
                          </m:r>
                          <m:r>
                            <m:rPr>
                              <m:nor/>
                            </m:rPr>
                            <a:rPr lang="en-US" sz="2000" b="1" i="0" baseline="-25000" smtClean="0">
                              <a:latin typeface="Cambria Math" panose="02040503050406030204" pitchFamily="18" charset="0"/>
                            </a:rPr>
                            <m:t>3</m:t>
                          </m:r>
                          <m:r>
                            <m:rPr>
                              <m:nor/>
                            </m:rPr>
                            <a:rPr lang="en-US" sz="2000" b="1" dirty="0">
                              <a:latin typeface="MS Reference Sans Serif" panose="020B0604030504040204" pitchFamily="34" charset="0"/>
                            </a:rPr>
                            <m:t></m:t>
                          </m:r>
                          <m:r>
                            <a:rPr lang="en-US" sz="2000" b="1" i="1" baseline="-25000">
                              <a:latin typeface="Cambria Math" panose="02040503050406030204" pitchFamily="18" charset="0"/>
                            </a:rPr>
                            <m:t>𝟑</m:t>
                          </m:r>
                          <m:r>
                            <a:rPr lang="en-US" sz="2000" b="1" i="1" baseline="-25000">
                              <a:latin typeface="Cambria Math" panose="02040503050406030204" pitchFamily="18" charset="0"/>
                            </a:rPr>
                            <m:t> +…+</m:t>
                          </m:r>
                          <m:r>
                            <a:rPr lang="en-US" sz="2000" b="1" i="1">
                              <a:latin typeface="Cambria Math" panose="02040503050406030204" pitchFamily="18" charset="0"/>
                            </a:rPr>
                            <m:t>𝒏</m:t>
                          </m:r>
                          <m:r>
                            <m:rPr>
                              <m:nor/>
                            </m:rPr>
                            <a:rPr lang="en-US" sz="2000" b="1" i="0" baseline="-25000" smtClean="0">
                              <a:latin typeface="Cambria Math" panose="02040503050406030204" pitchFamily="18" charset="0"/>
                            </a:rPr>
                            <m:t>k</m:t>
                          </m:r>
                          <m:r>
                            <m:rPr>
                              <m:nor/>
                            </m:rPr>
                            <a:rPr lang="en-US" sz="2000" b="1" dirty="0">
                              <a:latin typeface="MS Reference Sans Serif" panose="020B0604030504040204" pitchFamily="34" charset="0"/>
                            </a:rPr>
                            <m:t></m:t>
                          </m:r>
                          <m:r>
                            <a:rPr lang="en-US" sz="2000" b="1" i="1" baseline="-25000">
                              <a:latin typeface="Cambria Math" panose="02040503050406030204" pitchFamily="18" charset="0"/>
                            </a:rPr>
                            <m:t>𝒌</m:t>
                          </m:r>
                        </m:num>
                        <m:den>
                          <m:r>
                            <a:rPr lang="en-US" sz="2000" b="1" i="1" smtClean="0">
                              <a:latin typeface="Cambria Math" panose="02040503050406030204" pitchFamily="18" charset="0"/>
                            </a:rPr>
                            <m:t>𝒏</m:t>
                          </m:r>
                          <m:r>
                            <a:rPr lang="en-US" sz="2000" b="1" i="1" baseline="-25000" smtClean="0">
                              <a:latin typeface="Cambria Math" panose="02040503050406030204" pitchFamily="18" charset="0"/>
                            </a:rPr>
                            <m:t>𝟏</m:t>
                          </m:r>
                          <m:r>
                            <a:rPr lang="en-US" sz="2000" b="1" i="1" smtClean="0">
                              <a:latin typeface="Cambria Math" panose="02040503050406030204" pitchFamily="18" charset="0"/>
                            </a:rPr>
                            <m:t>+</m:t>
                          </m:r>
                          <m:r>
                            <a:rPr lang="en-US" sz="2000" b="1" i="1" smtClean="0">
                              <a:latin typeface="Cambria Math" panose="02040503050406030204" pitchFamily="18" charset="0"/>
                            </a:rPr>
                            <m:t>𝒏</m:t>
                          </m:r>
                          <m:r>
                            <a:rPr lang="en-US" sz="2000" b="1" i="1" baseline="-25000" smtClean="0">
                              <a:latin typeface="Cambria Math" panose="02040503050406030204" pitchFamily="18" charset="0"/>
                            </a:rPr>
                            <m:t>𝟐</m:t>
                          </m:r>
                          <m:r>
                            <a:rPr lang="en-US" sz="2000" b="1" i="1" smtClean="0">
                              <a:latin typeface="Cambria Math" panose="02040503050406030204" pitchFamily="18" charset="0"/>
                            </a:rPr>
                            <m:t>+</m:t>
                          </m:r>
                          <m:r>
                            <a:rPr lang="en-US" sz="2000" b="1" i="1" smtClean="0">
                              <a:latin typeface="Cambria Math" panose="02040503050406030204" pitchFamily="18" charset="0"/>
                            </a:rPr>
                            <m:t>𝒏</m:t>
                          </m:r>
                          <m:r>
                            <a:rPr lang="en-US" sz="2000" b="1" i="1" baseline="-25000" smtClean="0">
                              <a:latin typeface="Cambria Math" panose="02040503050406030204" pitchFamily="18" charset="0"/>
                            </a:rPr>
                            <m:t>𝟑</m:t>
                          </m:r>
                          <m:r>
                            <a:rPr lang="en-US" sz="2000" b="1" i="1" smtClean="0">
                              <a:latin typeface="Cambria Math" panose="02040503050406030204" pitchFamily="18" charset="0"/>
                            </a:rPr>
                            <m:t>+ …. +</m:t>
                          </m:r>
                          <m:r>
                            <a:rPr lang="en-US" sz="2000" b="1" i="1" smtClean="0">
                              <a:latin typeface="Cambria Math" panose="02040503050406030204" pitchFamily="18" charset="0"/>
                            </a:rPr>
                            <m:t>𝒏𝒌</m:t>
                          </m:r>
                        </m:den>
                      </m:f>
                    </m:oMath>
                  </m:oMathPara>
                </a14:m>
                <a:endParaRPr lang="en-US" sz="2400" dirty="0"/>
              </a:p>
            </p:txBody>
          </p:sp>
        </mc:Choice>
        <mc:Fallback xmlns="">
          <p:sp>
            <p:nvSpPr>
              <p:cNvPr id="5" name="Rectangle 4"/>
              <p:cNvSpPr>
                <a:spLocks noRot="1" noChangeAspect="1" noMove="1" noResize="1" noEditPoints="1" noAdjustHandles="1" noChangeArrowheads="1" noChangeShapeType="1" noTextEdit="1"/>
              </p:cNvSpPr>
              <p:nvPr/>
            </p:nvSpPr>
            <p:spPr>
              <a:xfrm>
                <a:off x="2947805" y="4545983"/>
                <a:ext cx="6033190" cy="690767"/>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3895624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lum bright="-20000" contrast="40000"/>
          </a:blip>
          <a:srcRect r="1383" b="9188"/>
          <a:stretch/>
        </p:blipFill>
        <p:spPr>
          <a:xfrm>
            <a:off x="125691" y="1092048"/>
            <a:ext cx="11775577" cy="4014525"/>
          </a:xfrm>
          <a:prstGeom prst="rect">
            <a:avLst/>
          </a:prstGeom>
        </p:spPr>
      </p:pic>
      <p:sp>
        <p:nvSpPr>
          <p:cNvPr id="8" name="Oval 7"/>
          <p:cNvSpPr/>
          <p:nvPr/>
        </p:nvSpPr>
        <p:spPr>
          <a:xfrm>
            <a:off x="2502568" y="3481136"/>
            <a:ext cx="1645920" cy="64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838200" y="140042"/>
            <a:ext cx="10515600" cy="690943"/>
          </a:xfrm>
        </p:spPr>
        <p:txBody>
          <a:bodyPr>
            <a:normAutofit/>
          </a:bodyPr>
          <a:lstStyle/>
          <a:p>
            <a:r>
              <a:rPr lang="en-US" sz="2800" b="1" dirty="0">
                <a:solidFill>
                  <a:srgbClr val="0070C0"/>
                </a:solidFill>
              </a:rPr>
              <a:t>Example – Uncertainty of PTH across 3 IQC lots</a:t>
            </a:r>
          </a:p>
        </p:txBody>
      </p:sp>
      <p:sp>
        <p:nvSpPr>
          <p:cNvPr id="5" name="Oval 4"/>
          <p:cNvSpPr/>
          <p:nvPr/>
        </p:nvSpPr>
        <p:spPr>
          <a:xfrm>
            <a:off x="2727158" y="3561346"/>
            <a:ext cx="336886" cy="44849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965259" y="3558378"/>
            <a:ext cx="336886" cy="44849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699091"/>
      </p:ext>
    </p:extLst>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1" nodeType="clickEffect">
                                  <p:stCondLst>
                                    <p:cond delay="0"/>
                                  </p:stCondLst>
                                  <p:childTnLst>
                                    <p:animEffect transition="out" filter="wheel(1)">
                                      <p:cBhvr>
                                        <p:cTn id="16" dur="2000"/>
                                        <p:tgtEl>
                                          <p:spTgt spid="5"/>
                                        </p:tgtEl>
                                      </p:cBhvr>
                                    </p:animEffect>
                                    <p:set>
                                      <p:cBhvr>
                                        <p:cTn id="17" dur="1" fill="hold">
                                          <p:stCondLst>
                                            <p:cond delay="1999"/>
                                          </p:stCondLst>
                                        </p:cTn>
                                        <p:tgtEl>
                                          <p:spTgt spid="5"/>
                                        </p:tgtEl>
                                        <p:attrNameLst>
                                          <p:attrName>style.visibility</p:attrName>
                                        </p:attrNameLst>
                                      </p:cBhvr>
                                      <p:to>
                                        <p:strVal val="hidden"/>
                                      </p:to>
                                    </p:se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5" grpId="1"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lum bright="-20000" contrast="40000"/>
          </a:blip>
          <a:stretch>
            <a:fillRect/>
          </a:stretch>
        </p:blipFill>
        <p:spPr>
          <a:xfrm>
            <a:off x="151097" y="37265"/>
            <a:ext cx="11889805" cy="6783470"/>
          </a:xfrm>
          <a:prstGeom prst="rect">
            <a:avLst/>
          </a:prstGeom>
        </p:spPr>
      </p:pic>
      <p:sp>
        <p:nvSpPr>
          <p:cNvPr id="6" name="Rounded Rectangle 5"/>
          <p:cNvSpPr/>
          <p:nvPr/>
        </p:nvSpPr>
        <p:spPr>
          <a:xfrm>
            <a:off x="66689" y="796415"/>
            <a:ext cx="11978640" cy="1405216"/>
          </a:xfrm>
          <a:prstGeom prst="roundRect">
            <a:avLst/>
          </a:prstGeom>
          <a:noFill/>
          <a:ln w="38100">
            <a:solidFill>
              <a:srgbClr val="0070C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6689" y="2283367"/>
            <a:ext cx="11978640" cy="1433549"/>
          </a:xfrm>
          <a:prstGeom prst="roundRect">
            <a:avLst/>
          </a:prstGeom>
          <a:noFill/>
          <a:ln w="38100">
            <a:solidFill>
              <a:srgbClr val="FFC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6689" y="3761402"/>
            <a:ext cx="11978640" cy="1492553"/>
          </a:xfrm>
          <a:prstGeom prst="roundRect">
            <a:avLst/>
          </a:prstGeom>
          <a:noFill/>
          <a:ln w="38100">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56005" y="5667302"/>
            <a:ext cx="4167242" cy="1019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657342" y="5605460"/>
            <a:ext cx="7159520" cy="387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52314" y="5952254"/>
            <a:ext cx="7159520" cy="387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57342" y="6318749"/>
            <a:ext cx="7159520" cy="387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423247" y="1820843"/>
            <a:ext cx="1274168" cy="41028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423247" y="3281439"/>
            <a:ext cx="1274168" cy="41028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465451" y="4756546"/>
            <a:ext cx="1274168" cy="4102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430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heel(1)">
                                      <p:cBhvr>
                                        <p:cTn id="23" dur="2000"/>
                                        <p:tgtEl>
                                          <p:spTgt spid="15"/>
                                        </p:tgtEl>
                                      </p:cBhvr>
                                    </p:animEffect>
                                  </p:childTnLst>
                                </p:cTn>
                              </p:par>
                            </p:childTnLst>
                          </p:cTn>
                        </p:par>
                        <p:par>
                          <p:cTn id="24" fill="hold">
                            <p:stCondLst>
                              <p:cond delay="2000"/>
                            </p:stCondLst>
                            <p:childTnLst>
                              <p:par>
                                <p:cTn id="25" presetID="21"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2000"/>
                                        <p:tgtEl>
                                          <p:spTgt spid="16"/>
                                        </p:tgtEl>
                                      </p:cBhvr>
                                    </p:animEffect>
                                  </p:childTnLst>
                                </p:cTn>
                              </p:par>
                            </p:childTnLst>
                          </p:cTn>
                        </p:par>
                        <p:par>
                          <p:cTn id="28" fill="hold">
                            <p:stCondLst>
                              <p:cond delay="4000"/>
                            </p:stCondLst>
                            <p:childTnLst>
                              <p:par>
                                <p:cTn id="29" presetID="21"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heel(1)">
                                      <p:cBhvr>
                                        <p:cTn id="31" dur="20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3.95833E-6 -3.7037E-7 L 0.1793 0.00694 " pathEditMode="relative" rAng="0" ptsTypes="AA">
                                      <p:cBhvr>
                                        <p:cTn id="40" dur="2000" fill="hold"/>
                                        <p:tgtEl>
                                          <p:spTgt spid="15"/>
                                        </p:tgtEl>
                                        <p:attrNameLst>
                                          <p:attrName>ppt_x</p:attrName>
                                          <p:attrName>ppt_y</p:attrName>
                                        </p:attrNameLst>
                                      </p:cBhvr>
                                      <p:rCtr x="8958" y="347"/>
                                    </p:animMotion>
                                  </p:childTnLst>
                                </p:cTn>
                              </p:par>
                              <p:par>
                                <p:cTn id="41" presetID="42" presetClass="path" presetSubtype="0" accel="50000" decel="50000" fill="hold" grpId="1" nodeType="withEffect">
                                  <p:stCondLst>
                                    <p:cond delay="0"/>
                                  </p:stCondLst>
                                  <p:childTnLst>
                                    <p:animMotion origin="layout" path="M -3.95833E-6 -3.33333E-6 L 0.17696 0.00926 " pathEditMode="relative" rAng="0" ptsTypes="AA">
                                      <p:cBhvr>
                                        <p:cTn id="42" dur="2000" fill="hold"/>
                                        <p:tgtEl>
                                          <p:spTgt spid="16"/>
                                        </p:tgtEl>
                                        <p:attrNameLst>
                                          <p:attrName>ppt_x</p:attrName>
                                          <p:attrName>ppt_y</p:attrName>
                                        </p:attrNameLst>
                                      </p:cBhvr>
                                      <p:rCtr x="8841" y="463"/>
                                    </p:animMotion>
                                  </p:childTnLst>
                                </p:cTn>
                              </p:par>
                              <p:par>
                                <p:cTn id="43" presetID="42" presetClass="path" presetSubtype="0" accel="50000" decel="50000" fill="hold" grpId="1" nodeType="withEffect">
                                  <p:stCondLst>
                                    <p:cond delay="0"/>
                                  </p:stCondLst>
                                  <p:childTnLst>
                                    <p:animMotion origin="layout" path="M 4.16667E-7 3.7037E-7 L 0.16992 3.7037E-7 " pathEditMode="relative" rAng="0" ptsTypes="AA">
                                      <p:cBhvr>
                                        <p:cTn id="44" dur="2000" fill="hold"/>
                                        <p:tgtEl>
                                          <p:spTgt spid="17"/>
                                        </p:tgtEl>
                                        <p:attrNameLst>
                                          <p:attrName>ppt_x</p:attrName>
                                          <p:attrName>ppt_y</p:attrName>
                                        </p:attrNameLst>
                                      </p:cBhvr>
                                      <p:rCtr x="8490" y="0"/>
                                    </p:animMotion>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5" grpId="0" animBg="1"/>
      <p:bldP spid="15" grpId="1" animBg="1"/>
      <p:bldP spid="16" grpId="0" animBg="1"/>
      <p:bldP spid="16" grpId="1" animBg="1"/>
      <p:bldP spid="17" grpId="0" animBg="1"/>
      <p:bldP spid="17"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lum bright="-20000" contrast="40000"/>
          </a:blip>
          <a:stretch>
            <a:fillRect/>
          </a:stretch>
        </p:blipFill>
        <p:spPr>
          <a:xfrm>
            <a:off x="151097" y="37265"/>
            <a:ext cx="11889805" cy="6783470"/>
          </a:xfrm>
          <a:prstGeom prst="rect">
            <a:avLst/>
          </a:prstGeom>
        </p:spPr>
      </p:pic>
      <p:sp>
        <p:nvSpPr>
          <p:cNvPr id="14" name="Rectangle 13"/>
          <p:cNvSpPr/>
          <p:nvPr/>
        </p:nvSpPr>
        <p:spPr>
          <a:xfrm>
            <a:off x="4657342" y="6318749"/>
            <a:ext cx="7159520" cy="387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039482" y="1820843"/>
            <a:ext cx="1274168" cy="41028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039482" y="3281439"/>
            <a:ext cx="1274168" cy="41028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081686" y="4756546"/>
            <a:ext cx="1274168" cy="4102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6689" y="796415"/>
            <a:ext cx="11978640" cy="1405216"/>
          </a:xfrm>
          <a:prstGeom prst="roundRect">
            <a:avLst/>
          </a:prstGeom>
          <a:noFill/>
          <a:ln w="38100">
            <a:solidFill>
              <a:srgbClr val="0070C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6689" y="2283367"/>
            <a:ext cx="11978640" cy="1433549"/>
          </a:xfrm>
          <a:prstGeom prst="roundRect">
            <a:avLst/>
          </a:prstGeom>
          <a:noFill/>
          <a:ln w="38100">
            <a:solidFill>
              <a:srgbClr val="FFC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6689" y="3746412"/>
            <a:ext cx="11978640" cy="1492553"/>
          </a:xfrm>
          <a:prstGeom prst="roundRect">
            <a:avLst/>
          </a:prstGeom>
          <a:noFill/>
          <a:ln w="38100">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88041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lum bright="-20000" contrast="40000"/>
          </a:blip>
          <a:srcRect b="46496"/>
          <a:stretch/>
        </p:blipFill>
        <p:spPr>
          <a:xfrm>
            <a:off x="176505" y="371684"/>
            <a:ext cx="11889805" cy="407801"/>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 name="Picture 8"/>
          <p:cNvPicPr>
            <a:picLocks noChangeAspect="1"/>
          </p:cNvPicPr>
          <p:nvPr/>
        </p:nvPicPr>
        <p:blipFill>
          <a:blip r:embed="rId3">
            <a:lum bright="-20000" contrast="40000"/>
          </a:blip>
          <a:stretch>
            <a:fillRect/>
          </a:stretch>
        </p:blipFill>
        <p:spPr>
          <a:xfrm>
            <a:off x="176505" y="924039"/>
            <a:ext cx="11889805" cy="1892766"/>
          </a:xfrm>
          <a:prstGeom prst="rect">
            <a:avLst/>
          </a:prstGeom>
        </p:spPr>
      </p:pic>
      <p:sp>
        <p:nvSpPr>
          <p:cNvPr id="10" name="Rectangle 9"/>
          <p:cNvSpPr/>
          <p:nvPr/>
        </p:nvSpPr>
        <p:spPr>
          <a:xfrm>
            <a:off x="282121" y="2141204"/>
            <a:ext cx="4167242" cy="573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12568" y="2111159"/>
            <a:ext cx="7183243" cy="603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duotone>
              <a:prstClr val="black"/>
              <a:srgbClr val="D9C3A5">
                <a:tint val="50000"/>
                <a:satMod val="180000"/>
              </a:srgbClr>
            </a:duotone>
          </a:blip>
          <a:stretch>
            <a:fillRect/>
          </a:stretch>
        </p:blipFill>
        <p:spPr>
          <a:xfrm>
            <a:off x="176504" y="0"/>
            <a:ext cx="11973188" cy="4494051"/>
          </a:xfrm>
          <a:prstGeom prst="rect">
            <a:avLst/>
          </a:prstGeom>
        </p:spPr>
      </p:pic>
      <p:sp>
        <p:nvSpPr>
          <p:cNvPr id="13" name="Oval 12"/>
          <p:cNvSpPr/>
          <p:nvPr/>
        </p:nvSpPr>
        <p:spPr>
          <a:xfrm>
            <a:off x="4423247" y="765762"/>
            <a:ext cx="1274168" cy="41028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23247" y="2226358"/>
            <a:ext cx="1274168" cy="41028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465451" y="3701465"/>
            <a:ext cx="1274168" cy="4102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039482" y="746480"/>
            <a:ext cx="1274168" cy="41028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039482" y="2207076"/>
            <a:ext cx="1274168" cy="41028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9081686" y="3682183"/>
            <a:ext cx="1274168" cy="4102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92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1)">
                                      <p:cBhvr>
                                        <p:cTn id="25" dur="2000"/>
                                        <p:tgtEl>
                                          <p:spTgt spid="14"/>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heel(1)">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3.95833E-6 4.81481E-6 L 0.1793 0.00694 " pathEditMode="relative" rAng="0" ptsTypes="AA">
                                      <p:cBhvr>
                                        <p:cTn id="32" dur="2000" fill="hold"/>
                                        <p:tgtEl>
                                          <p:spTgt spid="13"/>
                                        </p:tgtEl>
                                        <p:attrNameLst>
                                          <p:attrName>ppt_x</p:attrName>
                                          <p:attrName>ppt_y</p:attrName>
                                        </p:attrNameLst>
                                      </p:cBhvr>
                                      <p:rCtr x="8958" y="347"/>
                                    </p:animMotion>
                                  </p:childTnLst>
                                </p:cTn>
                              </p:par>
                              <p:par>
                                <p:cTn id="33" presetID="42" presetClass="path" presetSubtype="0" accel="50000" decel="50000" fill="hold" grpId="1" nodeType="withEffect">
                                  <p:stCondLst>
                                    <p:cond delay="0"/>
                                  </p:stCondLst>
                                  <p:childTnLst>
                                    <p:animMotion origin="layout" path="M -3.95833E-6 1.85185E-6 L 0.17696 0.00926 " pathEditMode="relative" rAng="0" ptsTypes="AA">
                                      <p:cBhvr>
                                        <p:cTn id="34" dur="2000" fill="hold"/>
                                        <p:tgtEl>
                                          <p:spTgt spid="14"/>
                                        </p:tgtEl>
                                        <p:attrNameLst>
                                          <p:attrName>ppt_x</p:attrName>
                                          <p:attrName>ppt_y</p:attrName>
                                        </p:attrNameLst>
                                      </p:cBhvr>
                                      <p:rCtr x="8841" y="463"/>
                                    </p:animMotion>
                                  </p:childTnLst>
                                </p:cTn>
                              </p:par>
                              <p:par>
                                <p:cTn id="35" presetID="42" presetClass="path" presetSubtype="0" accel="50000" decel="50000" fill="hold" grpId="1" nodeType="withEffect">
                                  <p:stCondLst>
                                    <p:cond delay="0"/>
                                  </p:stCondLst>
                                  <p:childTnLst>
                                    <p:animMotion origin="layout" path="M 4.16667E-7 4.07407E-6 L 0.16992 4.07407E-6 " pathEditMode="relative" rAng="0" ptsTypes="AA">
                                      <p:cBhvr>
                                        <p:cTn id="36" dur="2000" fill="hold"/>
                                        <p:tgtEl>
                                          <p:spTgt spid="15"/>
                                        </p:tgtEl>
                                        <p:attrNameLst>
                                          <p:attrName>ppt_x</p:attrName>
                                          <p:attrName>ppt_y</p:attrName>
                                        </p:attrNameLst>
                                      </p:cBhvr>
                                      <p:rCtr x="8490" y="0"/>
                                    </p:animMotion>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2" nodeType="clickEffect">
                                  <p:stCondLst>
                                    <p:cond delay="0"/>
                                  </p:stCondLst>
                                  <p:childTnLst>
                                    <p:animEffect transition="out" filter="fade">
                                      <p:cBhvr>
                                        <p:cTn id="40" dur="500"/>
                                        <p:tgtEl>
                                          <p:spTgt spid="13"/>
                                        </p:tgtEl>
                                      </p:cBhvr>
                                    </p:animEffect>
                                    <p:set>
                                      <p:cBhvr>
                                        <p:cTn id="41" dur="1" fill="hold">
                                          <p:stCondLst>
                                            <p:cond delay="499"/>
                                          </p:stCondLst>
                                        </p:cTn>
                                        <p:tgtEl>
                                          <p:spTgt spid="13"/>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3" grpId="1" animBg="1"/>
      <p:bldP spid="13" grpId="2" animBg="1"/>
      <p:bldP spid="14" grpId="0" animBg="1"/>
      <p:bldP spid="14" grpId="1" animBg="1"/>
      <p:bldP spid="14" grpId="2" animBg="1"/>
      <p:bldP spid="15" grpId="0" animBg="1"/>
      <p:bldP spid="15" grpId="1" animBg="1"/>
      <p:bldP spid="15" grpId="2" animBg="1"/>
      <p:bldP spid="20" grpId="0" animBg="1"/>
      <p:bldP spid="21" grpId="0" animBg="1"/>
      <p:bldP spid="2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69097910"/>
              </p:ext>
            </p:extLst>
          </p:nvPr>
        </p:nvGraphicFramePr>
        <p:xfrm>
          <a:off x="176505" y="2971553"/>
          <a:ext cx="11889805" cy="396240"/>
        </p:xfrm>
        <a:graphic>
          <a:graphicData uri="http://schemas.openxmlformats.org/drawingml/2006/table">
            <a:tbl>
              <a:tblPr firstRow="1" bandRow="1">
                <a:tableStyleId>{5940675A-B579-460E-94D1-54222C63F5DA}</a:tableStyleId>
              </a:tblPr>
              <a:tblGrid>
                <a:gridCol w="4479902">
                  <a:extLst>
                    <a:ext uri="{9D8B030D-6E8A-4147-A177-3AD203B41FA5}">
                      <a16:colId xmlns:a16="http://schemas.microsoft.com/office/drawing/2014/main" val="20000"/>
                    </a:ext>
                  </a:extLst>
                </a:gridCol>
                <a:gridCol w="2321169">
                  <a:extLst>
                    <a:ext uri="{9D8B030D-6E8A-4147-A177-3AD203B41FA5}">
                      <a16:colId xmlns:a16="http://schemas.microsoft.com/office/drawing/2014/main" val="20001"/>
                    </a:ext>
                  </a:extLst>
                </a:gridCol>
                <a:gridCol w="2504050">
                  <a:extLst>
                    <a:ext uri="{9D8B030D-6E8A-4147-A177-3AD203B41FA5}">
                      <a16:colId xmlns:a16="http://schemas.microsoft.com/office/drawing/2014/main" val="20002"/>
                    </a:ext>
                  </a:extLst>
                </a:gridCol>
                <a:gridCol w="2584684">
                  <a:extLst>
                    <a:ext uri="{9D8B030D-6E8A-4147-A177-3AD203B41FA5}">
                      <a16:colId xmlns:a16="http://schemas.microsoft.com/office/drawing/2014/main" val="20003"/>
                    </a:ext>
                  </a:extLst>
                </a:gridCol>
              </a:tblGrid>
              <a:tr h="365760">
                <a:tc>
                  <a:txBody>
                    <a:bodyPr/>
                    <a:lstStyle/>
                    <a:p>
                      <a:r>
                        <a:rPr lang="en-US" sz="2000" b="1" dirty="0">
                          <a:solidFill>
                            <a:schemeClr val="tx1">
                              <a:lumMod val="75000"/>
                              <a:lumOff val="25000"/>
                            </a:schemeClr>
                          </a:solidFill>
                          <a:latin typeface="MS Reference Sans Serif" panose="020B0604030504040204" pitchFamily="34" charset="0"/>
                        </a:rPr>
                        <a:t></a:t>
                      </a:r>
                      <a:r>
                        <a:rPr lang="en-US" sz="2000" b="1" baseline="-25000" dirty="0">
                          <a:solidFill>
                            <a:schemeClr val="tx1">
                              <a:lumMod val="75000"/>
                              <a:lumOff val="25000"/>
                            </a:schemeClr>
                          </a:solidFill>
                          <a:latin typeface="MS Reference Sans Serif" panose="020B0604030504040204" pitchFamily="34" charset="0"/>
                        </a:rPr>
                        <a:t>average</a:t>
                      </a:r>
                      <a:r>
                        <a:rPr lang="en-US" sz="2000" b="1" baseline="0" dirty="0">
                          <a:solidFill>
                            <a:schemeClr val="tx1">
                              <a:lumMod val="75000"/>
                              <a:lumOff val="25000"/>
                            </a:schemeClr>
                          </a:solidFill>
                          <a:latin typeface="MS Reference Sans Serif" panose="020B0604030504040204" pitchFamily="34" charset="0"/>
                        </a:rPr>
                        <a:t> = (</a:t>
                      </a:r>
                      <a:r>
                        <a:rPr lang="en-US" sz="2000" b="1" dirty="0">
                          <a:solidFill>
                            <a:schemeClr val="tx1">
                              <a:lumMod val="75000"/>
                              <a:lumOff val="25000"/>
                            </a:schemeClr>
                          </a:solidFill>
                          <a:latin typeface="MS Reference Sans Serif" panose="020B0604030504040204" pitchFamily="34" charset="0"/>
                        </a:rPr>
                        <a:t></a:t>
                      </a:r>
                      <a:r>
                        <a:rPr lang="en-US" sz="2000" b="1" baseline="-25000" dirty="0">
                          <a:solidFill>
                            <a:schemeClr val="tx1">
                              <a:lumMod val="75000"/>
                              <a:lumOff val="25000"/>
                            </a:schemeClr>
                          </a:solidFill>
                          <a:latin typeface="MS Reference Sans Serif" panose="020B0604030504040204" pitchFamily="34" charset="0"/>
                        </a:rPr>
                        <a:t>1</a:t>
                      </a:r>
                      <a:r>
                        <a:rPr lang="en-US" sz="2000" b="1" baseline="0" dirty="0">
                          <a:solidFill>
                            <a:schemeClr val="tx1">
                              <a:lumMod val="75000"/>
                              <a:lumOff val="25000"/>
                            </a:schemeClr>
                          </a:solidFill>
                          <a:latin typeface="MS Reference Sans Serif" panose="020B0604030504040204" pitchFamily="34" charset="0"/>
                        </a:rPr>
                        <a:t> </a:t>
                      </a:r>
                      <a:r>
                        <a:rPr lang="en-US" sz="2000" b="1" dirty="0">
                          <a:solidFill>
                            <a:schemeClr val="tx1">
                              <a:lumMod val="75000"/>
                              <a:lumOff val="25000"/>
                            </a:schemeClr>
                          </a:solidFill>
                          <a:latin typeface="MS Reference Sans Serif" panose="020B0604030504040204" pitchFamily="34" charset="0"/>
                        </a:rPr>
                        <a:t>+ </a:t>
                      </a:r>
                      <a:r>
                        <a:rPr lang="en-US" sz="2000" b="1" baseline="-25000" dirty="0">
                          <a:solidFill>
                            <a:schemeClr val="tx1">
                              <a:lumMod val="75000"/>
                              <a:lumOff val="25000"/>
                            </a:schemeClr>
                          </a:solidFill>
                          <a:latin typeface="MS Reference Sans Serif" panose="020B0604030504040204" pitchFamily="34" charset="0"/>
                        </a:rPr>
                        <a:t>2</a:t>
                      </a:r>
                      <a:r>
                        <a:rPr lang="en-US" sz="2000" b="1" dirty="0">
                          <a:solidFill>
                            <a:schemeClr val="tx1">
                              <a:lumMod val="75000"/>
                              <a:lumOff val="25000"/>
                            </a:schemeClr>
                          </a:solidFill>
                          <a:latin typeface="MS Reference Sans Serif" panose="020B0604030504040204" pitchFamily="34" charset="0"/>
                        </a:rPr>
                        <a:t> + </a:t>
                      </a:r>
                      <a:r>
                        <a:rPr lang="en-US" sz="2000" b="1" baseline="-25000" dirty="0">
                          <a:solidFill>
                            <a:schemeClr val="tx1">
                              <a:lumMod val="75000"/>
                              <a:lumOff val="25000"/>
                            </a:schemeClr>
                          </a:solidFill>
                          <a:latin typeface="MS Reference Sans Serif" panose="020B0604030504040204" pitchFamily="34" charset="0"/>
                        </a:rPr>
                        <a:t>3</a:t>
                      </a:r>
                      <a:r>
                        <a:rPr lang="en-US" sz="2000" b="1" dirty="0">
                          <a:solidFill>
                            <a:schemeClr val="tx1">
                              <a:lumMod val="75000"/>
                              <a:lumOff val="25000"/>
                            </a:schemeClr>
                          </a:solidFill>
                          <a:latin typeface="MS Reference Sans Serif" panose="020B0604030504040204" pitchFamily="34" charset="0"/>
                        </a:rPr>
                        <a:t>)/3</a:t>
                      </a:r>
                      <a:endParaRPr lang="en-US" sz="2000" b="1" dirty="0">
                        <a:solidFill>
                          <a:schemeClr val="tx1">
                            <a:lumMod val="75000"/>
                            <a:lumOff val="25000"/>
                          </a:schemeClr>
                        </a:solidFill>
                      </a:endParaRPr>
                    </a:p>
                  </a:txBody>
                  <a:tcPr/>
                </a:tc>
                <a:tc>
                  <a:txBody>
                    <a:bodyPr/>
                    <a:lstStyle/>
                    <a:p>
                      <a:r>
                        <a:rPr lang="en-US" sz="2000" b="1" dirty="0">
                          <a:solidFill>
                            <a:schemeClr val="tx1">
                              <a:lumMod val="75000"/>
                              <a:lumOff val="25000"/>
                            </a:schemeClr>
                          </a:solidFill>
                        </a:rPr>
                        <a:t>2.13667</a:t>
                      </a:r>
                    </a:p>
                  </a:txBody>
                  <a:tcPr/>
                </a:tc>
                <a:tc>
                  <a:txBody>
                    <a:bodyPr/>
                    <a:lstStyle/>
                    <a:p>
                      <a:r>
                        <a:rPr lang="en-US" sz="2000" b="1" dirty="0">
                          <a:solidFill>
                            <a:schemeClr val="tx1">
                              <a:lumMod val="75000"/>
                              <a:lumOff val="25000"/>
                            </a:schemeClr>
                          </a:solidFill>
                        </a:rPr>
                        <a:t>17.87333</a:t>
                      </a:r>
                    </a:p>
                  </a:txBody>
                  <a:tcPr/>
                </a:tc>
                <a:tc>
                  <a:txBody>
                    <a:bodyPr/>
                    <a:lstStyle/>
                    <a:p>
                      <a:r>
                        <a:rPr lang="en-US" sz="2000" b="1" dirty="0">
                          <a:solidFill>
                            <a:schemeClr val="tx1">
                              <a:lumMod val="75000"/>
                              <a:lumOff val="25000"/>
                            </a:schemeClr>
                          </a:solidFill>
                        </a:rPr>
                        <a:t>61.57</a:t>
                      </a:r>
                    </a:p>
                  </a:txBody>
                  <a:tcPr/>
                </a:tc>
                <a:extLst>
                  <a:ext uri="{0D108BD9-81ED-4DB2-BD59-A6C34878D82A}">
                    <a16:rowId xmlns:a16="http://schemas.microsoft.com/office/drawing/2014/main" val="10000"/>
                  </a:ext>
                </a:extLst>
              </a:tr>
            </a:tbl>
          </a:graphicData>
        </a:graphic>
      </p:graphicFrame>
      <p:pic>
        <p:nvPicPr>
          <p:cNvPr id="5" name="Picture 4"/>
          <p:cNvPicPr>
            <a:picLocks noChangeAspect="1"/>
          </p:cNvPicPr>
          <p:nvPr/>
        </p:nvPicPr>
        <p:blipFill rotWithShape="1">
          <a:blip r:embed="rId2">
            <a:lum bright="-20000" contrast="40000"/>
          </a:blip>
          <a:srcRect b="46496"/>
          <a:stretch/>
        </p:blipFill>
        <p:spPr>
          <a:xfrm>
            <a:off x="176505" y="371684"/>
            <a:ext cx="11889805" cy="407801"/>
          </a:xfrm>
          <a:prstGeom prst="rect">
            <a:avLst/>
          </a:prstGeom>
        </p:spPr>
      </p:pic>
      <p:pic>
        <p:nvPicPr>
          <p:cNvPr id="9" name="Picture 8"/>
          <p:cNvPicPr>
            <a:picLocks noChangeAspect="1"/>
          </p:cNvPicPr>
          <p:nvPr/>
        </p:nvPicPr>
        <p:blipFill>
          <a:blip r:embed="rId3">
            <a:lum bright="-20000" contrast="40000"/>
          </a:blip>
          <a:stretch>
            <a:fillRect/>
          </a:stretch>
        </p:blipFill>
        <p:spPr>
          <a:xfrm>
            <a:off x="176505" y="924039"/>
            <a:ext cx="11889805" cy="1892766"/>
          </a:xfrm>
          <a:prstGeom prst="rect">
            <a:avLst/>
          </a:prstGeom>
        </p:spPr>
      </p:pic>
      <p:pic>
        <p:nvPicPr>
          <p:cNvPr id="7" name="Picture 6"/>
          <p:cNvPicPr>
            <a:picLocks noChangeAspect="1"/>
          </p:cNvPicPr>
          <p:nvPr/>
        </p:nvPicPr>
        <p:blipFill>
          <a:blip r:embed="rId4">
            <a:lum bright="-20000" contrast="40000"/>
          </a:blip>
          <a:stretch>
            <a:fillRect/>
          </a:stretch>
        </p:blipFill>
        <p:spPr>
          <a:xfrm>
            <a:off x="176505" y="3965606"/>
            <a:ext cx="11940617" cy="1740328"/>
          </a:xfrm>
          <a:prstGeom prst="rect">
            <a:avLst/>
          </a:prstGeom>
        </p:spPr>
      </p:pic>
      <p:sp>
        <p:nvSpPr>
          <p:cNvPr id="13" name="Rectangle 12"/>
          <p:cNvSpPr/>
          <p:nvPr/>
        </p:nvSpPr>
        <p:spPr>
          <a:xfrm>
            <a:off x="4701395" y="4079632"/>
            <a:ext cx="7129533" cy="756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95863" y="4867192"/>
            <a:ext cx="4177663" cy="756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701395" y="4892783"/>
            <a:ext cx="7129533" cy="756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7670" y="2885861"/>
            <a:ext cx="11978640" cy="570755"/>
          </a:xfrm>
          <a:prstGeom prst="roundRect">
            <a:avLst/>
          </a:prstGeom>
          <a:noFill/>
          <a:ln w="38100">
            <a:solidFill>
              <a:srgbClr val="FF0000"/>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37538" y="4079632"/>
            <a:ext cx="4177663" cy="756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5723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4108"/>
            <a:ext cx="10515600" cy="1325563"/>
          </a:xfrm>
        </p:spPr>
        <p:txBody>
          <a:bodyPr>
            <a:normAutofit/>
          </a:bodyPr>
          <a:lstStyle/>
          <a:p>
            <a:r>
              <a:rPr lang="en-US" sz="3600" b="1" dirty="0"/>
              <a:t>Laboratories using </a:t>
            </a:r>
            <a:r>
              <a:rPr lang="en-US" sz="3600" b="1" dirty="0">
                <a:solidFill>
                  <a:srgbClr val="0070C0"/>
                </a:solidFill>
              </a:rPr>
              <a:t>multiple measuring systems </a:t>
            </a:r>
            <a:r>
              <a:rPr lang="en-US" sz="3600" b="1" dirty="0"/>
              <a:t>for the same measurand</a:t>
            </a:r>
          </a:p>
        </p:txBody>
      </p:sp>
      <p:sp>
        <p:nvSpPr>
          <p:cNvPr id="3" name="Content Placeholder 2"/>
          <p:cNvSpPr>
            <a:spLocks noGrp="1"/>
          </p:cNvSpPr>
          <p:nvPr>
            <p:ph idx="1"/>
          </p:nvPr>
        </p:nvSpPr>
        <p:spPr>
          <a:xfrm>
            <a:off x="838200" y="1479671"/>
            <a:ext cx="10515600" cy="5378329"/>
          </a:xfrm>
        </p:spPr>
        <p:txBody>
          <a:bodyPr>
            <a:normAutofit fontScale="92500" lnSpcReduction="10000"/>
          </a:bodyPr>
          <a:lstStyle/>
          <a:p>
            <a:r>
              <a:rPr lang="en-US" dirty="0"/>
              <a:t>Average </a:t>
            </a:r>
            <a:r>
              <a:rPr lang="en-US" i="1" dirty="0"/>
              <a:t>u </a:t>
            </a:r>
            <a:r>
              <a:rPr lang="en-US" dirty="0"/>
              <a:t>that can be applied to the results irrespective of the measuring system used.</a:t>
            </a:r>
          </a:p>
          <a:p>
            <a:r>
              <a:rPr lang="en-US" i="1" dirty="0" err="1"/>
              <a:t>u</a:t>
            </a:r>
            <a:r>
              <a:rPr lang="en-US" baseline="-25000" dirty="0" err="1"/>
              <a:t>Rw</a:t>
            </a:r>
            <a:r>
              <a:rPr lang="en-US" dirty="0"/>
              <a:t> must be estimated separately for each measuring system, and then a pooled average can be calculated:</a:t>
            </a:r>
          </a:p>
          <a:p>
            <a:pPr marL="457200" lvl="1" indent="0">
              <a:spcBef>
                <a:spcPts val="1800"/>
              </a:spcBef>
              <a:buNone/>
            </a:pPr>
            <a:r>
              <a:rPr lang="en-US" dirty="0"/>
              <a:t>		</a:t>
            </a:r>
            <a:r>
              <a:rPr lang="en-US" sz="2800" b="1" dirty="0"/>
              <a:t>Average within system Uncertainty,</a:t>
            </a:r>
            <a:r>
              <a:rPr lang="en-US" b="1" dirty="0"/>
              <a:t> </a:t>
            </a:r>
            <a:r>
              <a:rPr lang="en-US" sz="2800" b="1" i="1" dirty="0" err="1">
                <a:solidFill>
                  <a:srgbClr val="FF0000"/>
                </a:solidFill>
              </a:rPr>
              <a:t>u</a:t>
            </a:r>
            <a:r>
              <a:rPr lang="en-US" sz="2800" b="1" baseline="-25000" dirty="0" err="1">
                <a:solidFill>
                  <a:srgbClr val="FF0000"/>
                </a:solidFill>
              </a:rPr>
              <a:t>Rw</a:t>
            </a:r>
            <a:r>
              <a:rPr lang="en-US" sz="2800" b="1" dirty="0">
                <a:solidFill>
                  <a:srgbClr val="FF0000"/>
                </a:solidFill>
              </a:rPr>
              <a:t>(A,B,C)</a:t>
            </a:r>
            <a:r>
              <a:rPr lang="en-US" sz="2800" b="1" dirty="0"/>
              <a:t> </a:t>
            </a:r>
          </a:p>
          <a:p>
            <a:pPr marL="457200" lvl="1" indent="0">
              <a:buNone/>
            </a:pPr>
            <a:endParaRPr lang="en-US" dirty="0"/>
          </a:p>
          <a:p>
            <a:r>
              <a:rPr lang="en-US" dirty="0"/>
              <a:t>Medically significant systematic bias between measuring systems should be eliminated, and the uncertainty of the mean residual bias should be calculate:</a:t>
            </a:r>
          </a:p>
          <a:p>
            <a:pPr marL="0" indent="0">
              <a:buNone/>
            </a:pPr>
            <a:r>
              <a:rPr lang="en-US" dirty="0"/>
              <a:t>		</a:t>
            </a:r>
            <a:r>
              <a:rPr lang="en-US" sz="3000" b="1" dirty="0"/>
              <a:t> Between systems Uncertainty, </a:t>
            </a:r>
            <a:r>
              <a:rPr lang="en-US" sz="3000" b="1" i="1" dirty="0">
                <a:solidFill>
                  <a:srgbClr val="FF0000"/>
                </a:solidFill>
              </a:rPr>
              <a:t>u</a:t>
            </a:r>
            <a:r>
              <a:rPr lang="en-US" sz="3000" b="1" dirty="0">
                <a:solidFill>
                  <a:srgbClr val="FF0000"/>
                </a:solidFill>
              </a:rPr>
              <a:t>(A,B,C) </a:t>
            </a:r>
            <a:endParaRPr lang="en-US" b="1" dirty="0"/>
          </a:p>
          <a:p>
            <a:pPr>
              <a:spcBef>
                <a:spcPts val="2400"/>
              </a:spcBef>
              <a:spcAft>
                <a:spcPts val="1200"/>
              </a:spcAft>
            </a:pPr>
            <a:r>
              <a:rPr lang="en-US" sz="3500" b="1" dirty="0">
                <a:solidFill>
                  <a:srgbClr val="00B0F0"/>
                </a:solidFill>
              </a:rPr>
              <a:t>Total Uncertainty:</a:t>
            </a:r>
          </a:p>
          <a:p>
            <a:pPr marL="0" indent="0">
              <a:spcBef>
                <a:spcPts val="0"/>
              </a:spcBef>
              <a:spcAft>
                <a:spcPts val="1200"/>
              </a:spcAft>
              <a:buNone/>
            </a:pPr>
            <a:r>
              <a:rPr lang="en-US" dirty="0"/>
              <a:t>				</a:t>
            </a:r>
            <a:endParaRPr lang="en-US" b="1" dirty="0">
              <a:solidFill>
                <a:srgbClr val="FF0000"/>
              </a:solidFill>
            </a:endParaRPr>
          </a:p>
          <a:p>
            <a:endParaRPr lang="en-US" dirty="0"/>
          </a:p>
        </p:txBody>
      </p:sp>
      <p:pic>
        <p:nvPicPr>
          <p:cNvPr id="4" name="Picture 3"/>
          <p:cNvPicPr>
            <a:picLocks noChangeAspect="1"/>
          </p:cNvPicPr>
          <p:nvPr/>
        </p:nvPicPr>
        <p:blipFill rotWithShape="1">
          <a:blip r:embed="rId2">
            <a:lum bright="-20000" contrast="40000"/>
          </a:blip>
          <a:srcRect t="6075" r="51887"/>
          <a:stretch/>
        </p:blipFill>
        <p:spPr>
          <a:xfrm>
            <a:off x="2747583" y="6104571"/>
            <a:ext cx="6965640" cy="753429"/>
          </a:xfrm>
          <a:prstGeom prst="rect">
            <a:avLst/>
          </a:prstGeom>
        </p:spPr>
      </p:pic>
    </p:spTree>
    <p:extLst>
      <p:ext uri="{BB962C8B-B14F-4D97-AF65-F5344CB8AC3E}">
        <p14:creationId xmlns:p14="http://schemas.microsoft.com/office/powerpoint/2010/main" val="1454715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1000"/>
                                        <p:tgtEl>
                                          <p:spTgt spid="3">
                                            <p:txEl>
                                              <p:pRg st="7" end="7"/>
                                            </p:txEl>
                                          </p:spTgt>
                                        </p:tgtEl>
                                      </p:cBhvr>
                                    </p:animEffect>
                                    <p:anim calcmode="lin" valueType="num">
                                      <p:cBhvr>
                                        <p:cTn id="4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916012998"/>
              </p:ext>
            </p:extLst>
          </p:nvPr>
        </p:nvGraphicFramePr>
        <p:xfrm>
          <a:off x="2632753" y="3404281"/>
          <a:ext cx="7280503" cy="1463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1966104230"/>
              </p:ext>
            </p:extLst>
          </p:nvPr>
        </p:nvGraphicFramePr>
        <p:xfrm>
          <a:off x="2589211" y="1753735"/>
          <a:ext cx="7353076" cy="14630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2969294387"/>
              </p:ext>
            </p:extLst>
          </p:nvPr>
        </p:nvGraphicFramePr>
        <p:xfrm>
          <a:off x="2567252" y="138546"/>
          <a:ext cx="7404061" cy="14630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855042124"/>
              </p:ext>
            </p:extLst>
          </p:nvPr>
        </p:nvGraphicFramePr>
        <p:xfrm>
          <a:off x="2608490" y="4996429"/>
          <a:ext cx="7333796" cy="1509713"/>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3149601" y="174171"/>
            <a:ext cx="1553029" cy="369332"/>
          </a:xfrm>
          <a:prstGeom prst="rect">
            <a:avLst/>
          </a:prstGeom>
          <a:noFill/>
        </p:spPr>
        <p:txBody>
          <a:bodyPr wrap="square" rtlCol="0">
            <a:spAutoFit/>
          </a:bodyPr>
          <a:lstStyle/>
          <a:p>
            <a:pPr>
              <a:spcAft>
                <a:spcPts val="600"/>
              </a:spcAft>
            </a:pPr>
            <a:r>
              <a:rPr lang="en-US" b="1" dirty="0">
                <a:solidFill>
                  <a:srgbClr val="00B0F0"/>
                </a:solidFill>
                <a:latin typeface="MS Reference Sans Serif" panose="020B0604030504040204" pitchFamily="34" charset="0"/>
              </a:rPr>
              <a:t> </a:t>
            </a:r>
            <a:r>
              <a:rPr lang="en-US" b="1" baseline="-25000" dirty="0">
                <a:solidFill>
                  <a:srgbClr val="00B0F0"/>
                </a:solidFill>
                <a:latin typeface="MS Reference Sans Serif" panose="020B0604030504040204" pitchFamily="34" charset="0"/>
              </a:rPr>
              <a:t>A</a:t>
            </a:r>
            <a:r>
              <a:rPr lang="en-US" b="1" dirty="0">
                <a:solidFill>
                  <a:srgbClr val="00B0F0"/>
                </a:solidFill>
                <a:latin typeface="MS Reference Sans Serif" panose="020B0604030504040204" pitchFamily="34" charset="0"/>
              </a:rPr>
              <a:t>, SD </a:t>
            </a:r>
            <a:r>
              <a:rPr lang="en-US" b="1" baseline="-25000" dirty="0">
                <a:solidFill>
                  <a:srgbClr val="00B0F0"/>
                </a:solidFill>
                <a:latin typeface="MS Reference Sans Serif" panose="020B0604030504040204" pitchFamily="34" charset="0"/>
              </a:rPr>
              <a:t>A</a:t>
            </a:r>
            <a:endParaRPr lang="en-US" b="1" baseline="-25000" dirty="0">
              <a:solidFill>
                <a:srgbClr val="00B0F0"/>
              </a:solidFill>
            </a:endParaRPr>
          </a:p>
        </p:txBody>
      </p:sp>
      <p:sp>
        <p:nvSpPr>
          <p:cNvPr id="10" name="TextBox 9"/>
          <p:cNvSpPr txBox="1"/>
          <p:nvPr/>
        </p:nvSpPr>
        <p:spPr>
          <a:xfrm>
            <a:off x="3047998" y="3432627"/>
            <a:ext cx="1553029" cy="369332"/>
          </a:xfrm>
          <a:prstGeom prst="rect">
            <a:avLst/>
          </a:prstGeom>
          <a:noFill/>
        </p:spPr>
        <p:txBody>
          <a:bodyPr wrap="square" rtlCol="0">
            <a:spAutoFit/>
          </a:bodyPr>
          <a:lstStyle>
            <a:defPPr>
              <a:defRPr lang="en-US"/>
            </a:defPPr>
            <a:lvl1pPr>
              <a:spcAft>
                <a:spcPts val="600"/>
              </a:spcAft>
              <a:defRPr b="1">
                <a:solidFill>
                  <a:srgbClr val="00B0F0"/>
                </a:solidFill>
                <a:latin typeface="MS Reference Sans Serif" panose="020B0604030504040204" pitchFamily="34" charset="0"/>
              </a:defRPr>
            </a:lvl1pPr>
          </a:lstStyle>
          <a:p>
            <a:r>
              <a:rPr lang="en-US" dirty="0"/>
              <a:t> </a:t>
            </a:r>
            <a:r>
              <a:rPr lang="en-US" baseline="-25000" dirty="0"/>
              <a:t>C</a:t>
            </a:r>
            <a:r>
              <a:rPr lang="en-US" dirty="0"/>
              <a:t>, SD </a:t>
            </a:r>
            <a:r>
              <a:rPr lang="en-US" baseline="-25000" dirty="0"/>
              <a:t>C</a:t>
            </a:r>
          </a:p>
        </p:txBody>
      </p:sp>
      <p:sp>
        <p:nvSpPr>
          <p:cNvPr id="11" name="TextBox 10"/>
          <p:cNvSpPr txBox="1"/>
          <p:nvPr/>
        </p:nvSpPr>
        <p:spPr>
          <a:xfrm>
            <a:off x="3222172" y="1803399"/>
            <a:ext cx="1553029" cy="369332"/>
          </a:xfrm>
          <a:prstGeom prst="rect">
            <a:avLst/>
          </a:prstGeom>
          <a:noFill/>
        </p:spPr>
        <p:txBody>
          <a:bodyPr wrap="square" rtlCol="0">
            <a:spAutoFit/>
          </a:bodyPr>
          <a:lstStyle/>
          <a:p>
            <a:pPr>
              <a:spcAft>
                <a:spcPts val="600"/>
              </a:spcAft>
            </a:pPr>
            <a:r>
              <a:rPr lang="en-US" b="1" dirty="0">
                <a:solidFill>
                  <a:srgbClr val="00B0F0"/>
                </a:solidFill>
                <a:latin typeface="MS Reference Sans Serif" panose="020B0604030504040204" pitchFamily="34" charset="0"/>
              </a:rPr>
              <a:t> </a:t>
            </a:r>
            <a:r>
              <a:rPr lang="en-US" b="1" baseline="-25000" dirty="0">
                <a:solidFill>
                  <a:srgbClr val="00B0F0"/>
                </a:solidFill>
                <a:latin typeface="MS Reference Sans Serif" panose="020B0604030504040204" pitchFamily="34" charset="0"/>
              </a:rPr>
              <a:t>B</a:t>
            </a:r>
            <a:r>
              <a:rPr lang="en-US" b="1" dirty="0">
                <a:solidFill>
                  <a:srgbClr val="00B0F0"/>
                </a:solidFill>
                <a:latin typeface="MS Reference Sans Serif" panose="020B0604030504040204" pitchFamily="34" charset="0"/>
              </a:rPr>
              <a:t>, SD </a:t>
            </a:r>
            <a:r>
              <a:rPr lang="en-US" b="1" baseline="-25000" dirty="0">
                <a:solidFill>
                  <a:srgbClr val="00B0F0"/>
                </a:solidFill>
                <a:latin typeface="MS Reference Sans Serif" panose="020B0604030504040204" pitchFamily="34" charset="0"/>
              </a:rPr>
              <a:t>B</a:t>
            </a:r>
            <a:endParaRPr lang="en-US" b="1" baseline="-25000" dirty="0">
              <a:solidFill>
                <a:srgbClr val="00B0F0"/>
              </a:solidFill>
            </a:endParaRPr>
          </a:p>
        </p:txBody>
      </p:sp>
    </p:spTree>
    <p:extLst>
      <p:ext uri="{BB962C8B-B14F-4D97-AF65-F5344CB8AC3E}">
        <p14:creationId xmlns:p14="http://schemas.microsoft.com/office/powerpoint/2010/main" val="3122135470"/>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a:lum bright="-20000" contrast="40000"/>
          </a:blip>
          <a:stretch>
            <a:fillRect/>
          </a:stretch>
        </p:blipFill>
        <p:spPr>
          <a:xfrm>
            <a:off x="838200" y="2730249"/>
            <a:ext cx="7469237" cy="44460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024370333"/>
              </p:ext>
            </p:extLst>
          </p:nvPr>
        </p:nvGraphicFramePr>
        <p:xfrm>
          <a:off x="3164114" y="211666"/>
          <a:ext cx="6187440" cy="2377440"/>
        </p:xfrm>
        <a:graphic>
          <a:graphicData uri="http://schemas.openxmlformats.org/drawingml/2006/table">
            <a:tbl>
              <a:tblPr firstRow="1" bandRow="1">
                <a:tableStyleId>{5940675A-B579-460E-94D1-54222C63F5DA}</a:tableStyleId>
              </a:tblPr>
              <a:tblGrid>
                <a:gridCol w="1005840">
                  <a:extLst>
                    <a:ext uri="{9D8B030D-6E8A-4147-A177-3AD203B41FA5}">
                      <a16:colId xmlns:a16="http://schemas.microsoft.com/office/drawing/2014/main" val="20000"/>
                    </a:ext>
                  </a:extLst>
                </a:gridCol>
                <a:gridCol w="1727200">
                  <a:extLst>
                    <a:ext uri="{9D8B030D-6E8A-4147-A177-3AD203B41FA5}">
                      <a16:colId xmlns:a16="http://schemas.microsoft.com/office/drawing/2014/main" val="20001"/>
                    </a:ext>
                  </a:extLst>
                </a:gridCol>
                <a:gridCol w="1727200">
                  <a:extLst>
                    <a:ext uri="{9D8B030D-6E8A-4147-A177-3AD203B41FA5}">
                      <a16:colId xmlns:a16="http://schemas.microsoft.com/office/drawing/2014/main" val="20002"/>
                    </a:ext>
                  </a:extLst>
                </a:gridCol>
                <a:gridCol w="1727200">
                  <a:extLst>
                    <a:ext uri="{9D8B030D-6E8A-4147-A177-3AD203B41FA5}">
                      <a16:colId xmlns:a16="http://schemas.microsoft.com/office/drawing/2014/main" val="20003"/>
                    </a:ext>
                  </a:extLst>
                </a:gridCol>
              </a:tblGrid>
              <a:tr h="370840">
                <a:tc>
                  <a:txBody>
                    <a:bodyPr/>
                    <a:lstStyle/>
                    <a:p>
                      <a:endParaRPr lang="en-US" sz="2000" b="1" dirty="0"/>
                    </a:p>
                  </a:txBody>
                  <a:tcPr/>
                </a:tc>
                <a:tc gridSpan="3">
                  <a:txBody>
                    <a:bodyPr/>
                    <a:lstStyle/>
                    <a:p>
                      <a:pPr algn="ctr"/>
                      <a:r>
                        <a:rPr lang="en-US" sz="2000" b="1" dirty="0"/>
                        <a:t>Measuring System</a:t>
                      </a:r>
                    </a:p>
                  </a:txBody>
                  <a:tcPr/>
                </a:tc>
                <a:tc hMerge="1">
                  <a:txBody>
                    <a:bodyPr/>
                    <a:lstStyle/>
                    <a:p>
                      <a:pPr algn="ctr"/>
                      <a:endParaRPr lang="en-US" b="1" dirty="0"/>
                    </a:p>
                  </a:txBody>
                  <a:tcPr/>
                </a:tc>
                <a:tc hMerge="1">
                  <a:txBody>
                    <a:bodyPr/>
                    <a:lstStyle/>
                    <a:p>
                      <a:pPr algn="ctr"/>
                      <a:endParaRPr lang="en-US" b="1" dirty="0"/>
                    </a:p>
                  </a:txBody>
                  <a:tcPr/>
                </a:tc>
                <a:extLst>
                  <a:ext uri="{0D108BD9-81ED-4DB2-BD59-A6C34878D82A}">
                    <a16:rowId xmlns:a16="http://schemas.microsoft.com/office/drawing/2014/main" val="10000"/>
                  </a:ext>
                </a:extLst>
              </a:tr>
              <a:tr h="370840">
                <a:tc>
                  <a:txBody>
                    <a:bodyPr/>
                    <a:lstStyle/>
                    <a:p>
                      <a:endParaRPr lang="en-US" sz="2000" b="1" dirty="0"/>
                    </a:p>
                  </a:txBody>
                  <a:tcPr/>
                </a:tc>
                <a:tc>
                  <a:txBody>
                    <a:bodyPr/>
                    <a:lstStyle/>
                    <a:p>
                      <a:pPr algn="ctr"/>
                      <a:r>
                        <a:rPr lang="en-US" sz="2000" b="1" dirty="0"/>
                        <a:t>A</a:t>
                      </a:r>
                    </a:p>
                  </a:txBody>
                  <a:tcPr/>
                </a:tc>
                <a:tc>
                  <a:txBody>
                    <a:bodyPr/>
                    <a:lstStyle/>
                    <a:p>
                      <a:pPr algn="ctr"/>
                      <a:r>
                        <a:rPr lang="en-US" sz="2000" b="1" dirty="0"/>
                        <a:t>B</a:t>
                      </a:r>
                    </a:p>
                  </a:txBody>
                  <a:tcPr/>
                </a:tc>
                <a:tc>
                  <a:txBody>
                    <a:bodyPr/>
                    <a:lstStyle/>
                    <a:p>
                      <a:pPr algn="ctr"/>
                      <a:r>
                        <a:rPr lang="en-US" sz="2000" b="1" dirty="0"/>
                        <a:t>C</a:t>
                      </a:r>
                    </a:p>
                  </a:txBody>
                  <a:tcPr/>
                </a:tc>
                <a:extLst>
                  <a:ext uri="{0D108BD9-81ED-4DB2-BD59-A6C34878D82A}">
                    <a16:rowId xmlns:a16="http://schemas.microsoft.com/office/drawing/2014/main" val="10001"/>
                  </a:ext>
                </a:extLst>
              </a:tr>
              <a:tr h="370840">
                <a:tc>
                  <a:txBody>
                    <a:bodyPr/>
                    <a:lstStyle/>
                    <a:p>
                      <a:r>
                        <a:rPr lang="en-US" sz="2000" b="1" dirty="0"/>
                        <a:t>n</a:t>
                      </a:r>
                    </a:p>
                  </a:txBody>
                  <a:tcPr/>
                </a:tc>
                <a:tc>
                  <a:txBody>
                    <a:bodyPr/>
                    <a:lstStyle/>
                    <a:p>
                      <a:pPr algn="ctr"/>
                      <a:r>
                        <a:rPr lang="en-US" b="1" dirty="0"/>
                        <a:t>280</a:t>
                      </a:r>
                    </a:p>
                  </a:txBody>
                  <a:tcPr/>
                </a:tc>
                <a:tc>
                  <a:txBody>
                    <a:bodyPr/>
                    <a:lstStyle/>
                    <a:p>
                      <a:pPr algn="ctr"/>
                      <a:r>
                        <a:rPr lang="en-US" b="1" dirty="0"/>
                        <a:t>190</a:t>
                      </a:r>
                    </a:p>
                  </a:txBody>
                  <a:tcPr/>
                </a:tc>
                <a:tc>
                  <a:txBody>
                    <a:bodyPr/>
                    <a:lstStyle/>
                    <a:p>
                      <a:pPr algn="ctr"/>
                      <a:r>
                        <a:rPr lang="en-US" b="1" dirty="0"/>
                        <a:t>400</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latin typeface="MS Reference Sans Serif" panose="020B0604030504040204" pitchFamily="34" charset="0"/>
                        </a:rPr>
                        <a:t></a:t>
                      </a:r>
                      <a:endParaRPr lang="en-US" sz="2000" b="1" dirty="0"/>
                    </a:p>
                  </a:txBody>
                  <a:tcPr/>
                </a:tc>
                <a:tc>
                  <a:txBody>
                    <a:bodyPr/>
                    <a:lstStyle/>
                    <a:p>
                      <a:pPr algn="ctr"/>
                      <a:r>
                        <a:rPr lang="en-US" b="1" dirty="0"/>
                        <a:t>5.15</a:t>
                      </a:r>
                    </a:p>
                  </a:txBody>
                  <a:tcPr/>
                </a:tc>
                <a:tc>
                  <a:txBody>
                    <a:bodyPr/>
                    <a:lstStyle/>
                    <a:p>
                      <a:pPr algn="ctr"/>
                      <a:r>
                        <a:rPr lang="en-US" b="1" dirty="0"/>
                        <a:t>4.93</a:t>
                      </a:r>
                    </a:p>
                  </a:txBody>
                  <a:tcPr/>
                </a:tc>
                <a:tc>
                  <a:txBody>
                    <a:bodyPr/>
                    <a:lstStyle/>
                    <a:p>
                      <a:pPr algn="ctr"/>
                      <a:r>
                        <a:rPr lang="en-US" b="1" dirty="0"/>
                        <a:t>5.28</a:t>
                      </a:r>
                    </a:p>
                  </a:txBody>
                  <a:tcPr/>
                </a:tc>
                <a:extLst>
                  <a:ext uri="{0D108BD9-81ED-4DB2-BD59-A6C34878D82A}">
                    <a16:rowId xmlns:a16="http://schemas.microsoft.com/office/drawing/2014/main" val="10003"/>
                  </a:ext>
                </a:extLst>
              </a:tr>
              <a:tr h="370840">
                <a:tc>
                  <a:txBody>
                    <a:bodyPr/>
                    <a:lstStyle/>
                    <a:p>
                      <a:r>
                        <a:rPr lang="en-US" sz="2000" b="1" dirty="0"/>
                        <a:t>SD</a:t>
                      </a:r>
                    </a:p>
                  </a:txBody>
                  <a:tcPr/>
                </a:tc>
                <a:tc>
                  <a:txBody>
                    <a:bodyPr/>
                    <a:lstStyle/>
                    <a:p>
                      <a:pPr algn="ctr"/>
                      <a:r>
                        <a:rPr lang="en-US" b="1" dirty="0"/>
                        <a:t>0.160</a:t>
                      </a:r>
                    </a:p>
                  </a:txBody>
                  <a:tcPr/>
                </a:tc>
                <a:tc>
                  <a:txBody>
                    <a:bodyPr/>
                    <a:lstStyle/>
                    <a:p>
                      <a:pPr algn="ctr"/>
                      <a:r>
                        <a:rPr lang="en-US" b="1" dirty="0"/>
                        <a:t>0.190</a:t>
                      </a:r>
                    </a:p>
                  </a:txBody>
                  <a:tcPr/>
                </a:tc>
                <a:tc>
                  <a:txBody>
                    <a:bodyPr/>
                    <a:lstStyle/>
                    <a:p>
                      <a:pPr algn="ctr"/>
                      <a:r>
                        <a:rPr lang="en-US" b="1" dirty="0"/>
                        <a:t>0.200</a:t>
                      </a:r>
                    </a:p>
                  </a:txBody>
                  <a:tcPr/>
                </a:tc>
                <a:extLst>
                  <a:ext uri="{0D108BD9-81ED-4DB2-BD59-A6C34878D82A}">
                    <a16:rowId xmlns:a16="http://schemas.microsoft.com/office/drawing/2014/main" val="10004"/>
                  </a:ext>
                </a:extLst>
              </a:tr>
              <a:tr h="370840">
                <a:tc>
                  <a:txBody>
                    <a:bodyPr/>
                    <a:lstStyle/>
                    <a:p>
                      <a:r>
                        <a:rPr lang="en-US" sz="2000" b="1" dirty="0" err="1"/>
                        <a:t>u</a:t>
                      </a:r>
                      <a:r>
                        <a:rPr lang="en-US" sz="2000" b="1" baseline="-25000" dirty="0" err="1"/>
                        <a:t>RW</a:t>
                      </a:r>
                      <a:endParaRPr lang="en-US" sz="2000" b="1" baseline="-25000" dirty="0"/>
                    </a:p>
                  </a:txBody>
                  <a:tcPr/>
                </a:tc>
                <a:tc>
                  <a:txBody>
                    <a:bodyPr/>
                    <a:lstStyle/>
                    <a:p>
                      <a:pPr algn="ctr"/>
                      <a:r>
                        <a:rPr lang="en-US" b="1" dirty="0"/>
                        <a:t>0.160</a:t>
                      </a:r>
                    </a:p>
                  </a:txBody>
                  <a:tcPr/>
                </a:tc>
                <a:tc>
                  <a:txBody>
                    <a:bodyPr/>
                    <a:lstStyle/>
                    <a:p>
                      <a:pPr algn="ctr"/>
                      <a:r>
                        <a:rPr lang="en-US" b="1" dirty="0"/>
                        <a:t>0.190</a:t>
                      </a:r>
                    </a:p>
                  </a:txBody>
                  <a:tcPr/>
                </a:tc>
                <a:tc>
                  <a:txBody>
                    <a:bodyPr/>
                    <a:lstStyle/>
                    <a:p>
                      <a:pPr algn="ctr"/>
                      <a:r>
                        <a:rPr lang="en-US" b="1" dirty="0"/>
                        <a:t>0.200</a:t>
                      </a:r>
                    </a:p>
                  </a:txBody>
                  <a:tcPr/>
                </a:tc>
                <a:extLst>
                  <a:ext uri="{0D108BD9-81ED-4DB2-BD59-A6C34878D82A}">
                    <a16:rowId xmlns:a16="http://schemas.microsoft.com/office/drawing/2014/main" val="10005"/>
                  </a:ext>
                </a:extLst>
              </a:tr>
            </a:tbl>
          </a:graphicData>
        </a:graphic>
      </p:graphicFrame>
      <p:sp>
        <p:nvSpPr>
          <p:cNvPr id="7" name="Rectangle 6"/>
          <p:cNvSpPr/>
          <p:nvPr/>
        </p:nvSpPr>
        <p:spPr>
          <a:xfrm>
            <a:off x="2373137" y="2746859"/>
            <a:ext cx="4646641" cy="466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97341" y="2730249"/>
            <a:ext cx="3762829" cy="466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00517" y="2255349"/>
            <a:ext cx="5112295" cy="276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lum bright="-20000" contrast="40000"/>
          </a:blip>
          <a:stretch>
            <a:fillRect/>
          </a:stretch>
        </p:blipFill>
        <p:spPr>
          <a:xfrm>
            <a:off x="838200" y="3351153"/>
            <a:ext cx="3963268" cy="457313"/>
          </a:xfrm>
          <a:prstGeom prst="rect">
            <a:avLst/>
          </a:prstGeom>
        </p:spPr>
      </p:pic>
      <p:sp>
        <p:nvSpPr>
          <p:cNvPr id="12" name="TextBox 11"/>
          <p:cNvSpPr txBox="1"/>
          <p:nvPr/>
        </p:nvSpPr>
        <p:spPr>
          <a:xfrm>
            <a:off x="767859" y="3896741"/>
            <a:ext cx="4788877" cy="400110"/>
          </a:xfrm>
          <a:prstGeom prst="rect">
            <a:avLst/>
          </a:prstGeom>
          <a:noFill/>
        </p:spPr>
        <p:txBody>
          <a:bodyPr wrap="square" rtlCol="0">
            <a:spAutoFit/>
          </a:bodyPr>
          <a:lstStyle/>
          <a:p>
            <a:r>
              <a:rPr lang="en-US" sz="2000" b="1" dirty="0"/>
              <a:t>u(A,B,C) = SD(</a:t>
            </a:r>
            <a:r>
              <a:rPr lang="en-US" sz="2000" b="1" dirty="0">
                <a:latin typeface="MS Reference Sans Serif" panose="020B0604030504040204" pitchFamily="34" charset="0"/>
              </a:rPr>
              <a:t></a:t>
            </a:r>
            <a:r>
              <a:rPr lang="en-US" sz="2000" b="1" baseline="-25000" dirty="0">
                <a:latin typeface="MS Reference Sans Serif" panose="020B0604030504040204" pitchFamily="34" charset="0"/>
              </a:rPr>
              <a:t>A</a:t>
            </a:r>
            <a:r>
              <a:rPr lang="en-US" sz="2000" b="1" dirty="0">
                <a:latin typeface="MS Reference Sans Serif" panose="020B0604030504040204" pitchFamily="34" charset="0"/>
              </a:rPr>
              <a:t>, </a:t>
            </a:r>
            <a:r>
              <a:rPr lang="en-US" sz="2000" b="1" baseline="-25000" dirty="0">
                <a:latin typeface="MS Reference Sans Serif" panose="020B0604030504040204" pitchFamily="34" charset="0"/>
              </a:rPr>
              <a:t>B</a:t>
            </a:r>
            <a:r>
              <a:rPr lang="en-US" sz="2000" b="1" dirty="0">
                <a:latin typeface="MS Reference Sans Serif" panose="020B0604030504040204" pitchFamily="34" charset="0"/>
              </a:rPr>
              <a:t>, </a:t>
            </a:r>
            <a:r>
              <a:rPr lang="en-US" sz="2000" b="1" baseline="-25000" dirty="0">
                <a:latin typeface="MS Reference Sans Serif" panose="020B0604030504040204" pitchFamily="34" charset="0"/>
              </a:rPr>
              <a:t>C</a:t>
            </a:r>
            <a:r>
              <a:rPr lang="en-US" sz="2000" b="1" dirty="0">
                <a:latin typeface="MS Reference Sans Serif" panose="020B0604030504040204" pitchFamily="34" charset="0"/>
              </a:rPr>
              <a:t>) = 0.176918 </a:t>
            </a:r>
            <a:endParaRPr lang="en-US" sz="2000" b="1" dirty="0"/>
          </a:p>
        </p:txBody>
      </p:sp>
      <p:sp>
        <p:nvSpPr>
          <p:cNvPr id="13" name="TextBox 12"/>
          <p:cNvSpPr txBox="1"/>
          <p:nvPr/>
        </p:nvSpPr>
        <p:spPr>
          <a:xfrm>
            <a:off x="781927" y="4396091"/>
            <a:ext cx="4788877" cy="400110"/>
          </a:xfrm>
          <a:prstGeom prst="rect">
            <a:avLst/>
          </a:prstGeom>
          <a:noFill/>
        </p:spPr>
        <p:txBody>
          <a:bodyPr wrap="square" rtlCol="0">
            <a:spAutoFit/>
          </a:bodyPr>
          <a:lstStyle/>
          <a:p>
            <a:r>
              <a:rPr lang="en-US" sz="2000" b="1" dirty="0"/>
              <a:t>u</a:t>
            </a:r>
            <a:r>
              <a:rPr lang="en-US" sz="2000" b="1" baseline="30000" dirty="0"/>
              <a:t>2</a:t>
            </a:r>
            <a:r>
              <a:rPr lang="en-US" sz="2000" b="1" dirty="0"/>
              <a:t>(A,B,C) = 0.0313</a:t>
            </a:r>
            <a:r>
              <a:rPr lang="en-US" sz="2000" b="1" dirty="0">
                <a:latin typeface="MS Reference Sans Serif" panose="020B0604030504040204" pitchFamily="34" charset="0"/>
              </a:rPr>
              <a:t> </a:t>
            </a:r>
            <a:endParaRPr lang="en-US" sz="2000" b="1" dirty="0"/>
          </a:p>
        </p:txBody>
      </p:sp>
      <p:sp>
        <p:nvSpPr>
          <p:cNvPr id="14" name="Rounded Rectangle 13"/>
          <p:cNvSpPr/>
          <p:nvPr/>
        </p:nvSpPr>
        <p:spPr>
          <a:xfrm>
            <a:off x="618979" y="3323017"/>
            <a:ext cx="4182490" cy="4899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964968" y="3955138"/>
            <a:ext cx="3762829" cy="466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68716" y="4319579"/>
            <a:ext cx="2383974" cy="4899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lum bright="-20000" contrast="40000"/>
          </a:blip>
          <a:stretch>
            <a:fillRect/>
          </a:stretch>
        </p:blipFill>
        <p:spPr>
          <a:xfrm>
            <a:off x="618979" y="4951076"/>
            <a:ext cx="9400060" cy="520828"/>
          </a:xfrm>
          <a:prstGeom prst="rect">
            <a:avLst/>
          </a:prstGeom>
        </p:spPr>
      </p:pic>
      <p:pic>
        <p:nvPicPr>
          <p:cNvPr id="18" name="Picture 17"/>
          <p:cNvPicPr>
            <a:picLocks noChangeAspect="1"/>
          </p:cNvPicPr>
          <p:nvPr/>
        </p:nvPicPr>
        <p:blipFill>
          <a:blip r:embed="rId5">
            <a:lum bright="-20000" contrast="40000"/>
          </a:blip>
          <a:stretch>
            <a:fillRect/>
          </a:stretch>
        </p:blipFill>
        <p:spPr>
          <a:xfrm>
            <a:off x="618979" y="5562321"/>
            <a:ext cx="1981634" cy="393797"/>
          </a:xfrm>
          <a:prstGeom prst="rect">
            <a:avLst/>
          </a:prstGeom>
        </p:spPr>
      </p:pic>
      <p:pic>
        <p:nvPicPr>
          <p:cNvPr id="20" name="Picture 19"/>
          <p:cNvPicPr>
            <a:picLocks noChangeAspect="1"/>
          </p:cNvPicPr>
          <p:nvPr/>
        </p:nvPicPr>
        <p:blipFill>
          <a:blip r:embed="rId6">
            <a:lum bright="-20000" contrast="40000"/>
          </a:blip>
          <a:stretch>
            <a:fillRect/>
          </a:stretch>
        </p:blipFill>
        <p:spPr>
          <a:xfrm>
            <a:off x="2600613" y="5547951"/>
            <a:ext cx="5182736" cy="495422"/>
          </a:xfrm>
          <a:prstGeom prst="rect">
            <a:avLst/>
          </a:prstGeom>
        </p:spPr>
      </p:pic>
      <p:pic>
        <p:nvPicPr>
          <p:cNvPr id="21" name="Picture 20"/>
          <p:cNvPicPr>
            <a:picLocks noChangeAspect="1"/>
          </p:cNvPicPr>
          <p:nvPr/>
        </p:nvPicPr>
        <p:blipFill>
          <a:blip r:embed="rId7">
            <a:lum bright="-20000" contrast="40000"/>
          </a:blip>
          <a:stretch>
            <a:fillRect/>
          </a:stretch>
        </p:blipFill>
        <p:spPr>
          <a:xfrm>
            <a:off x="618979" y="6057743"/>
            <a:ext cx="9603304" cy="508125"/>
          </a:xfrm>
          <a:prstGeom prst="rect">
            <a:avLst/>
          </a:prstGeom>
        </p:spPr>
      </p:pic>
      <p:sp>
        <p:nvSpPr>
          <p:cNvPr id="19" name="Rounded Rectangle 18"/>
          <p:cNvSpPr/>
          <p:nvPr/>
        </p:nvSpPr>
        <p:spPr>
          <a:xfrm>
            <a:off x="9185627" y="4932762"/>
            <a:ext cx="833412" cy="489924"/>
          </a:xfrm>
          <a:prstGeom prst="roundRect">
            <a:avLst/>
          </a:prstGeom>
          <a:noFill/>
          <a:ln w="38100">
            <a:solidFill>
              <a:srgbClr val="00B0F0"/>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568509" y="2112676"/>
            <a:ext cx="4376310" cy="489924"/>
          </a:xfrm>
          <a:prstGeom prst="roundRect">
            <a:avLst/>
          </a:prstGeom>
          <a:noFill/>
          <a:ln w="38100">
            <a:solidFill>
              <a:srgbClr val="00B0F0"/>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3052690" y="1354759"/>
            <a:ext cx="8016364" cy="425013"/>
          </a:xfrm>
          <a:prstGeom prst="roundRect">
            <a:avLst/>
          </a:prstGeom>
          <a:noFill/>
          <a:ln>
            <a:solidFill>
              <a:srgbClr val="7030A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rgbClr val="FF0000"/>
                </a:solidFill>
                <a:latin typeface="MS Reference Sans Serif" panose="020B0604030504040204" pitchFamily="34" charset="0"/>
              </a:rPr>
              <a:t></a:t>
            </a:r>
            <a:r>
              <a:rPr lang="en-US" sz="2000" b="1" baseline="-25000" dirty="0">
                <a:solidFill>
                  <a:srgbClr val="FF0000"/>
                </a:solidFill>
                <a:latin typeface="MS Reference Sans Serif" panose="020B0604030504040204" pitchFamily="34" charset="0"/>
              </a:rPr>
              <a:t> </a:t>
            </a:r>
            <a:r>
              <a:rPr lang="en-US" sz="2000" b="1" baseline="-25000" dirty="0" err="1">
                <a:solidFill>
                  <a:srgbClr val="FF0000"/>
                </a:solidFill>
                <a:latin typeface="MS Reference Sans Serif" panose="020B0604030504040204" pitchFamily="34" charset="0"/>
              </a:rPr>
              <a:t>avg</a:t>
            </a:r>
            <a:r>
              <a:rPr lang="en-US" sz="2000" b="1" baseline="-25000" dirty="0">
                <a:solidFill>
                  <a:srgbClr val="FF0000"/>
                </a:solidFill>
                <a:latin typeface="MS Reference Sans Serif" panose="020B0604030504040204" pitchFamily="34" charset="0"/>
              </a:rPr>
              <a:t> </a:t>
            </a:r>
            <a:r>
              <a:rPr lang="en-US" sz="2000" b="1" dirty="0">
                <a:solidFill>
                  <a:srgbClr val="FF0000"/>
                </a:solidFill>
                <a:latin typeface="MS Reference Sans Serif" panose="020B0604030504040204" pitchFamily="34" charset="0"/>
              </a:rPr>
              <a:t>= 5.12  </a:t>
            </a:r>
            <a:endParaRPr lang="en-US" sz="2000" dirty="0">
              <a:solidFill>
                <a:srgbClr val="FF0000"/>
              </a:solidFill>
            </a:endParaRPr>
          </a:p>
        </p:txBody>
      </p:sp>
      <p:sp>
        <p:nvSpPr>
          <p:cNvPr id="23" name="Oval 22"/>
          <p:cNvSpPr/>
          <p:nvPr/>
        </p:nvSpPr>
        <p:spPr>
          <a:xfrm>
            <a:off x="6288976" y="6016104"/>
            <a:ext cx="978097" cy="5497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756109"/>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8" fill="hold" grpId="0" nodeType="clickEffect">
                                  <p:stCondLst>
                                    <p:cond delay="0"/>
                                  </p:stCondLst>
                                  <p:childTnLst>
                                    <p:animEffect transition="out" filter="wipe(left)">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heel(1)">
                                      <p:cBhvr>
                                        <p:cTn id="47" dur="2000"/>
                                        <p:tgtEl>
                                          <p:spTgt spid="14"/>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heel(1)">
                                      <p:cBhvr>
                                        <p:cTn id="50" dur="20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heel(1)">
                                      <p:cBhvr>
                                        <p:cTn id="68" dur="2000"/>
                                        <p:tgtEl>
                                          <p:spTgt spid="19"/>
                                        </p:tgtEl>
                                      </p:cBhvr>
                                    </p:animEffect>
                                  </p:childTnLst>
                                </p:cTn>
                              </p:par>
                            </p:childTnLst>
                          </p:cTn>
                        </p:par>
                        <p:par>
                          <p:cTn id="69" fill="hold">
                            <p:stCondLst>
                              <p:cond delay="2000"/>
                            </p:stCondLst>
                            <p:childTnLst>
                              <p:par>
                                <p:cTn id="70" presetID="21" presetClass="entr" presetSubtype="1" fill="hold" grpId="0"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heel(1)">
                                      <p:cBhvr>
                                        <p:cTn id="72" dur="20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childTnLst>
                          </p:cTn>
                        </p:par>
                        <p:par>
                          <p:cTn id="81" fill="hold">
                            <p:stCondLst>
                              <p:cond delay="500"/>
                            </p:stCondLst>
                            <p:childTnLst>
                              <p:par>
                                <p:cTn id="82" presetID="22" presetClass="entr" presetSubtype="8" fill="hold"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left)">
                                      <p:cBhvr>
                                        <p:cTn id="84" dur="5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wipe(left)">
                                      <p:cBhvr>
                                        <p:cTn id="89" dur="500"/>
                                        <p:tgtEl>
                                          <p:spTgt spid="2"/>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left)">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left)">
                                      <p:cBhvr>
                                        <p:cTn id="99" dur="500"/>
                                        <p:tgtEl>
                                          <p:spTgt spid="21"/>
                                        </p:tgtEl>
                                      </p:cBhvr>
                                    </p:animEffect>
                                  </p:childTnLst>
                                </p:cTn>
                              </p:par>
                            </p:childTnLst>
                          </p:cTn>
                        </p:par>
                        <p:par>
                          <p:cTn id="100" fill="hold">
                            <p:stCondLst>
                              <p:cond delay="500"/>
                            </p:stCondLst>
                            <p:childTnLst>
                              <p:par>
                                <p:cTn id="101" presetID="21" presetClass="entr" presetSubtype="1" fill="hold" grpId="0"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wheel(1)">
                                      <p:cBhvr>
                                        <p:cTn id="10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p:bldP spid="13" grpId="0"/>
      <p:bldP spid="14" grpId="0" animBg="1"/>
      <p:bldP spid="14" grpId="1" animBg="1"/>
      <p:bldP spid="15" grpId="0" animBg="1"/>
      <p:bldP spid="16" grpId="0" animBg="1"/>
      <p:bldP spid="16" grpId="1" animBg="1"/>
      <p:bldP spid="19" grpId="0" animBg="1"/>
      <p:bldP spid="19" grpId="1" animBg="1"/>
      <p:bldP spid="22" grpId="0" animBg="1"/>
      <p:bldP spid="22" grpId="1" animBg="1"/>
      <p:bldP spid="2" grpId="0" animBg="1"/>
      <p:bldP spid="2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0943"/>
          </a:xfrm>
        </p:spPr>
        <p:txBody>
          <a:bodyPr>
            <a:normAutofit/>
          </a:bodyPr>
          <a:lstStyle/>
          <a:p>
            <a:r>
              <a:rPr lang="en-US" sz="2800" b="1" dirty="0">
                <a:solidFill>
                  <a:srgbClr val="7030A0"/>
                </a:solidFill>
              </a:rPr>
              <a:t>Example – Uncertainty of WBC counts</a:t>
            </a:r>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4288" y="1182342"/>
            <a:ext cx="11880000" cy="3014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1310475" y="3003144"/>
            <a:ext cx="1445604" cy="4476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3953814" y="3003144"/>
            <a:ext cx="5859886" cy="447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63094" y="3438261"/>
            <a:ext cx="661180" cy="44760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953813" y="3438261"/>
            <a:ext cx="1429555" cy="376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630472" y="3814461"/>
            <a:ext cx="2062767" cy="3762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362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1"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8)">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par>
                          <p:cTn id="20" fill="hold">
                            <p:stCondLst>
                              <p:cond delay="500"/>
                            </p:stCondLst>
                            <p:childTnLst>
                              <p:par>
                                <p:cTn id="21" presetID="21"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37649" t="38639" r="35023" b="32657"/>
          <a:stretch/>
        </p:blipFill>
        <p:spPr>
          <a:xfrm>
            <a:off x="3962400" y="978567"/>
            <a:ext cx="7443538" cy="4395537"/>
          </a:xfrm>
          <a:prstGeom prst="rect">
            <a:avLst/>
          </a:prstGeom>
        </p:spPr>
      </p:pic>
      <p:sp>
        <p:nvSpPr>
          <p:cNvPr id="5" name="TextBox 4"/>
          <p:cNvSpPr txBox="1"/>
          <p:nvPr/>
        </p:nvSpPr>
        <p:spPr>
          <a:xfrm>
            <a:off x="306473" y="380709"/>
            <a:ext cx="5489030" cy="3139321"/>
          </a:xfrm>
          <a:prstGeom prst="rect">
            <a:avLst/>
          </a:prstGeom>
          <a:noFill/>
        </p:spPr>
        <p:txBody>
          <a:bodyPr wrap="square" rtlCol="0">
            <a:spAutoFit/>
          </a:bodyPr>
          <a:lstStyle/>
          <a:p>
            <a:pPr>
              <a:spcAft>
                <a:spcPts val="1200"/>
              </a:spcAft>
            </a:pPr>
            <a:r>
              <a:rPr lang="en-US" sz="2800" b="1" dirty="0">
                <a:solidFill>
                  <a:srgbClr val="7030A0"/>
                </a:solidFill>
              </a:rPr>
              <a:t>Example</a:t>
            </a:r>
            <a:endParaRPr lang="en-US" sz="2400" b="1" dirty="0">
              <a:solidFill>
                <a:srgbClr val="7030A0"/>
              </a:solidFill>
            </a:endParaRPr>
          </a:p>
          <a:p>
            <a:pPr>
              <a:spcAft>
                <a:spcPts val="1200"/>
              </a:spcAft>
            </a:pPr>
            <a:r>
              <a:rPr lang="en-US" sz="2400" b="1" dirty="0"/>
              <a:t>Repeated assay of Glucose:</a:t>
            </a:r>
          </a:p>
          <a:p>
            <a:pPr marL="342900" indent="-342900">
              <a:spcAft>
                <a:spcPts val="1200"/>
              </a:spcAft>
              <a:buFont typeface="Wingdings" pitchFamily="2" charset="2"/>
              <a:buChar char="§"/>
            </a:pPr>
            <a:r>
              <a:rPr lang="en-US" sz="2400" dirty="0"/>
              <a:t>True Value = 100 mg/dL</a:t>
            </a:r>
            <a:endParaRPr lang="en-US" sz="2400" baseline="30000" dirty="0"/>
          </a:p>
          <a:p>
            <a:pPr marL="342900" indent="-342900">
              <a:spcAft>
                <a:spcPts val="1200"/>
              </a:spcAft>
              <a:buFont typeface="Wingdings" pitchFamily="2" charset="2"/>
              <a:buChar char="§"/>
            </a:pPr>
            <a:r>
              <a:rPr lang="en-US" sz="2400" dirty="0"/>
              <a:t>SD = 3 mg/dL</a:t>
            </a:r>
            <a:endParaRPr lang="en-US" sz="2400" baseline="30000" dirty="0"/>
          </a:p>
          <a:p>
            <a:pPr>
              <a:spcAft>
                <a:spcPts val="1200"/>
              </a:spcAft>
            </a:pPr>
            <a:r>
              <a:rPr lang="en-US" sz="2400" b="1" i="1" dirty="0">
                <a:solidFill>
                  <a:srgbClr val="0070C0"/>
                </a:solidFill>
              </a:rPr>
              <a:t>The middle 68% of results width?</a:t>
            </a:r>
          </a:p>
          <a:p>
            <a:pPr>
              <a:spcAft>
                <a:spcPts val="1200"/>
              </a:spcAft>
            </a:pPr>
            <a:r>
              <a:rPr lang="en-US" sz="2400" b="1" i="1" dirty="0">
                <a:solidFill>
                  <a:srgbClr val="0070C0"/>
                </a:solidFill>
              </a:rPr>
              <a:t>The middle 95% of results width?</a:t>
            </a:r>
          </a:p>
        </p:txBody>
      </p:sp>
      <p:cxnSp>
        <p:nvCxnSpPr>
          <p:cNvPr id="7" name="Straight Connector 6"/>
          <p:cNvCxnSpPr>
            <a:endCxn id="4" idx="2"/>
          </p:cNvCxnSpPr>
          <p:nvPr/>
        </p:nvCxnSpPr>
        <p:spPr>
          <a:xfrm>
            <a:off x="7684168" y="2117558"/>
            <a:ext cx="1" cy="3256546"/>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95410" y="5374104"/>
            <a:ext cx="577516" cy="369332"/>
          </a:xfrm>
          <a:prstGeom prst="rect">
            <a:avLst/>
          </a:prstGeom>
          <a:noFill/>
        </p:spPr>
        <p:txBody>
          <a:bodyPr wrap="square" rtlCol="0">
            <a:spAutoFit/>
          </a:bodyPr>
          <a:lstStyle/>
          <a:p>
            <a:r>
              <a:rPr lang="en-US" b="1" dirty="0">
                <a:solidFill>
                  <a:srgbClr val="FF0000"/>
                </a:solidFill>
              </a:rPr>
              <a:t>100</a:t>
            </a:r>
          </a:p>
        </p:txBody>
      </p:sp>
      <p:sp>
        <p:nvSpPr>
          <p:cNvPr id="9" name="TextBox 8"/>
          <p:cNvSpPr txBox="1"/>
          <p:nvPr/>
        </p:nvSpPr>
        <p:spPr>
          <a:xfrm>
            <a:off x="8357936" y="5374104"/>
            <a:ext cx="577516" cy="369332"/>
          </a:xfrm>
          <a:prstGeom prst="rect">
            <a:avLst/>
          </a:prstGeom>
          <a:noFill/>
        </p:spPr>
        <p:txBody>
          <a:bodyPr wrap="square" rtlCol="0">
            <a:spAutoFit/>
          </a:bodyPr>
          <a:lstStyle/>
          <a:p>
            <a:r>
              <a:rPr lang="en-US" b="1" dirty="0"/>
              <a:t>103</a:t>
            </a:r>
          </a:p>
        </p:txBody>
      </p:sp>
      <p:sp>
        <p:nvSpPr>
          <p:cNvPr id="10" name="TextBox 9"/>
          <p:cNvSpPr txBox="1"/>
          <p:nvPr/>
        </p:nvSpPr>
        <p:spPr>
          <a:xfrm>
            <a:off x="9256294" y="5374104"/>
            <a:ext cx="577516" cy="369332"/>
          </a:xfrm>
          <a:prstGeom prst="rect">
            <a:avLst/>
          </a:prstGeom>
          <a:noFill/>
        </p:spPr>
        <p:txBody>
          <a:bodyPr wrap="square" rtlCol="0">
            <a:spAutoFit/>
          </a:bodyPr>
          <a:lstStyle/>
          <a:p>
            <a:r>
              <a:rPr lang="en-US" b="1" dirty="0"/>
              <a:t>106</a:t>
            </a:r>
          </a:p>
        </p:txBody>
      </p:sp>
      <p:sp>
        <p:nvSpPr>
          <p:cNvPr id="11" name="TextBox 10"/>
          <p:cNvSpPr txBox="1"/>
          <p:nvPr/>
        </p:nvSpPr>
        <p:spPr>
          <a:xfrm>
            <a:off x="10154652" y="5374104"/>
            <a:ext cx="577516" cy="369332"/>
          </a:xfrm>
          <a:prstGeom prst="rect">
            <a:avLst/>
          </a:prstGeom>
          <a:noFill/>
        </p:spPr>
        <p:txBody>
          <a:bodyPr wrap="square" rtlCol="0">
            <a:spAutoFit/>
          </a:bodyPr>
          <a:lstStyle/>
          <a:p>
            <a:r>
              <a:rPr lang="en-US" b="1" dirty="0"/>
              <a:t>109</a:t>
            </a:r>
          </a:p>
        </p:txBody>
      </p:sp>
      <p:sp>
        <p:nvSpPr>
          <p:cNvPr id="12" name="TextBox 11"/>
          <p:cNvSpPr txBox="1"/>
          <p:nvPr/>
        </p:nvSpPr>
        <p:spPr>
          <a:xfrm>
            <a:off x="4620126" y="5374104"/>
            <a:ext cx="577516" cy="369332"/>
          </a:xfrm>
          <a:prstGeom prst="rect">
            <a:avLst/>
          </a:prstGeom>
          <a:noFill/>
        </p:spPr>
        <p:txBody>
          <a:bodyPr wrap="square" rtlCol="0">
            <a:spAutoFit/>
          </a:bodyPr>
          <a:lstStyle/>
          <a:p>
            <a:pPr algn="ctr"/>
            <a:r>
              <a:rPr lang="en-US" b="1" dirty="0"/>
              <a:t>91</a:t>
            </a:r>
          </a:p>
        </p:txBody>
      </p:sp>
      <p:sp>
        <p:nvSpPr>
          <p:cNvPr id="13" name="TextBox 12"/>
          <p:cNvSpPr txBox="1"/>
          <p:nvPr/>
        </p:nvSpPr>
        <p:spPr>
          <a:xfrm>
            <a:off x="5534527" y="5374104"/>
            <a:ext cx="577516" cy="369332"/>
          </a:xfrm>
          <a:prstGeom prst="rect">
            <a:avLst/>
          </a:prstGeom>
          <a:noFill/>
        </p:spPr>
        <p:txBody>
          <a:bodyPr wrap="square" rtlCol="0">
            <a:spAutoFit/>
          </a:bodyPr>
          <a:lstStyle/>
          <a:p>
            <a:pPr algn="ctr"/>
            <a:r>
              <a:rPr lang="en-US" b="1" dirty="0"/>
              <a:t>94</a:t>
            </a:r>
          </a:p>
        </p:txBody>
      </p:sp>
      <p:sp>
        <p:nvSpPr>
          <p:cNvPr id="14" name="TextBox 13"/>
          <p:cNvSpPr txBox="1"/>
          <p:nvPr/>
        </p:nvSpPr>
        <p:spPr>
          <a:xfrm>
            <a:off x="6448928" y="5374104"/>
            <a:ext cx="577516" cy="369332"/>
          </a:xfrm>
          <a:prstGeom prst="rect">
            <a:avLst/>
          </a:prstGeom>
          <a:noFill/>
        </p:spPr>
        <p:txBody>
          <a:bodyPr wrap="square" rtlCol="0">
            <a:spAutoFit/>
          </a:bodyPr>
          <a:lstStyle/>
          <a:p>
            <a:pPr algn="ctr"/>
            <a:r>
              <a:rPr lang="en-US" b="1" dirty="0"/>
              <a:t>97</a:t>
            </a:r>
          </a:p>
        </p:txBody>
      </p:sp>
      <p:sp>
        <p:nvSpPr>
          <p:cNvPr id="15" name="TextBox 14"/>
          <p:cNvSpPr txBox="1"/>
          <p:nvPr/>
        </p:nvSpPr>
        <p:spPr>
          <a:xfrm>
            <a:off x="274390" y="3604828"/>
            <a:ext cx="5944416" cy="461665"/>
          </a:xfrm>
          <a:prstGeom prst="rect">
            <a:avLst/>
          </a:prstGeom>
          <a:noFill/>
        </p:spPr>
        <p:txBody>
          <a:bodyPr wrap="square" rtlCol="0">
            <a:spAutoFit/>
          </a:bodyPr>
          <a:lstStyle/>
          <a:p>
            <a:r>
              <a:rPr lang="en-US" sz="2400" b="1" i="1" dirty="0">
                <a:solidFill>
                  <a:srgbClr val="FF0000"/>
                </a:solidFill>
              </a:rPr>
              <a:t>Probability of falling between 97 and 103?</a:t>
            </a:r>
          </a:p>
        </p:txBody>
      </p:sp>
      <p:sp>
        <p:nvSpPr>
          <p:cNvPr id="16" name="TextBox 15"/>
          <p:cNvSpPr txBox="1"/>
          <p:nvPr/>
        </p:nvSpPr>
        <p:spPr>
          <a:xfrm>
            <a:off x="258484" y="4117888"/>
            <a:ext cx="5665357" cy="461665"/>
          </a:xfrm>
          <a:prstGeom prst="rect">
            <a:avLst/>
          </a:prstGeom>
          <a:noFill/>
        </p:spPr>
        <p:txBody>
          <a:bodyPr wrap="square" rtlCol="0">
            <a:spAutoFit/>
          </a:bodyPr>
          <a:lstStyle/>
          <a:p>
            <a:r>
              <a:rPr lang="en-US" sz="2400" b="1" i="1" dirty="0">
                <a:solidFill>
                  <a:srgbClr val="FF0000"/>
                </a:solidFill>
              </a:rPr>
              <a:t>Probability of falling between 94 and 106?</a:t>
            </a:r>
          </a:p>
        </p:txBody>
      </p:sp>
      <p:sp>
        <p:nvSpPr>
          <p:cNvPr id="17" name="Left-Right Arrow 16"/>
          <p:cNvSpPr/>
          <p:nvPr/>
        </p:nvSpPr>
        <p:spPr>
          <a:xfrm>
            <a:off x="6769770" y="4186989"/>
            <a:ext cx="1783080" cy="457200"/>
          </a:xfrm>
          <a:prstGeom prst="lef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Right Arrow 17"/>
          <p:cNvSpPr/>
          <p:nvPr/>
        </p:nvSpPr>
        <p:spPr>
          <a:xfrm>
            <a:off x="5852855" y="4788387"/>
            <a:ext cx="3657600" cy="457200"/>
          </a:xfrm>
          <a:prstGeom prst="leftRigh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4917240" y="5429160"/>
              <a:ext cx="12240" cy="12240"/>
            </p14:xfrm>
          </p:contentPart>
        </mc:Choice>
        <mc:Fallback xmlns="">
          <p:pic>
            <p:nvPicPr>
              <p:cNvPr id="2" name="Ink 1"/>
              <p:cNvPicPr/>
              <p:nvPr/>
            </p:nvPicPr>
            <p:blipFill>
              <a:blip r:embed="rId6"/>
              <a:stretch>
                <a:fillRect/>
              </a:stretch>
            </p:blipFill>
            <p:spPr>
              <a:xfrm>
                <a:off x="4907880" y="5419800"/>
                <a:ext cx="30960" cy="30960"/>
              </a:xfrm>
              <a:prstGeom prst="rect">
                <a:avLst/>
              </a:prstGeom>
            </p:spPr>
          </p:pic>
        </mc:Fallback>
      </mc:AlternateContent>
    </p:spTree>
    <p:extLst>
      <p:ext uri="{BB962C8B-B14F-4D97-AF65-F5344CB8AC3E}">
        <p14:creationId xmlns:p14="http://schemas.microsoft.com/office/powerpoint/2010/main" val="16933727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wipe(left)">
                                      <p:cBhvr>
                                        <p:cTn id="7" dur="500"/>
                                        <p:tgtEl>
                                          <p:spTgt spid="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wipe(left)">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16" presetClass="entr" presetSubtype="37"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out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500"/>
                            </p:stCondLst>
                            <p:childTnLst>
                              <p:par>
                                <p:cTn id="28" presetID="16" presetClass="entr" presetSubtype="37"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out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1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5"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7453" y="170622"/>
            <a:ext cx="11880000" cy="3357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a:xfrm>
            <a:off x="3860492" y="1237946"/>
            <a:ext cx="1445604" cy="4476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739268" y="2060048"/>
            <a:ext cx="844026" cy="32254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9401577" y="2085806"/>
            <a:ext cx="806054" cy="32254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6478073" y="2060048"/>
            <a:ext cx="803906" cy="32254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58904" y="938835"/>
            <a:ext cx="11856853" cy="11031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336432" y="3080824"/>
            <a:ext cx="1514190" cy="54117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7133" y="2044984"/>
            <a:ext cx="12022890" cy="1750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5049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xit" presetSubtype="1" fill="hold" grpId="0" nodeType="clickEffect">
                                  <p:stCondLst>
                                    <p:cond delay="0"/>
                                  </p:stCondLst>
                                  <p:childTnLst>
                                    <p:animEffect transition="out" filter="wipe(up)">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2" grpId="0" animBg="1"/>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50" y="115910"/>
            <a:ext cx="11880000" cy="6643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189050" y="2369712"/>
            <a:ext cx="11880000" cy="2176530"/>
          </a:xfrm>
          <a:prstGeom prst="roundRect">
            <a:avLst/>
          </a:prstGeom>
          <a:noFill/>
          <a:ln w="38100">
            <a:solidFill>
              <a:srgbClr val="FF0000"/>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89050" y="115910"/>
            <a:ext cx="11880000" cy="2191775"/>
          </a:xfrm>
          <a:prstGeom prst="roundRect">
            <a:avLst/>
          </a:prstGeom>
          <a:noFill/>
          <a:ln w="38100">
            <a:solidFill>
              <a:srgbClr val="00B05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89050" y="4609128"/>
            <a:ext cx="11880000" cy="2171598"/>
          </a:xfrm>
          <a:prstGeom prst="roundRect">
            <a:avLst/>
          </a:prstGeom>
          <a:noFill/>
          <a:ln w="38100">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081665" y="1924254"/>
            <a:ext cx="660955" cy="44760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069173" y="4130307"/>
            <a:ext cx="660955" cy="44760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101652" y="6291387"/>
            <a:ext cx="660955" cy="44760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780019" y="1177244"/>
            <a:ext cx="660955" cy="44760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767527" y="5616831"/>
            <a:ext cx="660955" cy="44760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785016" y="3385794"/>
            <a:ext cx="660955" cy="44760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42164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par>
                          <p:cTn id="13" fill="hold">
                            <p:stCondLst>
                              <p:cond delay="2000"/>
                            </p:stCondLst>
                            <p:childTnLst>
                              <p:par>
                                <p:cTn id="14" presetID="21" presetClass="entr" presetSubtype="1"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2000"/>
                                        <p:tgtEl>
                                          <p:spTgt spid="10"/>
                                        </p:tgtEl>
                                      </p:cBhvr>
                                    </p:animEffect>
                                  </p:childTnLst>
                                </p:cTn>
                              </p:par>
                            </p:childTnLst>
                          </p:cTn>
                        </p:par>
                        <p:par>
                          <p:cTn id="17" fill="hold">
                            <p:stCondLst>
                              <p:cond delay="4000"/>
                            </p:stCondLst>
                            <p:childTnLst>
                              <p:par>
                                <p:cTn id="18" presetID="21"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2000"/>
                                        <p:tgtEl>
                                          <p:spTgt spid="11"/>
                                        </p:tgtEl>
                                      </p:cBhvr>
                                    </p:animEffect>
                                  </p:childTnLst>
                                </p:cTn>
                              </p:par>
                            </p:childTnLst>
                          </p:cTn>
                        </p:par>
                        <p:par>
                          <p:cTn id="21" fill="hold">
                            <p:stCondLst>
                              <p:cond delay="6000"/>
                            </p:stCondLst>
                            <p:childTnLst>
                              <p:par>
                                <p:cTn id="22" presetID="21"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1)">
                                      <p:cBhvr>
                                        <p:cTn id="24" dur="2000"/>
                                        <p:tgtEl>
                                          <p:spTgt spid="12"/>
                                        </p:tgtEl>
                                      </p:cBhvr>
                                    </p:animEffect>
                                  </p:childTnLst>
                                </p:cTn>
                              </p:par>
                            </p:childTnLst>
                          </p:cTn>
                        </p:par>
                        <p:par>
                          <p:cTn id="25" fill="hold">
                            <p:stCondLst>
                              <p:cond delay="8000"/>
                            </p:stCondLst>
                            <p:childTnLst>
                              <p:par>
                                <p:cTn id="26" presetID="21" presetClass="entr" presetSubtype="1"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heel(1)">
                                      <p:cBhvr>
                                        <p:cTn id="28" dur="2000"/>
                                        <p:tgtEl>
                                          <p:spTgt spid="13"/>
                                        </p:tgtEl>
                                      </p:cBhvr>
                                    </p:animEffect>
                                  </p:childTnLst>
                                </p:cTn>
                              </p:par>
                            </p:childTnLst>
                          </p:cTn>
                        </p:par>
                        <p:par>
                          <p:cTn id="29" fill="hold">
                            <p:stCondLst>
                              <p:cond delay="10000"/>
                            </p:stCondLst>
                            <p:childTnLst>
                              <p:par>
                                <p:cTn id="30" presetID="21" presetClass="entr" presetSubtype="1"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par>
                          <p:cTn id="33" fill="hold">
                            <p:stCondLst>
                              <p:cond delay="12000"/>
                            </p:stCondLst>
                            <p:childTnLst>
                              <p:par>
                                <p:cTn id="34" presetID="21" presetClass="entr" presetSubtype="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heel(1)">
                                      <p:cBhvr>
                                        <p:cTn id="3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14" grpId="0" animBg="1"/>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4210" name="Picture 2"/>
          <p:cNvPicPr>
            <a:picLocks noChangeAspect="1" noChangeArrowheads="1"/>
          </p:cNvPicPr>
          <p:nvPr/>
        </p:nvPicPr>
        <p:blipFill>
          <a:blip r:embed="rId2">
            <a:lum bright="-20000" contrast="40000"/>
          </a:blip>
          <a:srcRect/>
          <a:stretch>
            <a:fillRect/>
          </a:stretch>
        </p:blipFill>
        <p:spPr bwMode="auto">
          <a:xfrm>
            <a:off x="103878" y="298475"/>
            <a:ext cx="11932920" cy="802595"/>
          </a:xfrm>
          <a:prstGeom prst="rect">
            <a:avLst/>
          </a:prstGeom>
        </p:spPr>
      </p:pic>
      <p:pic>
        <p:nvPicPr>
          <p:cNvPr id="94211" name="Picture 3"/>
          <p:cNvPicPr>
            <a:picLocks noGrp="1" noChangeAspect="1" noChangeArrowheads="1"/>
          </p:cNvPicPr>
          <p:nvPr>
            <p:ph idx="1"/>
          </p:nvPr>
        </p:nvPicPr>
        <p:blipFill>
          <a:blip r:embed="rId3">
            <a:lum bright="-20000" contrast="40000"/>
          </a:blip>
          <a:srcRect b="49314"/>
          <a:stretch>
            <a:fillRect/>
          </a:stretch>
        </p:blipFill>
        <p:spPr bwMode="auto">
          <a:xfrm>
            <a:off x="117070" y="1064313"/>
            <a:ext cx="11952000" cy="2653248"/>
          </a:xfrm>
          <a:prstGeom prst="rect">
            <a:avLst/>
          </a:prstGeom>
        </p:spPr>
      </p:pic>
      <p:sp>
        <p:nvSpPr>
          <p:cNvPr id="6" name="Rounded Rectangle 5"/>
          <p:cNvSpPr/>
          <p:nvPr/>
        </p:nvSpPr>
        <p:spPr>
          <a:xfrm>
            <a:off x="3347803" y="344774"/>
            <a:ext cx="1643922" cy="35317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p:cNvPicPr>
            <a:picLocks noChangeAspect="1" noChangeArrowheads="1"/>
          </p:cNvPicPr>
          <p:nvPr/>
        </p:nvPicPr>
        <p:blipFill>
          <a:blip r:embed="rId4">
            <a:duotone>
              <a:prstClr val="black"/>
              <a:srgbClr val="00B050">
                <a:tint val="45000"/>
                <a:satMod val="400000"/>
              </a:srgbClr>
            </a:duotone>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40000"/>
                    </a14:imgEffect>
                  </a14:imgLayer>
                </a14:imgProps>
              </a:ext>
            </a:extLst>
          </a:blip>
          <a:srcRect t="49827" b="31559"/>
          <a:stretch>
            <a:fillRect/>
          </a:stretch>
        </p:blipFill>
        <p:spPr bwMode="auto">
          <a:xfrm>
            <a:off x="117070" y="3672590"/>
            <a:ext cx="11952000" cy="974361"/>
          </a:xfrm>
          <a:prstGeom prst="rect">
            <a:avLst/>
          </a:prstGeom>
        </p:spPr>
      </p:pic>
      <p:pic>
        <p:nvPicPr>
          <p:cNvPr id="12" name="Picture 3"/>
          <p:cNvPicPr>
            <a:picLocks noChangeAspect="1" noChangeArrowheads="1"/>
          </p:cNvPicPr>
          <p:nvPr/>
        </p:nvPicPr>
        <p:blipFill>
          <a:blip r:embed="rId3">
            <a:lum bright="-20000" contrast="40000"/>
          </a:blip>
          <a:srcRect t="67009"/>
          <a:stretch>
            <a:fillRect/>
          </a:stretch>
        </p:blipFill>
        <p:spPr bwMode="auto">
          <a:xfrm>
            <a:off x="117070" y="4572000"/>
            <a:ext cx="11952000" cy="1726985"/>
          </a:xfrm>
          <a:prstGeom prst="rect">
            <a:avLst/>
          </a:prstGeom>
        </p:spPr>
      </p:pic>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58" y="366776"/>
            <a:ext cx="10971663" cy="794934"/>
          </a:xfrm>
        </p:spPr>
        <p:txBody>
          <a:bodyPr>
            <a:noAutofit/>
          </a:bodyPr>
          <a:lstStyle/>
          <a:p>
            <a:pPr>
              <a:spcBef>
                <a:spcPts val="1800"/>
              </a:spcBef>
              <a:spcAft>
                <a:spcPts val="1800"/>
              </a:spcAft>
            </a:pPr>
            <a:r>
              <a:rPr lang="en-US" sz="4000" b="1" dirty="0">
                <a:solidFill>
                  <a:schemeClr val="accent2"/>
                </a:solidFill>
              </a:rPr>
              <a:t>Standard uncertainty (</a:t>
            </a:r>
            <a:r>
              <a:rPr lang="en-US" sz="4000" b="1" i="1" dirty="0">
                <a:solidFill>
                  <a:schemeClr val="accent2"/>
                </a:solidFill>
              </a:rPr>
              <a:t>u</a:t>
            </a:r>
            <a:r>
              <a:rPr lang="en-US" sz="4000" b="1" dirty="0">
                <a:solidFill>
                  <a:schemeClr val="accent2"/>
                </a:solidFill>
              </a:rPr>
              <a:t>) </a:t>
            </a:r>
            <a:r>
              <a:rPr lang="en-US" sz="4000" b="1" dirty="0"/>
              <a:t>vs. </a:t>
            </a:r>
            <a:r>
              <a:rPr lang="en-US" sz="4000" b="1" dirty="0">
                <a:solidFill>
                  <a:srgbClr val="7030A0"/>
                </a:solidFill>
              </a:rPr>
              <a:t>Relative uncertainty (</a:t>
            </a:r>
            <a:r>
              <a:rPr lang="en-US" sz="4000" b="1" i="1" dirty="0" err="1">
                <a:solidFill>
                  <a:srgbClr val="7030A0"/>
                </a:solidFill>
              </a:rPr>
              <a:t>u</a:t>
            </a:r>
            <a:r>
              <a:rPr lang="en-US" sz="4000" b="1" baseline="-25000" dirty="0" err="1">
                <a:solidFill>
                  <a:srgbClr val="7030A0"/>
                </a:solidFill>
              </a:rPr>
              <a:t>rel</a:t>
            </a:r>
            <a:r>
              <a:rPr lang="en-US" sz="4000" b="1" dirty="0">
                <a:solidFill>
                  <a:srgbClr val="7030A0"/>
                </a:solidFill>
              </a:rPr>
              <a:t>)</a:t>
            </a:r>
          </a:p>
        </p:txBody>
      </p:sp>
      <p:pic>
        <p:nvPicPr>
          <p:cNvPr id="95234" name="Picture 2"/>
          <p:cNvPicPr>
            <a:picLocks noGrp="1" noChangeAspect="1" noChangeArrowheads="1"/>
          </p:cNvPicPr>
          <p:nvPr>
            <p:ph idx="1"/>
          </p:nvPr>
        </p:nvPicPr>
        <p:blipFill>
          <a:blip r:embed="rId2">
            <a:lum bright="-20000" contrast="40000"/>
          </a:blip>
          <a:srcRect/>
          <a:stretch>
            <a:fillRect/>
          </a:stretch>
        </p:blipFill>
        <p:spPr bwMode="auto">
          <a:xfrm>
            <a:off x="119920" y="2661640"/>
            <a:ext cx="11880000" cy="3121531"/>
          </a:xfrm>
          <a:prstGeom prst="rect">
            <a:avLst/>
          </a:prstGeom>
        </p:spPr>
      </p:pic>
      <p:sp>
        <p:nvSpPr>
          <p:cNvPr id="8" name="Rounded Rectangle 7"/>
          <p:cNvSpPr/>
          <p:nvPr/>
        </p:nvSpPr>
        <p:spPr>
          <a:xfrm>
            <a:off x="89940" y="4856801"/>
            <a:ext cx="1229193" cy="3981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0405672" y="5159103"/>
            <a:ext cx="1526498" cy="39814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49902" y="2128604"/>
            <a:ext cx="5200020" cy="523220"/>
          </a:xfrm>
          <a:prstGeom prst="rect">
            <a:avLst/>
          </a:prstGeom>
          <a:noFill/>
        </p:spPr>
        <p:txBody>
          <a:bodyPr wrap="square" rtlCol="0">
            <a:spAutoFit/>
          </a:bodyPr>
          <a:lstStyle/>
          <a:p>
            <a:r>
              <a:rPr lang="en-US" sz="2800" b="1" dirty="0"/>
              <a:t>A. </a:t>
            </a:r>
            <a:r>
              <a:rPr lang="en-US" sz="2800" b="1" dirty="0">
                <a:solidFill>
                  <a:srgbClr val="FF0000"/>
                </a:solidFill>
              </a:rPr>
              <a:t>Standard</a:t>
            </a:r>
            <a:r>
              <a:rPr lang="en-US" sz="2800" b="1" dirty="0"/>
              <a:t> uncertainty method </a:t>
            </a:r>
          </a:p>
        </p:txBody>
      </p:sp>
      <p:sp>
        <p:nvSpPr>
          <p:cNvPr id="7" name="TextBox 6"/>
          <p:cNvSpPr txBox="1"/>
          <p:nvPr/>
        </p:nvSpPr>
        <p:spPr>
          <a:xfrm>
            <a:off x="149902" y="1387630"/>
            <a:ext cx="6685352" cy="523220"/>
          </a:xfrm>
          <a:prstGeom prst="rect">
            <a:avLst/>
          </a:prstGeom>
          <a:noFill/>
        </p:spPr>
        <p:txBody>
          <a:bodyPr wrap="square" rtlCol="0">
            <a:spAutoFit/>
          </a:bodyPr>
          <a:lstStyle/>
          <a:p>
            <a:r>
              <a:rPr lang="en-US" sz="2800" b="1" dirty="0"/>
              <a:t>Example - Albumin in Serum/Plasma</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95234"/>
                                        </p:tgtEl>
                                        <p:attrNameLst>
                                          <p:attrName>style.visibility</p:attrName>
                                        </p:attrNameLst>
                                      </p:cBhvr>
                                      <p:to>
                                        <p:strVal val="visible"/>
                                      </p:to>
                                    </p:set>
                                    <p:animEffect transition="in" filter="wipe(up)">
                                      <p:cBhvr>
                                        <p:cTn id="18" dur="500"/>
                                        <p:tgtEl>
                                          <p:spTgt spid="9523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2000"/>
                            </p:stCondLst>
                            <p:childTnLst>
                              <p:par>
                                <p:cTn id="25" presetID="21" presetClass="entr" presetSubtype="1"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6258" name="Picture 2"/>
          <p:cNvPicPr>
            <a:picLocks noGrp="1" noChangeAspect="1" noChangeArrowheads="1"/>
          </p:cNvPicPr>
          <p:nvPr>
            <p:ph idx="1"/>
          </p:nvPr>
        </p:nvPicPr>
        <p:blipFill>
          <a:blip r:embed="rId2">
            <a:lum bright="-20000" contrast="40000"/>
          </a:blip>
          <a:srcRect/>
          <a:stretch>
            <a:fillRect/>
          </a:stretch>
        </p:blipFill>
        <p:spPr bwMode="auto">
          <a:xfrm>
            <a:off x="516959" y="110363"/>
            <a:ext cx="10976110" cy="6655578"/>
          </a:xfrm>
          <a:prstGeom prst="rect">
            <a:avLst/>
          </a:prstGeom>
          <a:ln w="38100">
            <a:solidFill>
              <a:schemeClr val="tx1"/>
            </a:solidFill>
          </a:ln>
        </p:spPr>
      </p:pic>
      <p:sp>
        <p:nvSpPr>
          <p:cNvPr id="5" name="Rounded Rectangle 4"/>
          <p:cNvSpPr/>
          <p:nvPr/>
        </p:nvSpPr>
        <p:spPr>
          <a:xfrm>
            <a:off x="2774731" y="852362"/>
            <a:ext cx="2033752" cy="2827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891865" y="472966"/>
            <a:ext cx="1513487" cy="299544"/>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361868" y="483472"/>
            <a:ext cx="1014174" cy="304804"/>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800090" y="2457361"/>
            <a:ext cx="660955" cy="447601"/>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8074654" y="2450342"/>
            <a:ext cx="660955" cy="447601"/>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4912612" y="776745"/>
            <a:ext cx="3262397" cy="17501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264713" y="789497"/>
            <a:ext cx="431697" cy="17373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4555" y="3807724"/>
            <a:ext cx="12022890" cy="2949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2000"/>
                                        <p:tgtEl>
                                          <p:spTgt spid="11"/>
                                        </p:tgtEl>
                                      </p:cBhvr>
                                    </p:animEffec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par>
                                <p:cTn id="23" presetID="22" presetClass="entr" presetSubtype="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6258" name="Picture 2"/>
          <p:cNvPicPr>
            <a:picLocks noGrp="1" noChangeAspect="1" noChangeArrowheads="1"/>
          </p:cNvPicPr>
          <p:nvPr>
            <p:ph idx="1"/>
          </p:nvPr>
        </p:nvPicPr>
        <p:blipFill>
          <a:blip r:embed="rId2">
            <a:lum bright="-20000" contrast="40000"/>
          </a:blip>
          <a:srcRect/>
          <a:stretch>
            <a:fillRect/>
          </a:stretch>
        </p:blipFill>
        <p:spPr bwMode="auto">
          <a:xfrm>
            <a:off x="516959" y="110363"/>
            <a:ext cx="10976110" cy="6655578"/>
          </a:xfrm>
          <a:prstGeom prst="rect">
            <a:avLst/>
          </a:prstGeom>
          <a:ln w="38100">
            <a:solidFill>
              <a:schemeClr val="tx1"/>
            </a:solidFill>
          </a:ln>
        </p:spPr>
      </p:pic>
      <p:sp>
        <p:nvSpPr>
          <p:cNvPr id="5" name="Rounded Rectangle 4"/>
          <p:cNvSpPr/>
          <p:nvPr/>
        </p:nvSpPr>
        <p:spPr>
          <a:xfrm>
            <a:off x="3825611" y="852362"/>
            <a:ext cx="640080" cy="2827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8031396" y="2908064"/>
            <a:ext cx="640080" cy="2827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825611" y="2908064"/>
            <a:ext cx="640080" cy="2827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439526" y="3202868"/>
            <a:ext cx="1426503" cy="34555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825611" y="4505165"/>
            <a:ext cx="640080" cy="2827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8047316" y="5885553"/>
            <a:ext cx="640080" cy="2827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3841531" y="5885553"/>
            <a:ext cx="640080" cy="28275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455446" y="6180357"/>
            <a:ext cx="1426503" cy="34555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flipV="1">
            <a:off x="84555" y="3780430"/>
            <a:ext cx="12022890" cy="3244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57902" y="161437"/>
            <a:ext cx="10881360" cy="3618993"/>
          </a:xfrm>
          <a:prstGeom prst="rect">
            <a:avLst/>
          </a:prstGeom>
          <a:solidFill>
            <a:schemeClr val="bg1">
              <a:lumMod val="85000"/>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5348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par>
                          <p:cTn id="13" fill="hold">
                            <p:stCondLst>
                              <p:cond delay="500"/>
                            </p:stCondLst>
                            <p:childTnLst>
                              <p:par>
                                <p:cTn id="14" presetID="22" presetClass="exit" presetSubtype="1" fill="hold" grpId="0" nodeType="afterEffect">
                                  <p:stCondLst>
                                    <p:cond delay="0"/>
                                  </p:stCondLst>
                                  <p:childTnLst>
                                    <p:animEffect transition="out" filter="wipe(up)">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lum bright="-20000" contrast="40000"/>
          </a:blip>
          <a:srcRect/>
          <a:stretch>
            <a:fillRect/>
          </a:stretch>
        </p:blipFill>
        <p:spPr bwMode="auto">
          <a:xfrm>
            <a:off x="138574" y="568051"/>
            <a:ext cx="11880000" cy="4136786"/>
          </a:xfrm>
          <a:prstGeom prst="rect">
            <a:avLst/>
          </a:prstGeom>
        </p:spPr>
      </p:pic>
      <p:sp>
        <p:nvSpPr>
          <p:cNvPr id="5" name="Rounded Rectangle 4"/>
          <p:cNvSpPr/>
          <p:nvPr/>
        </p:nvSpPr>
        <p:spPr>
          <a:xfrm>
            <a:off x="3704554" y="4286168"/>
            <a:ext cx="867444" cy="447601"/>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8320312" y="4279149"/>
            <a:ext cx="867444" cy="447601"/>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704554" y="2526950"/>
            <a:ext cx="1922523" cy="4476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8320312" y="2519931"/>
            <a:ext cx="2485231" cy="4476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13524" y="3357798"/>
            <a:ext cx="2468880" cy="274320"/>
          </a:xfrm>
          <a:prstGeom prst="round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rgbClr val="00B050"/>
                </a:solidFill>
              </a:rPr>
              <a:t>Minimum</a:t>
            </a:r>
          </a:p>
        </p:txBody>
      </p:sp>
      <p:sp>
        <p:nvSpPr>
          <p:cNvPr id="10" name="Rounded Rectangle 9"/>
          <p:cNvSpPr/>
          <p:nvPr/>
        </p:nvSpPr>
        <p:spPr>
          <a:xfrm>
            <a:off x="526123" y="2833141"/>
            <a:ext cx="688080" cy="278570"/>
          </a:xfrm>
          <a:prstGeom prst="round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000" b="1" dirty="0">
              <a:solidFill>
                <a:srgbClr val="00B050"/>
              </a:solidFill>
            </a:endParaRPr>
          </a:p>
        </p:txBody>
      </p:sp>
      <p:sp>
        <p:nvSpPr>
          <p:cNvPr id="11" name="Rounded Rectangle 10"/>
          <p:cNvSpPr/>
          <p:nvPr/>
        </p:nvSpPr>
        <p:spPr>
          <a:xfrm>
            <a:off x="5034841" y="2155815"/>
            <a:ext cx="867444" cy="342203"/>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9429457" y="2014693"/>
            <a:ext cx="867444" cy="342203"/>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3"/>
          <p:cNvPicPr>
            <a:picLocks noChangeAspect="1" noChangeArrowheads="1"/>
          </p:cNvPicPr>
          <p:nvPr/>
        </p:nvPicPr>
        <p:blipFill>
          <a:blip r:embed="rId2">
            <a:lum bright="-20000" contrast="40000"/>
          </a:blip>
          <a:srcRect/>
          <a:stretch>
            <a:fillRect/>
          </a:stretch>
        </p:blipFill>
        <p:spPr bwMode="auto">
          <a:xfrm>
            <a:off x="217404" y="1322111"/>
            <a:ext cx="11880000" cy="4479592"/>
          </a:xfrm>
          <a:prstGeom prst="rect">
            <a:avLst/>
          </a:prstGeom>
          <a:ln>
            <a:solidFill>
              <a:schemeClr val="tx1"/>
            </a:solidFill>
          </a:ln>
        </p:spPr>
      </p:pic>
      <p:sp>
        <p:nvSpPr>
          <p:cNvPr id="7" name="TextBox 6"/>
          <p:cNvSpPr txBox="1"/>
          <p:nvPr/>
        </p:nvSpPr>
        <p:spPr>
          <a:xfrm>
            <a:off x="212961" y="693942"/>
            <a:ext cx="5259791" cy="523220"/>
          </a:xfrm>
          <a:prstGeom prst="rect">
            <a:avLst/>
          </a:prstGeom>
          <a:noFill/>
        </p:spPr>
        <p:txBody>
          <a:bodyPr wrap="square" rtlCol="0">
            <a:spAutoFit/>
          </a:bodyPr>
          <a:lstStyle/>
          <a:p>
            <a:r>
              <a:rPr lang="en-US" sz="2800" b="1" dirty="0"/>
              <a:t>B. </a:t>
            </a:r>
            <a:r>
              <a:rPr lang="en-US" sz="2800" b="1" dirty="0">
                <a:solidFill>
                  <a:srgbClr val="FF0000"/>
                </a:solidFill>
              </a:rPr>
              <a:t>Relative</a:t>
            </a:r>
            <a:r>
              <a:rPr lang="en-US" sz="2800" b="1" dirty="0"/>
              <a:t> uncertainty method </a:t>
            </a:r>
          </a:p>
        </p:txBody>
      </p:sp>
      <p:sp>
        <p:nvSpPr>
          <p:cNvPr id="8" name="Rounded Rectangle 7"/>
          <p:cNvSpPr/>
          <p:nvPr/>
        </p:nvSpPr>
        <p:spPr>
          <a:xfrm>
            <a:off x="3894085" y="2427889"/>
            <a:ext cx="3610301" cy="48873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12961" y="2427889"/>
            <a:ext cx="3553821" cy="65650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57144" y="4574116"/>
            <a:ext cx="3553821" cy="65650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894085" y="4587764"/>
            <a:ext cx="3762309" cy="48873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750047" y="4574116"/>
            <a:ext cx="3762309" cy="48873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894084" y="1292343"/>
            <a:ext cx="3610301" cy="48873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
                                            <p:txEl>
                                              <p:pRg st="0" end="0"/>
                                            </p:txEl>
                                          </p:spTgt>
                                        </p:tgtEl>
                                        <p:attrNameLst>
                                          <p:attrName>ppt_x</p:attrName>
                                          <p:attrName>ppt_y</p:attrName>
                                        </p:attrNameLst>
                                      </p:cBhvr>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lum bright="-20000" contrast="40000"/>
          </a:blip>
          <a:srcRect/>
          <a:stretch>
            <a:fillRect/>
          </a:stretch>
        </p:blipFill>
        <p:spPr bwMode="auto">
          <a:xfrm>
            <a:off x="208016" y="1311925"/>
            <a:ext cx="11880000" cy="4543685"/>
          </a:xfrm>
          <a:prstGeom prst="rect">
            <a:avLst/>
          </a:prstGeom>
          <a:ln>
            <a:solidFill>
              <a:schemeClr val="tx1"/>
            </a:solidFill>
          </a:ln>
        </p:spPr>
      </p:pic>
      <p:sp>
        <p:nvSpPr>
          <p:cNvPr id="4" name="Rounded Rectangle 3"/>
          <p:cNvSpPr/>
          <p:nvPr/>
        </p:nvSpPr>
        <p:spPr>
          <a:xfrm>
            <a:off x="3894084" y="1292343"/>
            <a:ext cx="3610301" cy="48873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lum bright="-20000" contrast="40000"/>
          </a:blip>
          <a:srcRect/>
          <a:stretch>
            <a:fillRect/>
          </a:stretch>
        </p:blipFill>
        <p:spPr bwMode="auto">
          <a:xfrm>
            <a:off x="110362" y="1070379"/>
            <a:ext cx="11880000" cy="2935949"/>
          </a:xfrm>
          <a:prstGeom prst="rect">
            <a:avLst/>
          </a:prstGeom>
          <a:ln>
            <a:solidFill>
              <a:schemeClr val="tx1"/>
            </a:solidFill>
          </a:ln>
        </p:spPr>
      </p:pic>
      <p:sp>
        <p:nvSpPr>
          <p:cNvPr id="4" name="Rounded Rectangle 3"/>
          <p:cNvSpPr/>
          <p:nvPr/>
        </p:nvSpPr>
        <p:spPr>
          <a:xfrm>
            <a:off x="3800090" y="3576483"/>
            <a:ext cx="867444" cy="447601"/>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624273" y="3569464"/>
            <a:ext cx="867444" cy="447601"/>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774895" y="2133052"/>
            <a:ext cx="1978792" cy="4476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7476253" y="2126033"/>
            <a:ext cx="2033507" cy="4476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668769" y="1733524"/>
            <a:ext cx="867444" cy="342203"/>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0763582" y="1733524"/>
            <a:ext cx="867444" cy="342203"/>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98534" y="2953068"/>
            <a:ext cx="2468880" cy="274320"/>
          </a:xfrm>
          <a:prstGeom prst="round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b="1" dirty="0">
                <a:solidFill>
                  <a:srgbClr val="00B050"/>
                </a:solidFill>
              </a:rPr>
              <a:t>Minimum</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64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5522" t="22556" r="34639" b="32620"/>
          <a:stretch/>
        </p:blipFill>
        <p:spPr>
          <a:xfrm>
            <a:off x="3286291" y="441622"/>
            <a:ext cx="5023518" cy="4242676"/>
          </a:xfrm>
          <a:prstGeom prst="rect">
            <a:avLst/>
          </a:prstGeom>
        </p:spPr>
      </p:pic>
      <p:pic>
        <p:nvPicPr>
          <p:cNvPr id="7" name="Content Placeholder 10"/>
          <p:cNvPicPr>
            <a:picLocks noGrp="1" noChangeAspect="1"/>
          </p:cNvPicPr>
          <p:nvPr>
            <p:ph idx="1"/>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481" t="12572" r="16313" b="14334"/>
          <a:stretch/>
        </p:blipFill>
        <p:spPr>
          <a:xfrm>
            <a:off x="240631" y="192505"/>
            <a:ext cx="11133221" cy="4940969"/>
          </a:xfrm>
        </p:spPr>
      </p:pic>
      <p:pic>
        <p:nvPicPr>
          <p:cNvPr id="8" name="Picture 7"/>
          <p:cNvPicPr>
            <a:picLocks noChangeAspect="1"/>
          </p:cNvPicPr>
          <p:nvPr/>
        </p:nvPicPr>
        <p:blipFill rotWithShape="1">
          <a:blip r:embed="rId4"/>
          <a:srcRect l="41000" t="42599" r="41492" b="38322"/>
          <a:stretch/>
        </p:blipFill>
        <p:spPr>
          <a:xfrm>
            <a:off x="4659060" y="3529266"/>
            <a:ext cx="2277979" cy="1395664"/>
          </a:xfrm>
          <a:prstGeom prst="rect">
            <a:avLst/>
          </a:prstGeom>
        </p:spPr>
      </p:pic>
      <p:sp>
        <p:nvSpPr>
          <p:cNvPr id="9" name="TextBox 8"/>
          <p:cNvSpPr txBox="1"/>
          <p:nvPr/>
        </p:nvSpPr>
        <p:spPr>
          <a:xfrm>
            <a:off x="0" y="0"/>
            <a:ext cx="7049244" cy="461665"/>
          </a:xfrm>
          <a:prstGeom prst="rect">
            <a:avLst/>
          </a:prstGeom>
          <a:noFill/>
        </p:spPr>
        <p:txBody>
          <a:bodyPr wrap="square" rtlCol="0">
            <a:spAutoFit/>
          </a:bodyPr>
          <a:lstStyle/>
          <a:p>
            <a:r>
              <a:rPr lang="en-US" sz="2400" b="1" i="1" dirty="0">
                <a:solidFill>
                  <a:srgbClr val="FF0000"/>
                </a:solidFill>
              </a:rPr>
              <a:t>Q: With 95% probability, where is a certain bird?</a:t>
            </a:r>
          </a:p>
        </p:txBody>
      </p:sp>
      <p:sp>
        <p:nvSpPr>
          <p:cNvPr id="10" name="TextBox 9"/>
          <p:cNvSpPr txBox="1"/>
          <p:nvPr/>
        </p:nvSpPr>
        <p:spPr>
          <a:xfrm>
            <a:off x="1" y="584640"/>
            <a:ext cx="4940968" cy="830997"/>
          </a:xfrm>
          <a:prstGeom prst="rect">
            <a:avLst/>
          </a:prstGeom>
          <a:noFill/>
        </p:spPr>
        <p:txBody>
          <a:bodyPr wrap="square" rtlCol="0">
            <a:spAutoFit/>
          </a:bodyPr>
          <a:lstStyle/>
          <a:p>
            <a:r>
              <a:rPr lang="en-US" sz="2400" b="1" i="1" dirty="0">
                <a:solidFill>
                  <a:srgbClr val="00B050"/>
                </a:solidFill>
              </a:rPr>
              <a:t>A: In the range -2SD to +2SD from the seeds place.</a:t>
            </a:r>
          </a:p>
        </p:txBody>
      </p:sp>
      <p:cxnSp>
        <p:nvCxnSpPr>
          <p:cNvPr id="12" name="Straight Connector 11"/>
          <p:cNvCxnSpPr/>
          <p:nvPr/>
        </p:nvCxnSpPr>
        <p:spPr>
          <a:xfrm>
            <a:off x="240631" y="5133474"/>
            <a:ext cx="1113322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Left-Right Arrow 12"/>
          <p:cNvSpPr/>
          <p:nvPr/>
        </p:nvSpPr>
        <p:spPr>
          <a:xfrm>
            <a:off x="2802274" y="5153991"/>
            <a:ext cx="6009933" cy="457200"/>
          </a:xfrm>
          <a:prstGeom prst="leftRightArrow">
            <a:avLst/>
          </a:prstGeom>
          <a:solidFill>
            <a:srgbClr val="00B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494294" y="5757307"/>
            <a:ext cx="1090863" cy="461665"/>
          </a:xfrm>
          <a:prstGeom prst="rect">
            <a:avLst/>
          </a:prstGeom>
          <a:noFill/>
        </p:spPr>
        <p:txBody>
          <a:bodyPr wrap="square" rtlCol="0">
            <a:spAutoFit/>
          </a:bodyPr>
          <a:lstStyle/>
          <a:p>
            <a:r>
              <a:rPr lang="en-US" sz="2400" b="1" dirty="0"/>
              <a:t>+2SD</a:t>
            </a:r>
          </a:p>
        </p:txBody>
      </p:sp>
      <p:cxnSp>
        <p:nvCxnSpPr>
          <p:cNvPr id="16" name="Straight Connector 15"/>
          <p:cNvCxnSpPr/>
          <p:nvPr/>
        </p:nvCxnSpPr>
        <p:spPr>
          <a:xfrm>
            <a:off x="2738106" y="4965922"/>
            <a:ext cx="0" cy="7315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377610" y="5660163"/>
            <a:ext cx="1090863" cy="461665"/>
          </a:xfrm>
          <a:prstGeom prst="rect">
            <a:avLst/>
          </a:prstGeom>
          <a:noFill/>
        </p:spPr>
        <p:txBody>
          <a:bodyPr wrap="square" rtlCol="0">
            <a:spAutoFit/>
          </a:bodyPr>
          <a:lstStyle/>
          <a:p>
            <a:r>
              <a:rPr lang="en-US" sz="2400" b="1" dirty="0"/>
              <a:t>-2SD</a:t>
            </a:r>
          </a:p>
        </p:txBody>
      </p:sp>
      <p:cxnSp>
        <p:nvCxnSpPr>
          <p:cNvPr id="19" name="Straight Connector 18"/>
          <p:cNvCxnSpPr/>
          <p:nvPr/>
        </p:nvCxnSpPr>
        <p:spPr>
          <a:xfrm>
            <a:off x="8865426" y="5061286"/>
            <a:ext cx="0" cy="7315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5792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500"/>
                            </p:stCondLst>
                            <p:childTnLst>
                              <p:par>
                                <p:cTn id="31" presetID="16" presetClass="entr" presetSubtype="37"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outVertical)">
                                      <p:cBhvr>
                                        <p:cTn id="33" dur="500"/>
                                        <p:tgtEl>
                                          <p:spTgt spid="13"/>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500"/>
                                        <p:tgtEl>
                                          <p:spTgt spid="14"/>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4" grpId="0"/>
      <p:bldP spid="1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p:cNvPicPr>
            <a:picLocks noChangeAspect="1" noChangeArrowheads="1"/>
          </p:cNvPicPr>
          <p:nvPr/>
        </p:nvPicPr>
        <p:blipFill>
          <a:blip r:embed="rId2">
            <a:lum bright="-20000" contrast="40000"/>
          </a:blip>
          <a:srcRect/>
          <a:stretch>
            <a:fillRect/>
          </a:stretch>
        </p:blipFill>
        <p:spPr bwMode="auto">
          <a:xfrm>
            <a:off x="84006" y="2697345"/>
            <a:ext cx="11880000" cy="771822"/>
          </a:xfrm>
          <a:prstGeom prst="rect">
            <a:avLst/>
          </a:prstGeom>
          <a:ln>
            <a:solidFill>
              <a:schemeClr val="tx1"/>
            </a:solidFill>
          </a:ln>
        </p:spPr>
      </p:pic>
      <p:pic>
        <p:nvPicPr>
          <p:cNvPr id="101380" name="Picture 4"/>
          <p:cNvPicPr>
            <a:picLocks noChangeAspect="1" noChangeArrowheads="1"/>
          </p:cNvPicPr>
          <p:nvPr/>
        </p:nvPicPr>
        <p:blipFill>
          <a:blip r:embed="rId3">
            <a:lum bright="-20000" contrast="40000"/>
          </a:blip>
          <a:srcRect/>
          <a:stretch>
            <a:fillRect/>
          </a:stretch>
        </p:blipFill>
        <p:spPr bwMode="auto">
          <a:xfrm>
            <a:off x="78829" y="888428"/>
            <a:ext cx="11880000" cy="1059363"/>
          </a:xfrm>
          <a:prstGeom prst="rect">
            <a:avLst/>
          </a:prstGeom>
          <a:ln>
            <a:solidFill>
              <a:schemeClr val="tx1"/>
            </a:solidFill>
          </a:ln>
        </p:spPr>
      </p:pic>
      <p:sp>
        <p:nvSpPr>
          <p:cNvPr id="5" name="TextBox 4"/>
          <p:cNvSpPr txBox="1"/>
          <p:nvPr/>
        </p:nvSpPr>
        <p:spPr>
          <a:xfrm>
            <a:off x="15766" y="2227415"/>
            <a:ext cx="5238622" cy="523220"/>
          </a:xfrm>
          <a:prstGeom prst="rect">
            <a:avLst/>
          </a:prstGeom>
          <a:ln>
            <a:noFill/>
          </a:ln>
        </p:spPr>
        <p:txBody>
          <a:bodyPr wrap="square" rtlCol="0">
            <a:spAutoFit/>
          </a:bodyPr>
          <a:lstStyle/>
          <a:p>
            <a:r>
              <a:rPr lang="en-US" sz="2800" b="1" dirty="0">
                <a:solidFill>
                  <a:schemeClr val="accent2"/>
                </a:solidFill>
              </a:rPr>
              <a:t>Relative</a:t>
            </a:r>
            <a:r>
              <a:rPr lang="en-US" sz="2800" dirty="0"/>
              <a:t> uncertainty method  </a:t>
            </a:r>
          </a:p>
        </p:txBody>
      </p:sp>
      <p:sp>
        <p:nvSpPr>
          <p:cNvPr id="6" name="TextBox 5"/>
          <p:cNvSpPr txBox="1"/>
          <p:nvPr/>
        </p:nvSpPr>
        <p:spPr>
          <a:xfrm>
            <a:off x="86833" y="378622"/>
            <a:ext cx="5167555" cy="523220"/>
          </a:xfrm>
          <a:prstGeom prst="rect">
            <a:avLst/>
          </a:prstGeom>
          <a:noFill/>
          <a:ln>
            <a:noFill/>
          </a:ln>
        </p:spPr>
        <p:txBody>
          <a:bodyPr wrap="square" rtlCol="0">
            <a:spAutoFit/>
          </a:bodyPr>
          <a:lstStyle/>
          <a:p>
            <a:r>
              <a:rPr lang="en-US" sz="2800" b="1" dirty="0">
                <a:solidFill>
                  <a:schemeClr val="accent2"/>
                </a:solidFill>
              </a:rPr>
              <a:t>Standard</a:t>
            </a:r>
            <a:r>
              <a:rPr lang="en-US" sz="2800" dirty="0">
                <a:solidFill>
                  <a:schemeClr val="accent2"/>
                </a:solidFill>
              </a:rPr>
              <a:t> </a:t>
            </a:r>
            <a:r>
              <a:rPr lang="en-US" sz="2800" dirty="0"/>
              <a:t>uncertainty method </a:t>
            </a:r>
          </a:p>
        </p:txBody>
      </p:sp>
      <p:sp>
        <p:nvSpPr>
          <p:cNvPr id="7" name="TextBox 6"/>
          <p:cNvSpPr txBox="1"/>
          <p:nvPr/>
        </p:nvSpPr>
        <p:spPr>
          <a:xfrm>
            <a:off x="315308" y="3831021"/>
            <a:ext cx="11682251" cy="461665"/>
          </a:xfrm>
          <a:prstGeom prst="rect">
            <a:avLst/>
          </a:prstGeom>
          <a:noFill/>
        </p:spPr>
        <p:txBody>
          <a:bodyPr wrap="square" rtlCol="0">
            <a:spAutoFit/>
          </a:bodyPr>
          <a:lstStyle/>
          <a:p>
            <a:pPr>
              <a:buFont typeface="Wingdings" pitchFamily="2" charset="2"/>
              <a:buChar char="Ø"/>
            </a:pPr>
            <a:r>
              <a:rPr lang="en-US" sz="2400" b="1" dirty="0"/>
              <a:t> </a:t>
            </a:r>
            <a:r>
              <a:rPr lang="en-US" sz="2400" b="1" dirty="0">
                <a:solidFill>
                  <a:srgbClr val="FF0000"/>
                </a:solidFill>
              </a:rPr>
              <a:t>Relative</a:t>
            </a:r>
            <a:r>
              <a:rPr lang="en-US" sz="2400" b="1" dirty="0"/>
              <a:t> uncertainty method gives a </a:t>
            </a:r>
            <a:r>
              <a:rPr lang="en-US" sz="2400" b="1" dirty="0">
                <a:solidFill>
                  <a:srgbClr val="FF0000"/>
                </a:solidFill>
              </a:rPr>
              <a:t>better</a:t>
            </a:r>
            <a:r>
              <a:rPr lang="en-US" sz="2400" b="1" dirty="0"/>
              <a:t> </a:t>
            </a:r>
            <a:r>
              <a:rPr lang="en-US" sz="2400" b="1" dirty="0">
                <a:solidFill>
                  <a:srgbClr val="FF0000"/>
                </a:solidFill>
              </a:rPr>
              <a:t>estimate</a:t>
            </a:r>
            <a:r>
              <a:rPr lang="en-US" sz="2400" b="1" dirty="0"/>
              <a:t> of overall uncertainty</a:t>
            </a:r>
          </a:p>
        </p:txBody>
      </p:sp>
      <p:sp>
        <p:nvSpPr>
          <p:cNvPr id="8" name="TextBox 7"/>
          <p:cNvSpPr txBox="1"/>
          <p:nvPr/>
        </p:nvSpPr>
        <p:spPr>
          <a:xfrm>
            <a:off x="325814" y="4393337"/>
            <a:ext cx="11682251" cy="830997"/>
          </a:xfrm>
          <a:prstGeom prst="rect">
            <a:avLst/>
          </a:prstGeom>
          <a:noFill/>
        </p:spPr>
        <p:txBody>
          <a:bodyPr wrap="square" rtlCol="0">
            <a:spAutoFit/>
          </a:bodyPr>
          <a:lstStyle/>
          <a:p>
            <a:pPr>
              <a:buFont typeface="Wingdings" pitchFamily="2" charset="2"/>
              <a:buChar char="Ø"/>
            </a:pPr>
            <a:r>
              <a:rPr lang="en-US" sz="2400" b="1" dirty="0"/>
              <a:t> </a:t>
            </a:r>
            <a:r>
              <a:rPr lang="en-US" sz="2400" b="1" dirty="0">
                <a:solidFill>
                  <a:srgbClr val="FF0000"/>
                </a:solidFill>
              </a:rPr>
              <a:t>Standard</a:t>
            </a:r>
            <a:r>
              <a:rPr lang="en-US" sz="2400" b="1" dirty="0"/>
              <a:t> uncertainty method </a:t>
            </a:r>
            <a:r>
              <a:rPr lang="en-US" sz="2400" b="1" dirty="0">
                <a:solidFill>
                  <a:srgbClr val="FF0000"/>
                </a:solidFill>
              </a:rPr>
              <a:t>underestimates</a:t>
            </a:r>
            <a:r>
              <a:rPr lang="en-US" sz="2400" b="1" dirty="0"/>
              <a:t> overall uncertainty at levels higher than calibrator concentration</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151097" y="380249"/>
            <a:ext cx="11889805" cy="6097501"/>
          </a:xfrm>
          <a:prstGeom prst="rect">
            <a:avLst/>
          </a:prstGeom>
        </p:spPr>
      </p:pic>
      <p:sp>
        <p:nvSpPr>
          <p:cNvPr id="3" name="Rounded Rectangle 2"/>
          <p:cNvSpPr/>
          <p:nvPr/>
        </p:nvSpPr>
        <p:spPr>
          <a:xfrm>
            <a:off x="2757714" y="1116173"/>
            <a:ext cx="6386285" cy="36418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757714" y="1543987"/>
            <a:ext cx="6386285" cy="38941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8774837" y="3418117"/>
            <a:ext cx="923799" cy="29028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724759" y="3398532"/>
            <a:ext cx="618048" cy="30987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664853" y="3391278"/>
            <a:ext cx="720957" cy="31712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1097" y="1982043"/>
            <a:ext cx="11889805" cy="219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1097" y="5145296"/>
            <a:ext cx="2606617" cy="133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757714" y="5126662"/>
            <a:ext cx="9434286" cy="151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34909" y="4135132"/>
            <a:ext cx="2606617"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24759" y="4134727"/>
            <a:ext cx="9332331"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757714" y="4691921"/>
            <a:ext cx="1139729" cy="4347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790956" y="4713949"/>
            <a:ext cx="1139729" cy="4347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5718497" y="4713950"/>
            <a:ext cx="1139729" cy="4347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310860" y="1060607"/>
            <a:ext cx="1936230" cy="921436"/>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724759" y="1083269"/>
            <a:ext cx="1172684" cy="921436"/>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097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1" nodeType="clickEffect">
                                  <p:stCondLst>
                                    <p:cond delay="0"/>
                                  </p:stCondLst>
                                  <p:childTnLst>
                                    <p:animEffect transition="out" filter="wipe(down)">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22" presetClass="exit" presetSubtype="4" fill="hold" grpId="1" nodeType="withEffect">
                                  <p:stCondLst>
                                    <p:cond delay="0"/>
                                  </p:stCondLst>
                                  <p:childTnLst>
                                    <p:animEffect transition="out" filter="wipe(dow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par>
                          <p:cTn id="21" fill="hold">
                            <p:stCondLst>
                              <p:cond delay="500"/>
                            </p:stCondLst>
                            <p:childTnLst>
                              <p:par>
                                <p:cTn id="22" presetID="22" presetClass="exit" presetSubtype="8" fill="hold" grpId="0" nodeType="afterEffect">
                                  <p:stCondLst>
                                    <p:cond delay="0"/>
                                  </p:stCondLst>
                                  <p:childTnLst>
                                    <p:animEffect transition="out" filter="wipe(left)">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8" fill="hold" grpId="0" nodeType="clickEffect">
                                  <p:stCondLst>
                                    <p:cond delay="0"/>
                                  </p:stCondLst>
                                  <p:childTnLst>
                                    <p:animEffect transition="out" filter="wipe(left)">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0" nodeType="clickEffect">
                                  <p:stCondLst>
                                    <p:cond delay="0"/>
                                  </p:stCondLst>
                                  <p:childTnLst>
                                    <p:animEffect transition="out" filter="wipe(left)">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8" fill="hold" grpId="0" nodeType="clickEffect">
                                  <p:stCondLst>
                                    <p:cond delay="0"/>
                                  </p:stCondLst>
                                  <p:childTnLst>
                                    <p:animEffect transition="out" filter="wipe(left)">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heel(1)">
                                      <p:cBhvr>
                                        <p:cTn id="44" dur="2000"/>
                                        <p:tgtEl>
                                          <p:spTgt spid="13"/>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heel(1)">
                                      <p:cBhvr>
                                        <p:cTn id="50" dur="20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heel(1)">
                                      <p:cBhvr>
                                        <p:cTn id="55" dur="20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heel(1)">
                                      <p:cBhvr>
                                        <p:cTn id="60" dur="2000"/>
                                        <p:tgtEl>
                                          <p:spTgt spid="6"/>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heel(1)">
                                      <p:cBhvr>
                                        <p:cTn id="63" dur="2000"/>
                                        <p:tgtEl>
                                          <p:spTgt spid="7"/>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heel(1)">
                                      <p:cBhvr>
                                        <p:cTn id="66" dur="20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heel(1)">
                                      <p:cBhvr>
                                        <p:cTn id="71" dur="20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xit" presetSubtype="8" fill="hold" grpId="0" nodeType="clickEffect">
                                  <p:stCondLst>
                                    <p:cond delay="0"/>
                                  </p:stCondLst>
                                  <p:childTnLst>
                                    <p:animEffect transition="out" filter="wipe(left)">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00957"/>
            <a:ext cx="5498432" cy="581359"/>
          </a:xfrm>
          <a:prstGeom prst="rect">
            <a:avLst/>
          </a:prstGeom>
          <a:solidFill>
            <a:schemeClr val="bg1"/>
          </a:solidFill>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7030A0"/>
                </a:solidFill>
              </a:rPr>
              <a:t>Multipoint Calibration</a:t>
            </a:r>
          </a:p>
        </p:txBody>
      </p:sp>
      <p:sp>
        <p:nvSpPr>
          <p:cNvPr id="3" name="TextBox 2"/>
          <p:cNvSpPr txBox="1"/>
          <p:nvPr/>
        </p:nvSpPr>
        <p:spPr>
          <a:xfrm>
            <a:off x="834189" y="1235242"/>
            <a:ext cx="10892590"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t>For practical purposes, the calibrator that is most applicable to each level of IQC is used for </a:t>
            </a:r>
            <a:r>
              <a:rPr lang="en-US" sz="2800" i="1" dirty="0"/>
              <a:t>u</a:t>
            </a:r>
            <a:r>
              <a:rPr lang="en-US" sz="2800" baseline="-25000" dirty="0"/>
              <a:t>cal</a:t>
            </a:r>
          </a:p>
        </p:txBody>
      </p:sp>
      <p:pic>
        <p:nvPicPr>
          <p:cNvPr id="4" name="Picture 3"/>
          <p:cNvPicPr>
            <a:picLocks noChangeAspect="1"/>
          </p:cNvPicPr>
          <p:nvPr/>
        </p:nvPicPr>
        <p:blipFill rotWithShape="1">
          <a:blip r:embed="rId2">
            <a:duotone>
              <a:prstClr val="black"/>
              <a:schemeClr val="accent4">
                <a:tint val="45000"/>
                <a:satMod val="400000"/>
              </a:schemeClr>
            </a:duotone>
            <a:lum bright="-20000" contrast="40000"/>
          </a:blip>
          <a:srcRect t="33839"/>
          <a:stretch/>
        </p:blipFill>
        <p:spPr>
          <a:xfrm>
            <a:off x="151096" y="4834000"/>
            <a:ext cx="11889805" cy="705984"/>
          </a:xfrm>
          <a:prstGeom prst="rect">
            <a:avLst/>
          </a:prstGeom>
        </p:spPr>
      </p:pic>
      <p:pic>
        <p:nvPicPr>
          <p:cNvPr id="5" name="Picture 4"/>
          <p:cNvPicPr>
            <a:picLocks noChangeAspect="1"/>
          </p:cNvPicPr>
          <p:nvPr/>
        </p:nvPicPr>
        <p:blipFill>
          <a:blip r:embed="rId3">
            <a:lum bright="-20000" contrast="40000"/>
          </a:blip>
          <a:stretch>
            <a:fillRect/>
          </a:stretch>
        </p:blipFill>
        <p:spPr>
          <a:xfrm>
            <a:off x="151097" y="2328797"/>
            <a:ext cx="11889805" cy="2553329"/>
          </a:xfrm>
          <a:prstGeom prst="rect">
            <a:avLst/>
          </a:prstGeom>
        </p:spPr>
      </p:pic>
    </p:spTree>
    <p:extLst>
      <p:ext uri="{BB962C8B-B14F-4D97-AF65-F5344CB8AC3E}">
        <p14:creationId xmlns:p14="http://schemas.microsoft.com/office/powerpoint/2010/main" val="26261486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151097" y="380249"/>
            <a:ext cx="11889805" cy="6097501"/>
          </a:xfrm>
          <a:prstGeom prst="rect">
            <a:avLst/>
          </a:prstGeom>
        </p:spPr>
      </p:pic>
      <p:sp>
        <p:nvSpPr>
          <p:cNvPr id="3" name="Rounded Rectangle 2"/>
          <p:cNvSpPr/>
          <p:nvPr/>
        </p:nvSpPr>
        <p:spPr>
          <a:xfrm>
            <a:off x="2757714" y="1116173"/>
            <a:ext cx="6386285" cy="36418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757714" y="1543987"/>
            <a:ext cx="6386285" cy="38941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8774837" y="3418117"/>
            <a:ext cx="923799" cy="29028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724759" y="3398532"/>
            <a:ext cx="618048" cy="30987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664853" y="3391278"/>
            <a:ext cx="720957" cy="31712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1097" y="1982043"/>
            <a:ext cx="11889805" cy="219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1097" y="5145296"/>
            <a:ext cx="2606617" cy="133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757714" y="5126662"/>
            <a:ext cx="9434286" cy="1519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34909" y="4135132"/>
            <a:ext cx="2606617"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24759" y="4134727"/>
            <a:ext cx="9332331"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757714" y="4691921"/>
            <a:ext cx="1139729" cy="4347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790956" y="4713949"/>
            <a:ext cx="1139729" cy="4347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5718497" y="4713950"/>
            <a:ext cx="1139729" cy="4347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310860" y="1060607"/>
            <a:ext cx="1936230" cy="921436"/>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724759" y="1083269"/>
            <a:ext cx="1172684" cy="921436"/>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1523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1" nodeType="clickEffect">
                                  <p:stCondLst>
                                    <p:cond delay="0"/>
                                  </p:stCondLst>
                                  <p:childTnLst>
                                    <p:animEffect transition="out" filter="wipe(down)">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22" presetClass="exit" presetSubtype="4" fill="hold" grpId="1" nodeType="withEffect">
                                  <p:stCondLst>
                                    <p:cond delay="0"/>
                                  </p:stCondLst>
                                  <p:childTnLst>
                                    <p:animEffect transition="out" filter="wipe(dow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par>
                          <p:cTn id="21" fill="hold">
                            <p:stCondLst>
                              <p:cond delay="500"/>
                            </p:stCondLst>
                            <p:childTnLst>
                              <p:par>
                                <p:cTn id="22" presetID="22" presetClass="exit" presetSubtype="8" fill="hold" grpId="0" nodeType="afterEffect">
                                  <p:stCondLst>
                                    <p:cond delay="0"/>
                                  </p:stCondLst>
                                  <p:childTnLst>
                                    <p:animEffect transition="out" filter="wipe(left)">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8" fill="hold" grpId="0" nodeType="clickEffect">
                                  <p:stCondLst>
                                    <p:cond delay="0"/>
                                  </p:stCondLst>
                                  <p:childTnLst>
                                    <p:animEffect transition="out" filter="wipe(left)">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8" fill="hold" grpId="0" nodeType="clickEffect">
                                  <p:stCondLst>
                                    <p:cond delay="0"/>
                                  </p:stCondLst>
                                  <p:childTnLst>
                                    <p:animEffect transition="out" filter="wipe(left)">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xit" presetSubtype="8" fill="hold" grpId="0" nodeType="clickEffect">
                                  <p:stCondLst>
                                    <p:cond delay="0"/>
                                  </p:stCondLst>
                                  <p:childTnLst>
                                    <p:animEffect transition="out" filter="wipe(left)">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heel(1)">
                                      <p:cBhvr>
                                        <p:cTn id="44" dur="2000"/>
                                        <p:tgtEl>
                                          <p:spTgt spid="13"/>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heel(1)">
                                      <p:cBhvr>
                                        <p:cTn id="50" dur="20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heel(1)">
                                      <p:cBhvr>
                                        <p:cTn id="55" dur="20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heel(1)">
                                      <p:cBhvr>
                                        <p:cTn id="60" dur="2000"/>
                                        <p:tgtEl>
                                          <p:spTgt spid="6"/>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heel(1)">
                                      <p:cBhvr>
                                        <p:cTn id="63" dur="2000"/>
                                        <p:tgtEl>
                                          <p:spTgt spid="7"/>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heel(1)">
                                      <p:cBhvr>
                                        <p:cTn id="66" dur="20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heel(1)">
                                      <p:cBhvr>
                                        <p:cTn id="71" dur="20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xit" presetSubtype="8" fill="hold" grpId="0" nodeType="clickEffect">
                                  <p:stCondLst>
                                    <p:cond delay="0"/>
                                  </p:stCondLst>
                                  <p:childTnLst>
                                    <p:animEffect transition="out" filter="wipe(left)">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8476" y="1366663"/>
            <a:ext cx="11032761" cy="3370153"/>
          </a:xfrm>
          <a:prstGeom prst="rect">
            <a:avLst/>
          </a:prstGeom>
          <a:noFill/>
        </p:spPr>
        <p:txBody>
          <a:bodyPr wrap="square" rtlCol="0">
            <a:spAutoFit/>
          </a:bodyPr>
          <a:lstStyle/>
          <a:p>
            <a:pPr marL="342900" indent="-342900">
              <a:spcAft>
                <a:spcPts val="1800"/>
              </a:spcAft>
              <a:buFont typeface="Wingdings" panose="05000000000000000000" pitchFamily="2" charset="2"/>
              <a:buChar char="§"/>
            </a:pPr>
            <a:r>
              <a:rPr lang="en-US" sz="2400" dirty="0"/>
              <a:t>The role of IVD manufacturers is to define a calibration hierarchy to assign traceable values to their calibrators</a:t>
            </a:r>
          </a:p>
          <a:p>
            <a:pPr marL="342900" indent="-342900">
              <a:spcAft>
                <a:spcPts val="1800"/>
              </a:spcAft>
              <a:buFont typeface="Wingdings" panose="05000000000000000000" pitchFamily="2" charset="2"/>
              <a:buChar char="§"/>
            </a:pPr>
            <a:r>
              <a:rPr lang="en-US" sz="2400" dirty="0"/>
              <a:t>If the IVD measuring system is CE-marked and correct alignment to higher-order references is expected:</a:t>
            </a:r>
          </a:p>
          <a:p>
            <a:pPr marL="914400" indent="-914400">
              <a:spcAft>
                <a:spcPts val="1800"/>
              </a:spcAft>
            </a:pPr>
            <a:r>
              <a:rPr lang="en-US" sz="2400" dirty="0"/>
              <a:t>	</a:t>
            </a:r>
            <a:r>
              <a:rPr lang="en-US" sz="2400" b="1" dirty="0"/>
              <a:t>Medical laboratories should rely on the IVD manufacturers who must ensure traceability</a:t>
            </a:r>
          </a:p>
          <a:p>
            <a:pPr marL="342900" indent="-342900">
              <a:spcAft>
                <a:spcPts val="1800"/>
              </a:spcAft>
              <a:buFont typeface="Wingdings" panose="05000000000000000000" pitchFamily="2" charset="2"/>
              <a:buChar char="§"/>
            </a:pPr>
            <a:r>
              <a:rPr lang="en-US" sz="2400" b="1" i="1" dirty="0">
                <a:solidFill>
                  <a:srgbClr val="FF0000"/>
                </a:solidFill>
              </a:rPr>
              <a:t>Therefore, regular estimation of bias by the end-user laboratory is not required</a:t>
            </a:r>
          </a:p>
        </p:txBody>
      </p:sp>
      <p:sp>
        <p:nvSpPr>
          <p:cNvPr id="7" name="TextBox 6"/>
          <p:cNvSpPr txBox="1"/>
          <p:nvPr/>
        </p:nvSpPr>
        <p:spPr>
          <a:xfrm>
            <a:off x="148653" y="6061768"/>
            <a:ext cx="11107712" cy="646331"/>
          </a:xfrm>
          <a:prstGeom prst="rect">
            <a:avLst/>
          </a:prstGeom>
          <a:noFill/>
        </p:spPr>
        <p:txBody>
          <a:bodyPr wrap="square" rtlCol="0">
            <a:spAutoFit/>
          </a:bodyPr>
          <a:lstStyle/>
          <a:p>
            <a:r>
              <a:rPr lang="en-US" dirty="0"/>
              <a:t>The utility of measurement uncertainty in medical laboratories. Braga et al. CCLM 2020; </a:t>
            </a:r>
            <a:r>
              <a:rPr lang="en-US" dirty="0" err="1"/>
              <a:t>aop</a:t>
            </a:r>
            <a:r>
              <a:rPr lang="en-US" dirty="0"/>
              <a:t>. https://doi.org/10.1515/cclm-2019-1336</a:t>
            </a:r>
          </a:p>
        </p:txBody>
      </p:sp>
      <p:sp>
        <p:nvSpPr>
          <p:cNvPr id="8" name="Title 1"/>
          <p:cNvSpPr>
            <a:spLocks noGrp="1"/>
          </p:cNvSpPr>
          <p:nvPr>
            <p:ph type="title"/>
          </p:nvPr>
        </p:nvSpPr>
        <p:spPr>
          <a:xfrm>
            <a:off x="1672007" y="87431"/>
            <a:ext cx="8758039" cy="646331"/>
          </a:xfrm>
          <a:noFill/>
        </p:spPr>
        <p:txBody>
          <a:bodyPr vert="horz" wrap="none" lIns="91440" tIns="45720" rIns="91440" bIns="45720" rtlCol="0" anchor="ctr">
            <a:spAutoFit/>
          </a:bodyPr>
          <a:lstStyle/>
          <a:p>
            <a:pPr algn="ctr"/>
            <a:r>
              <a:rPr lang="en-US" sz="4000" b="1" dirty="0">
                <a:ln w="9525">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mn-lt"/>
                <a:ea typeface="+mn-ea"/>
                <a:cs typeface="+mn-cs"/>
              </a:rPr>
              <a:t>Bias, Bias Correction, Uncertainty of bias</a:t>
            </a:r>
          </a:p>
        </p:txBody>
      </p:sp>
    </p:spTree>
    <p:extLst>
      <p:ext uri="{BB962C8B-B14F-4D97-AF65-F5344CB8AC3E}">
        <p14:creationId xmlns:p14="http://schemas.microsoft.com/office/powerpoint/2010/main" val="4192822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17095"/>
            <a:ext cx="10515600" cy="5759868"/>
          </a:xfrm>
        </p:spPr>
        <p:txBody>
          <a:bodyPr/>
          <a:lstStyle/>
          <a:p>
            <a:r>
              <a:rPr lang="en-US" b="1" dirty="0"/>
              <a:t>Example</a:t>
            </a:r>
          </a:p>
          <a:p>
            <a:pPr marL="0" indent="0">
              <a:buNone/>
            </a:pPr>
            <a:endParaRPr lang="en-US" dirty="0"/>
          </a:p>
        </p:txBody>
      </p:sp>
      <p:sp>
        <p:nvSpPr>
          <p:cNvPr id="6" name="TextBox 5"/>
          <p:cNvSpPr txBox="1"/>
          <p:nvPr/>
        </p:nvSpPr>
        <p:spPr>
          <a:xfrm>
            <a:off x="5524694" y="1026693"/>
            <a:ext cx="4278874" cy="1323439"/>
          </a:xfrm>
          <a:prstGeom prst="rect">
            <a:avLst/>
          </a:prstGeom>
          <a:noFill/>
        </p:spPr>
        <p:txBody>
          <a:bodyPr wrap="square" rtlCol="0">
            <a:spAutoFit/>
          </a:bodyPr>
          <a:lstStyle/>
          <a:p>
            <a:pPr>
              <a:spcAft>
                <a:spcPts val="1200"/>
              </a:spcAft>
            </a:pPr>
            <a:r>
              <a:rPr lang="en-US" sz="2000" b="1" dirty="0">
                <a:solidFill>
                  <a:srgbClr val="00B0F0"/>
                </a:solidFill>
                <a:latin typeface="MS Reference Sans Serif" panose="020B0604030504040204" pitchFamily="34" charset="0"/>
              </a:rPr>
              <a:t>Lab</a:t>
            </a:r>
          </a:p>
          <a:p>
            <a:pPr>
              <a:spcAft>
                <a:spcPts val="1200"/>
              </a:spcAft>
            </a:pPr>
            <a:r>
              <a:rPr lang="en-US" sz="2000" dirty="0">
                <a:latin typeface="MS Reference Sans Serif" panose="020B0604030504040204" pitchFamily="34" charset="0"/>
              </a:rPr>
              <a:t>n = 10</a:t>
            </a:r>
          </a:p>
          <a:p>
            <a:pPr>
              <a:spcAft>
                <a:spcPts val="1200"/>
              </a:spcAft>
            </a:pPr>
            <a:r>
              <a:rPr lang="en-US" sz="2000" dirty="0">
                <a:latin typeface="MS Reference Sans Serif" panose="020B0604030504040204" pitchFamily="34" charset="0"/>
              </a:rPr>
              <a:t> = 108.9</a:t>
            </a:r>
          </a:p>
        </p:txBody>
      </p:sp>
      <p:sp>
        <p:nvSpPr>
          <p:cNvPr id="7" name="TextBox 6"/>
          <p:cNvSpPr txBox="1"/>
          <p:nvPr/>
        </p:nvSpPr>
        <p:spPr>
          <a:xfrm>
            <a:off x="838201" y="1026693"/>
            <a:ext cx="3898692" cy="1323439"/>
          </a:xfrm>
          <a:prstGeom prst="rect">
            <a:avLst/>
          </a:prstGeom>
          <a:noFill/>
        </p:spPr>
        <p:txBody>
          <a:bodyPr wrap="square" rtlCol="0">
            <a:spAutoFit/>
          </a:bodyPr>
          <a:lstStyle/>
          <a:p>
            <a:pPr>
              <a:spcAft>
                <a:spcPts val="1200"/>
              </a:spcAft>
            </a:pPr>
            <a:r>
              <a:rPr lang="en-US" sz="2000" b="1" dirty="0">
                <a:solidFill>
                  <a:srgbClr val="00B0F0"/>
                </a:solidFill>
                <a:latin typeface="MS Reference Sans Serif" panose="020B0604030504040204" pitchFamily="34" charset="0"/>
              </a:rPr>
              <a:t>Glucose CRM</a:t>
            </a:r>
          </a:p>
          <a:p>
            <a:pPr>
              <a:spcAft>
                <a:spcPts val="1200"/>
              </a:spcAft>
            </a:pPr>
            <a:r>
              <a:rPr lang="en-US" sz="2000" dirty="0">
                <a:latin typeface="MS Reference Sans Serif" panose="020B0604030504040204" pitchFamily="34" charset="0"/>
              </a:rPr>
              <a:t>Assigned vale = 108 mg/dL</a:t>
            </a:r>
          </a:p>
          <a:p>
            <a:pPr>
              <a:spcAft>
                <a:spcPts val="1200"/>
              </a:spcAft>
            </a:pPr>
            <a:r>
              <a:rPr lang="en-US" sz="2000" i="1" dirty="0" err="1">
                <a:latin typeface="MS Reference Sans Serif" panose="020B0604030504040204" pitchFamily="34" charset="0"/>
              </a:rPr>
              <a:t>u</a:t>
            </a:r>
            <a:r>
              <a:rPr lang="en-US" sz="2000" baseline="-25000" dirty="0" err="1">
                <a:latin typeface="MS Reference Sans Serif" panose="020B0604030504040204" pitchFamily="34" charset="0"/>
              </a:rPr>
              <a:t>ref</a:t>
            </a:r>
            <a:r>
              <a:rPr lang="en-US" sz="2000" dirty="0">
                <a:latin typeface="MS Reference Sans Serif" panose="020B0604030504040204" pitchFamily="34" charset="0"/>
              </a:rPr>
              <a:t> = 0.6 mg/dL</a:t>
            </a:r>
          </a:p>
        </p:txBody>
      </p:sp>
      <p:sp>
        <p:nvSpPr>
          <p:cNvPr id="10" name="TextBox 9"/>
          <p:cNvSpPr txBox="1"/>
          <p:nvPr/>
        </p:nvSpPr>
        <p:spPr>
          <a:xfrm>
            <a:off x="760677" y="2652337"/>
            <a:ext cx="5175391" cy="461665"/>
          </a:xfrm>
          <a:prstGeom prst="rect">
            <a:avLst/>
          </a:prstGeom>
          <a:noFill/>
        </p:spPr>
        <p:txBody>
          <a:bodyPr wrap="square" rtlCol="0">
            <a:spAutoFit/>
          </a:bodyPr>
          <a:lstStyle/>
          <a:p>
            <a:r>
              <a:rPr lang="en-US" sz="2400" b="1" dirty="0"/>
              <a:t>Bias = 108.9 - 108= 0.9 mg/dL</a:t>
            </a:r>
            <a:endParaRPr lang="en-US" sz="2400" b="1" baseline="30000" dirty="0"/>
          </a:p>
        </p:txBody>
      </p:sp>
      <p:sp>
        <p:nvSpPr>
          <p:cNvPr id="11" name="TextBox 10"/>
          <p:cNvSpPr txBox="1"/>
          <p:nvPr/>
        </p:nvSpPr>
        <p:spPr>
          <a:xfrm>
            <a:off x="760678" y="3225451"/>
            <a:ext cx="2432228" cy="461665"/>
          </a:xfrm>
          <a:prstGeom prst="rect">
            <a:avLst/>
          </a:prstGeom>
          <a:noFill/>
        </p:spPr>
        <p:txBody>
          <a:bodyPr wrap="square" rtlCol="0">
            <a:spAutoFit/>
          </a:bodyPr>
          <a:lstStyle/>
          <a:p>
            <a:r>
              <a:rPr lang="en-US" sz="2400" b="1" dirty="0">
                <a:solidFill>
                  <a:srgbClr val="FF0000"/>
                </a:solidFill>
              </a:rPr>
              <a:t>Significant Bias?</a:t>
            </a:r>
            <a:endParaRPr lang="en-US" sz="2400" b="1" baseline="30000" dirty="0">
              <a:solidFill>
                <a:srgbClr val="FF0000"/>
              </a:solidFill>
            </a:endParaRPr>
          </a:p>
        </p:txBody>
      </p:sp>
      <p:sp>
        <p:nvSpPr>
          <p:cNvPr id="4" name="Rectangle 3"/>
          <p:cNvSpPr/>
          <p:nvPr/>
        </p:nvSpPr>
        <p:spPr>
          <a:xfrm>
            <a:off x="3407186" y="5388252"/>
            <a:ext cx="4114800" cy="365760"/>
          </a:xfrm>
          <a:prstGeom prst="rect">
            <a:avLst/>
          </a:prstGeom>
          <a:solidFill>
            <a:srgbClr val="00B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AV – </a:t>
            </a:r>
            <a:r>
              <a:rPr lang="en-US" sz="2000" b="1" dirty="0" err="1"/>
              <a:t>U</a:t>
            </a:r>
            <a:r>
              <a:rPr lang="en-US" sz="2000" b="1" baseline="-25000" dirty="0" err="1"/>
              <a:t>ref</a:t>
            </a:r>
            <a:r>
              <a:rPr lang="en-US" sz="2000" b="1" dirty="0"/>
              <a:t>                  AV + </a:t>
            </a:r>
            <a:r>
              <a:rPr lang="en-US" sz="2000" b="1" dirty="0" err="1"/>
              <a:t>U</a:t>
            </a:r>
            <a:r>
              <a:rPr lang="en-US" sz="2000" b="1" baseline="-25000" dirty="0" err="1"/>
              <a:t>ref</a:t>
            </a:r>
            <a:endParaRPr lang="en-US" sz="2000" b="1" dirty="0"/>
          </a:p>
        </p:txBody>
      </p:sp>
      <p:cxnSp>
        <p:nvCxnSpPr>
          <p:cNvPr id="12" name="Straight Connector 11"/>
          <p:cNvCxnSpPr/>
          <p:nvPr/>
        </p:nvCxnSpPr>
        <p:spPr>
          <a:xfrm>
            <a:off x="5456415" y="5277817"/>
            <a:ext cx="0" cy="7315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70314" y="5245744"/>
            <a:ext cx="0" cy="7315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66956" y="5260809"/>
            <a:ext cx="0" cy="7315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990630" y="6005863"/>
            <a:ext cx="947912" cy="400110"/>
          </a:xfrm>
          <a:prstGeom prst="rect">
            <a:avLst/>
          </a:prstGeom>
          <a:noFill/>
          <a:ln>
            <a:noFill/>
          </a:ln>
        </p:spPr>
        <p:txBody>
          <a:bodyPr wrap="square" rtlCol="0">
            <a:spAutoFit/>
          </a:bodyPr>
          <a:lstStyle/>
          <a:p>
            <a:pPr algn="ctr"/>
            <a:r>
              <a:rPr lang="en-US" sz="2000" b="1" dirty="0"/>
              <a:t>108</a:t>
            </a:r>
          </a:p>
        </p:txBody>
      </p:sp>
      <p:sp>
        <p:nvSpPr>
          <p:cNvPr id="17" name="TextBox 16"/>
          <p:cNvSpPr txBox="1"/>
          <p:nvPr/>
        </p:nvSpPr>
        <p:spPr>
          <a:xfrm>
            <a:off x="2933230" y="5946749"/>
            <a:ext cx="947912" cy="400110"/>
          </a:xfrm>
          <a:prstGeom prst="rect">
            <a:avLst/>
          </a:prstGeom>
          <a:noFill/>
          <a:ln>
            <a:noFill/>
          </a:ln>
        </p:spPr>
        <p:txBody>
          <a:bodyPr wrap="square" rtlCol="0">
            <a:spAutoFit/>
          </a:bodyPr>
          <a:lstStyle/>
          <a:p>
            <a:pPr algn="ctr"/>
            <a:r>
              <a:rPr lang="en-US" sz="2000" b="1" dirty="0"/>
              <a:t>106.8</a:t>
            </a:r>
          </a:p>
        </p:txBody>
      </p:sp>
      <p:sp>
        <p:nvSpPr>
          <p:cNvPr id="18" name="TextBox 17"/>
          <p:cNvSpPr txBox="1"/>
          <p:nvPr/>
        </p:nvSpPr>
        <p:spPr>
          <a:xfrm>
            <a:off x="7093000" y="5971550"/>
            <a:ext cx="947912" cy="400110"/>
          </a:xfrm>
          <a:prstGeom prst="rect">
            <a:avLst/>
          </a:prstGeom>
          <a:noFill/>
          <a:ln>
            <a:noFill/>
          </a:ln>
        </p:spPr>
        <p:txBody>
          <a:bodyPr wrap="square" rtlCol="0">
            <a:spAutoFit/>
          </a:bodyPr>
          <a:lstStyle/>
          <a:p>
            <a:pPr algn="ctr"/>
            <a:r>
              <a:rPr lang="en-US" sz="2000" b="1" dirty="0"/>
              <a:t>109.2</a:t>
            </a:r>
          </a:p>
        </p:txBody>
      </p:sp>
      <p:sp>
        <p:nvSpPr>
          <p:cNvPr id="19" name="TextBox 18"/>
          <p:cNvSpPr txBox="1"/>
          <p:nvPr/>
        </p:nvSpPr>
        <p:spPr>
          <a:xfrm>
            <a:off x="760677" y="3832320"/>
            <a:ext cx="3898692" cy="861774"/>
          </a:xfrm>
          <a:prstGeom prst="rect">
            <a:avLst/>
          </a:prstGeom>
          <a:noFill/>
        </p:spPr>
        <p:txBody>
          <a:bodyPr wrap="square" rtlCol="0">
            <a:spAutoFit/>
          </a:bodyPr>
          <a:lstStyle/>
          <a:p>
            <a:pPr>
              <a:spcAft>
                <a:spcPts val="1200"/>
              </a:spcAft>
            </a:pPr>
            <a:r>
              <a:rPr lang="en-US" sz="2000" b="1" i="1" dirty="0" err="1">
                <a:latin typeface="MS Reference Sans Serif" panose="020B0604030504040204" pitchFamily="34" charset="0"/>
              </a:rPr>
              <a:t>U</a:t>
            </a:r>
            <a:r>
              <a:rPr lang="en-US" sz="2000" b="1" baseline="-25000" dirty="0" err="1">
                <a:latin typeface="MS Reference Sans Serif" panose="020B0604030504040204" pitchFamily="34" charset="0"/>
              </a:rPr>
              <a:t>ref</a:t>
            </a:r>
            <a:r>
              <a:rPr lang="en-US" sz="2000" b="1" dirty="0">
                <a:latin typeface="MS Reference Sans Serif" panose="020B0604030504040204" pitchFamily="34" charset="0"/>
              </a:rPr>
              <a:t>= 1.2 mg/dL</a:t>
            </a:r>
          </a:p>
          <a:p>
            <a:pPr>
              <a:spcAft>
                <a:spcPts val="1200"/>
              </a:spcAft>
            </a:pPr>
            <a:r>
              <a:rPr lang="en-US" sz="2000" b="1" dirty="0">
                <a:latin typeface="MS Reference Sans Serif" panose="020B0604030504040204" pitchFamily="34" charset="0"/>
              </a:rPr>
              <a:t>CI = 106.8 to 109.2 mg/dL</a:t>
            </a:r>
          </a:p>
        </p:txBody>
      </p:sp>
      <p:sp>
        <p:nvSpPr>
          <p:cNvPr id="20" name="TextBox 19"/>
          <p:cNvSpPr txBox="1"/>
          <p:nvPr/>
        </p:nvSpPr>
        <p:spPr>
          <a:xfrm>
            <a:off x="6563166" y="4291047"/>
            <a:ext cx="947912" cy="784830"/>
          </a:xfrm>
          <a:prstGeom prst="rect">
            <a:avLst/>
          </a:prstGeom>
          <a:noFill/>
          <a:ln>
            <a:noFill/>
          </a:ln>
        </p:spPr>
        <p:txBody>
          <a:bodyPr wrap="square" rtlCol="0">
            <a:spAutoFit/>
          </a:bodyPr>
          <a:lstStyle/>
          <a:p>
            <a:pPr algn="ctr">
              <a:spcAft>
                <a:spcPts val="600"/>
              </a:spcAft>
            </a:pPr>
            <a:r>
              <a:rPr lang="en-US" sz="2000" b="1" dirty="0">
                <a:solidFill>
                  <a:srgbClr val="0070C0"/>
                </a:solidFill>
                <a:latin typeface="MS Reference Sans Serif" panose="020B0604030504040204" pitchFamily="34" charset="0"/>
              </a:rPr>
              <a:t></a:t>
            </a:r>
            <a:r>
              <a:rPr lang="en-US" sz="2000" b="1" baseline="-25000" dirty="0">
                <a:solidFill>
                  <a:srgbClr val="0070C0"/>
                </a:solidFill>
                <a:latin typeface="MS Reference Sans Serif" panose="020B0604030504040204" pitchFamily="34" charset="0"/>
              </a:rPr>
              <a:t>lab</a:t>
            </a:r>
          </a:p>
          <a:p>
            <a:pPr algn="ctr">
              <a:spcAft>
                <a:spcPts val="600"/>
              </a:spcAft>
            </a:pPr>
            <a:r>
              <a:rPr lang="en-US" sz="2000" b="1" dirty="0">
                <a:solidFill>
                  <a:srgbClr val="0070C0"/>
                </a:solidFill>
              </a:rPr>
              <a:t>108.9</a:t>
            </a:r>
          </a:p>
        </p:txBody>
      </p:sp>
      <p:cxnSp>
        <p:nvCxnSpPr>
          <p:cNvPr id="22" name="Straight Arrow Connector 21"/>
          <p:cNvCxnSpPr/>
          <p:nvPr/>
        </p:nvCxnSpPr>
        <p:spPr>
          <a:xfrm>
            <a:off x="7031394" y="5008958"/>
            <a:ext cx="0" cy="3792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933229" y="3215354"/>
            <a:ext cx="6870339" cy="461665"/>
          </a:xfrm>
          <a:prstGeom prst="rect">
            <a:avLst/>
          </a:prstGeom>
          <a:noFill/>
        </p:spPr>
        <p:txBody>
          <a:bodyPr wrap="square" rtlCol="0">
            <a:spAutoFit/>
          </a:bodyPr>
          <a:lstStyle/>
          <a:p>
            <a:r>
              <a:rPr lang="en-US" sz="2400" b="1" i="1" dirty="0">
                <a:solidFill>
                  <a:srgbClr val="7030A0"/>
                </a:solidFill>
              </a:rPr>
              <a:t>Not statistically significant; correction not necessary.</a:t>
            </a:r>
            <a:endParaRPr lang="en-US" sz="2400" b="1" i="1" baseline="30000" dirty="0">
              <a:solidFill>
                <a:srgbClr val="7030A0"/>
              </a:solidFill>
            </a:endParaRPr>
          </a:p>
        </p:txBody>
      </p:sp>
    </p:spTree>
    <p:extLst>
      <p:ext uri="{BB962C8B-B14F-4D97-AF65-F5344CB8AC3E}">
        <p14:creationId xmlns:p14="http://schemas.microsoft.com/office/powerpoint/2010/main" val="2113241760"/>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outVertical)">
                                      <p:cBhvr>
                                        <p:cTn id="32" dur="500"/>
                                        <p:tgtEl>
                                          <p:spTgt spid="17"/>
                                        </p:tgtEl>
                                      </p:cBhvr>
                                    </p:animEffect>
                                  </p:childTnLst>
                                </p:cTn>
                              </p:par>
                              <p:par>
                                <p:cTn id="33" presetID="16" presetClass="entr" presetSubtype="37"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outVertical)">
                                      <p:cBhvr>
                                        <p:cTn id="35" dur="500"/>
                                        <p:tgtEl>
                                          <p:spTgt spid="15"/>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outVertical)">
                                      <p:cBhvr>
                                        <p:cTn id="38" dur="500"/>
                                        <p:tgtEl>
                                          <p:spTgt spid="18"/>
                                        </p:tgtEl>
                                      </p:cBhvr>
                                    </p:animEffect>
                                  </p:childTnLst>
                                </p:cTn>
                              </p:par>
                              <p:par>
                                <p:cTn id="39" presetID="16" presetClass="entr" presetSubtype="37"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outVertical)">
                                      <p:cBhvr>
                                        <p:cTn id="41" dur="500"/>
                                        <p:tgtEl>
                                          <p:spTgt spid="14"/>
                                        </p:tgtEl>
                                      </p:cBhvr>
                                    </p:animEffect>
                                  </p:childTnLst>
                                </p:cTn>
                              </p:par>
                              <p:par>
                                <p:cTn id="42" presetID="16" presetClass="entr" presetSubtype="37"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outVertical)">
                                      <p:cBhvr>
                                        <p:cTn id="44" dur="500"/>
                                        <p:tgtEl>
                                          <p:spTgt spid="12"/>
                                        </p:tgtEl>
                                      </p:cBhvr>
                                    </p:animEffect>
                                  </p:childTnLst>
                                </p:cTn>
                              </p:par>
                              <p:par>
                                <p:cTn id="45" presetID="16" presetClass="entr" presetSubtype="37"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outVertical)">
                                      <p:cBhvr>
                                        <p:cTn id="47" dur="500"/>
                                        <p:tgtEl>
                                          <p:spTgt spid="13"/>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outVertical)">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up)">
                                      <p:cBhvr>
                                        <p:cTn id="55" dur="500"/>
                                        <p:tgtEl>
                                          <p:spTgt spid="20"/>
                                        </p:tgtEl>
                                      </p:cBhvr>
                                    </p:animEffect>
                                  </p:childTnLst>
                                </p:cTn>
                              </p:par>
                              <p:par>
                                <p:cTn id="56" presetID="22" presetClass="entr" presetSubtype="1"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up)">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iterate type="lt">
                                    <p:tmPct val="0"/>
                                  </p:iterate>
                                  <p:childTnLst>
                                    <p:set>
                                      <p:cBhvr>
                                        <p:cTn id="62" dur="1" fill="hold">
                                          <p:stCondLst>
                                            <p:cond delay="0"/>
                                          </p:stCondLst>
                                        </p:cTn>
                                        <p:tgtEl>
                                          <p:spTgt spid="23"/>
                                        </p:tgtEl>
                                        <p:attrNameLst>
                                          <p:attrName>style.visibility</p:attrName>
                                        </p:attrNameLst>
                                      </p:cBhvr>
                                      <p:to>
                                        <p:strVal val="visible"/>
                                      </p:to>
                                    </p:set>
                                    <p:animEffect transition="in" filter="wipe(left)">
                                      <p:cBhvr>
                                        <p:cTn id="63" dur="1000"/>
                                        <p:tgtEl>
                                          <p:spTgt spid="23"/>
                                        </p:tgtEl>
                                      </p:cBhvr>
                                    </p:animEffect>
                                  </p:childTnLst>
                                </p:cTn>
                              </p:par>
                            </p:childTnLst>
                          </p:cTn>
                        </p:par>
                        <p:par>
                          <p:cTn id="64" fill="hold">
                            <p:stCondLst>
                              <p:cond delay="1000"/>
                            </p:stCondLst>
                            <p:childTnLst>
                              <p:par>
                                <p:cTn id="65" presetID="34" presetClass="emph" presetSubtype="0" fill="hold" grpId="1" nodeType="afterEffect">
                                  <p:stCondLst>
                                    <p:cond delay="0"/>
                                  </p:stCondLst>
                                  <p:iterate type="lt">
                                    <p:tmPct val="10000"/>
                                  </p:iterate>
                                  <p:childTnLst>
                                    <p:animMotion origin="layout" path="M 4.375E-6 -4.81481E-6 L 4.375E-6 -0.07222 " pathEditMode="relative" rAng="0" ptsTypes="AA">
                                      <p:cBhvr>
                                        <p:cTn id="66" dur="250" accel="50000" decel="50000" autoRev="1" fill="hold">
                                          <p:stCondLst>
                                            <p:cond delay="0"/>
                                          </p:stCondLst>
                                        </p:cTn>
                                        <p:tgtEl>
                                          <p:spTgt spid="23"/>
                                        </p:tgtEl>
                                        <p:attrNameLst>
                                          <p:attrName>ppt_x</p:attrName>
                                          <p:attrName>ppt_y</p:attrName>
                                        </p:attrNameLst>
                                      </p:cBhvr>
                                      <p:rCtr x="0" y="-3611"/>
                                    </p:animMotion>
                                    <p:animRot by="1500000">
                                      <p:cBhvr>
                                        <p:cTn id="67" dur="125" fill="hold">
                                          <p:stCondLst>
                                            <p:cond delay="0"/>
                                          </p:stCondLst>
                                        </p:cTn>
                                        <p:tgtEl>
                                          <p:spTgt spid="23"/>
                                        </p:tgtEl>
                                        <p:attrNameLst>
                                          <p:attrName>r</p:attrName>
                                        </p:attrNameLst>
                                      </p:cBhvr>
                                    </p:animRot>
                                    <p:animRot by="-1500000">
                                      <p:cBhvr>
                                        <p:cTn id="68" dur="125" fill="hold">
                                          <p:stCondLst>
                                            <p:cond delay="125"/>
                                          </p:stCondLst>
                                        </p:cTn>
                                        <p:tgtEl>
                                          <p:spTgt spid="23"/>
                                        </p:tgtEl>
                                        <p:attrNameLst>
                                          <p:attrName>r</p:attrName>
                                        </p:attrNameLst>
                                      </p:cBhvr>
                                    </p:animRot>
                                    <p:animRot by="-1500000">
                                      <p:cBhvr>
                                        <p:cTn id="69" dur="125" fill="hold">
                                          <p:stCondLst>
                                            <p:cond delay="250"/>
                                          </p:stCondLst>
                                        </p:cTn>
                                        <p:tgtEl>
                                          <p:spTgt spid="23"/>
                                        </p:tgtEl>
                                        <p:attrNameLst>
                                          <p:attrName>r</p:attrName>
                                        </p:attrNameLst>
                                      </p:cBhvr>
                                    </p:animRot>
                                    <p:animRot by="1500000">
                                      <p:cBhvr>
                                        <p:cTn id="70" dur="125" fill="hold">
                                          <p:stCondLst>
                                            <p:cond delay="375"/>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4" grpId="0" animBg="1"/>
      <p:bldP spid="15" grpId="0"/>
      <p:bldP spid="17" grpId="0"/>
      <p:bldP spid="18" grpId="0"/>
      <p:bldP spid="19" grpId="0"/>
      <p:bldP spid="20" grpId="0"/>
      <p:bldP spid="23" grpId="0"/>
      <p:bldP spid="23" grpId="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17095"/>
            <a:ext cx="10515600" cy="5759868"/>
          </a:xfrm>
        </p:spPr>
        <p:txBody>
          <a:bodyPr/>
          <a:lstStyle/>
          <a:p>
            <a:r>
              <a:rPr lang="en-US" b="1" dirty="0"/>
              <a:t>Example</a:t>
            </a:r>
          </a:p>
          <a:p>
            <a:pPr marL="0" indent="0">
              <a:buNone/>
            </a:pPr>
            <a:endParaRPr lang="en-US" dirty="0"/>
          </a:p>
        </p:txBody>
      </p:sp>
      <p:sp>
        <p:nvSpPr>
          <p:cNvPr id="6" name="TextBox 5"/>
          <p:cNvSpPr txBox="1"/>
          <p:nvPr/>
        </p:nvSpPr>
        <p:spPr>
          <a:xfrm>
            <a:off x="5524694" y="1026693"/>
            <a:ext cx="4278874" cy="3170099"/>
          </a:xfrm>
          <a:prstGeom prst="rect">
            <a:avLst/>
          </a:prstGeom>
          <a:noFill/>
        </p:spPr>
        <p:txBody>
          <a:bodyPr wrap="square" rtlCol="0">
            <a:spAutoFit/>
          </a:bodyPr>
          <a:lstStyle/>
          <a:p>
            <a:pPr>
              <a:spcAft>
                <a:spcPts val="1200"/>
              </a:spcAft>
            </a:pPr>
            <a:r>
              <a:rPr lang="en-US" sz="2000" b="1" dirty="0">
                <a:solidFill>
                  <a:srgbClr val="00B0F0"/>
                </a:solidFill>
                <a:latin typeface="MS Reference Sans Serif" panose="020B0604030504040204" pitchFamily="34" charset="0"/>
              </a:rPr>
              <a:t>Lab</a:t>
            </a:r>
          </a:p>
          <a:p>
            <a:pPr>
              <a:spcAft>
                <a:spcPts val="1200"/>
              </a:spcAft>
            </a:pPr>
            <a:r>
              <a:rPr lang="en-US" sz="2000" dirty="0">
                <a:latin typeface="MS Reference Sans Serif" panose="020B0604030504040204" pitchFamily="34" charset="0"/>
              </a:rPr>
              <a:t>n = 10</a:t>
            </a:r>
          </a:p>
          <a:p>
            <a:pPr>
              <a:spcAft>
                <a:spcPts val="1200"/>
              </a:spcAft>
            </a:pPr>
            <a:r>
              <a:rPr lang="en-US" sz="2000" dirty="0">
                <a:latin typeface="MS Reference Sans Serif" panose="020B0604030504040204" pitchFamily="34" charset="0"/>
              </a:rPr>
              <a:t> = 109.6</a:t>
            </a:r>
          </a:p>
          <a:p>
            <a:pPr>
              <a:spcAft>
                <a:spcPts val="1200"/>
              </a:spcAft>
            </a:pPr>
            <a:r>
              <a:rPr lang="en-US" sz="2000" dirty="0">
                <a:latin typeface="MS Reference Sans Serif" panose="020B0604030504040204" pitchFamily="34" charset="0"/>
              </a:rPr>
              <a:t>SD = 1.3</a:t>
            </a:r>
          </a:p>
          <a:p>
            <a:pPr>
              <a:spcAft>
                <a:spcPts val="1200"/>
              </a:spcAft>
            </a:pPr>
            <a:r>
              <a:rPr lang="en-US" sz="2000" dirty="0" err="1">
                <a:latin typeface="MS Reference Sans Serif" panose="020B0604030504040204" pitchFamily="34" charset="0"/>
              </a:rPr>
              <a:t>SD</a:t>
            </a:r>
            <a:r>
              <a:rPr lang="en-US" sz="2000" baseline="-25000" dirty="0" err="1">
                <a:latin typeface="MS Reference Sans Serif" panose="020B0604030504040204" pitchFamily="34" charset="0"/>
              </a:rPr>
              <a:t>mean</a:t>
            </a:r>
            <a:r>
              <a:rPr lang="en-US" sz="2000" baseline="-25000" dirty="0">
                <a:latin typeface="MS Reference Sans Serif" panose="020B0604030504040204" pitchFamily="34" charset="0"/>
              </a:rPr>
              <a:t> </a:t>
            </a:r>
            <a:r>
              <a:rPr lang="en-US" sz="2000" dirty="0">
                <a:latin typeface="MS Reference Sans Serif" panose="020B0604030504040204" pitchFamily="34" charset="0"/>
              </a:rPr>
              <a:t>(SE) = 1.3/√10 = 0.41</a:t>
            </a:r>
          </a:p>
          <a:p>
            <a:pPr>
              <a:spcAft>
                <a:spcPts val="1200"/>
              </a:spcAft>
            </a:pPr>
            <a:r>
              <a:rPr lang="en-US" sz="2000" dirty="0">
                <a:latin typeface="MS Reference Sans Serif" panose="020B0604030504040204" pitchFamily="34" charset="0"/>
              </a:rPr>
              <a:t>2SE = 0.82</a:t>
            </a:r>
          </a:p>
          <a:p>
            <a:pPr>
              <a:spcAft>
                <a:spcPts val="1200"/>
              </a:spcAft>
            </a:pPr>
            <a:r>
              <a:rPr lang="en-US" sz="2000" dirty="0" err="1">
                <a:latin typeface="MS Reference Sans Serif" panose="020B0604030504040204" pitchFamily="34" charset="0"/>
              </a:rPr>
              <a:t>CI</a:t>
            </a:r>
            <a:r>
              <a:rPr lang="en-US" sz="2000" baseline="-25000" dirty="0" err="1">
                <a:latin typeface="MS Reference Sans Serif" panose="020B0604030504040204" pitchFamily="34" charset="0"/>
              </a:rPr>
              <a:t>mean</a:t>
            </a:r>
            <a:r>
              <a:rPr lang="en-US" sz="2000" baseline="-25000" dirty="0">
                <a:latin typeface="MS Reference Sans Serif" panose="020B0604030504040204" pitchFamily="34" charset="0"/>
              </a:rPr>
              <a:t> </a:t>
            </a:r>
            <a:r>
              <a:rPr lang="en-US" sz="2000" dirty="0">
                <a:latin typeface="MS Reference Sans Serif" panose="020B0604030504040204" pitchFamily="34" charset="0"/>
              </a:rPr>
              <a:t>= </a:t>
            </a:r>
            <a:r>
              <a:rPr lang="en-US" sz="2000" b="1" dirty="0">
                <a:solidFill>
                  <a:srgbClr val="0070C0"/>
                </a:solidFill>
                <a:latin typeface="MS Reference Sans Serif" panose="020B0604030504040204" pitchFamily="34" charset="0"/>
              </a:rPr>
              <a:t>108.8</a:t>
            </a:r>
            <a:r>
              <a:rPr lang="en-US" sz="2000" dirty="0">
                <a:latin typeface="MS Reference Sans Serif" panose="020B0604030504040204" pitchFamily="34" charset="0"/>
              </a:rPr>
              <a:t> to </a:t>
            </a:r>
            <a:r>
              <a:rPr lang="en-US" sz="2000" b="1" dirty="0">
                <a:solidFill>
                  <a:srgbClr val="0070C0"/>
                </a:solidFill>
                <a:latin typeface="MS Reference Sans Serif" panose="020B0604030504040204" pitchFamily="34" charset="0"/>
              </a:rPr>
              <a:t>110.4 </a:t>
            </a:r>
            <a:r>
              <a:rPr lang="en-US" sz="2000" dirty="0">
                <a:latin typeface="MS Reference Sans Serif" panose="020B0604030504040204" pitchFamily="34" charset="0"/>
              </a:rPr>
              <a:t>mg/dL</a:t>
            </a:r>
            <a:endParaRPr lang="en-US" sz="2000" dirty="0"/>
          </a:p>
        </p:txBody>
      </p:sp>
      <p:sp>
        <p:nvSpPr>
          <p:cNvPr id="7" name="TextBox 6"/>
          <p:cNvSpPr txBox="1"/>
          <p:nvPr/>
        </p:nvSpPr>
        <p:spPr>
          <a:xfrm>
            <a:off x="838201" y="1026693"/>
            <a:ext cx="3898692" cy="1323439"/>
          </a:xfrm>
          <a:prstGeom prst="rect">
            <a:avLst/>
          </a:prstGeom>
          <a:noFill/>
        </p:spPr>
        <p:txBody>
          <a:bodyPr wrap="square" rtlCol="0">
            <a:spAutoFit/>
          </a:bodyPr>
          <a:lstStyle/>
          <a:p>
            <a:pPr>
              <a:spcAft>
                <a:spcPts val="1200"/>
              </a:spcAft>
            </a:pPr>
            <a:r>
              <a:rPr lang="en-US" sz="2000" b="1" dirty="0" err="1">
                <a:solidFill>
                  <a:srgbClr val="00B0F0"/>
                </a:solidFill>
                <a:latin typeface="MS Reference Sans Serif" panose="020B0604030504040204" pitchFamily="34" charset="0"/>
              </a:rPr>
              <a:t>Glucoscante</a:t>
            </a:r>
            <a:r>
              <a:rPr lang="en-US" sz="2000" b="1" dirty="0">
                <a:solidFill>
                  <a:srgbClr val="00B0F0"/>
                </a:solidFill>
                <a:latin typeface="MS Reference Sans Serif" panose="020B0604030504040204" pitchFamily="34" charset="0"/>
              </a:rPr>
              <a:t> CRM</a:t>
            </a:r>
          </a:p>
          <a:p>
            <a:pPr>
              <a:spcAft>
                <a:spcPts val="1200"/>
              </a:spcAft>
            </a:pPr>
            <a:r>
              <a:rPr lang="en-US" sz="2000" dirty="0">
                <a:latin typeface="MS Reference Sans Serif" panose="020B0604030504040204" pitchFamily="34" charset="0"/>
              </a:rPr>
              <a:t>Assigned vale = 108 mg/dL</a:t>
            </a:r>
          </a:p>
          <a:p>
            <a:pPr>
              <a:spcAft>
                <a:spcPts val="1200"/>
              </a:spcAft>
            </a:pPr>
            <a:r>
              <a:rPr lang="en-US" sz="2000" dirty="0" err="1">
                <a:latin typeface="MS Reference Sans Serif" panose="020B0604030504040204" pitchFamily="34" charset="0"/>
              </a:rPr>
              <a:t>u</a:t>
            </a:r>
            <a:r>
              <a:rPr lang="en-US" sz="2000" baseline="-25000" dirty="0" err="1">
                <a:latin typeface="MS Reference Sans Serif" panose="020B0604030504040204" pitchFamily="34" charset="0"/>
              </a:rPr>
              <a:t>ref</a:t>
            </a:r>
            <a:r>
              <a:rPr lang="en-US" sz="2000" dirty="0">
                <a:latin typeface="MS Reference Sans Serif" panose="020B0604030504040204" pitchFamily="34" charset="0"/>
              </a:rPr>
              <a:t> = 0.6 mg/dL</a:t>
            </a:r>
          </a:p>
        </p:txBody>
      </p:sp>
      <p:sp>
        <p:nvSpPr>
          <p:cNvPr id="10" name="TextBox 9"/>
          <p:cNvSpPr txBox="1"/>
          <p:nvPr/>
        </p:nvSpPr>
        <p:spPr>
          <a:xfrm>
            <a:off x="760677" y="2652337"/>
            <a:ext cx="5175391" cy="461665"/>
          </a:xfrm>
          <a:prstGeom prst="rect">
            <a:avLst/>
          </a:prstGeom>
          <a:noFill/>
        </p:spPr>
        <p:txBody>
          <a:bodyPr wrap="square" rtlCol="0">
            <a:spAutoFit/>
          </a:bodyPr>
          <a:lstStyle/>
          <a:p>
            <a:r>
              <a:rPr lang="en-US" sz="2400" b="1" dirty="0"/>
              <a:t>Bias = 109.6 - 108= 1.6 mg/dL</a:t>
            </a:r>
            <a:endParaRPr lang="en-US" sz="2400" b="1" baseline="30000" dirty="0"/>
          </a:p>
        </p:txBody>
      </p:sp>
      <p:sp>
        <p:nvSpPr>
          <p:cNvPr id="2" name="Rectangle 1"/>
          <p:cNvSpPr/>
          <p:nvPr/>
        </p:nvSpPr>
        <p:spPr>
          <a:xfrm>
            <a:off x="4959412" y="5800374"/>
            <a:ext cx="4203923" cy="36728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Mean – 2SE              mean + 2SE</a:t>
            </a:r>
          </a:p>
        </p:txBody>
      </p:sp>
      <p:sp>
        <p:nvSpPr>
          <p:cNvPr id="11" name="TextBox 10"/>
          <p:cNvSpPr txBox="1"/>
          <p:nvPr/>
        </p:nvSpPr>
        <p:spPr>
          <a:xfrm>
            <a:off x="760677" y="3225451"/>
            <a:ext cx="2879459" cy="461665"/>
          </a:xfrm>
          <a:prstGeom prst="rect">
            <a:avLst/>
          </a:prstGeom>
          <a:noFill/>
        </p:spPr>
        <p:txBody>
          <a:bodyPr wrap="square" rtlCol="0">
            <a:spAutoFit/>
          </a:bodyPr>
          <a:lstStyle/>
          <a:p>
            <a:r>
              <a:rPr lang="en-US" sz="2400" b="1" dirty="0">
                <a:solidFill>
                  <a:srgbClr val="FF0000"/>
                </a:solidFill>
              </a:rPr>
              <a:t>Significant Bias?</a:t>
            </a:r>
            <a:endParaRPr lang="en-US" sz="2400" b="1" baseline="30000" dirty="0">
              <a:solidFill>
                <a:srgbClr val="FF0000"/>
              </a:solidFill>
            </a:endParaRPr>
          </a:p>
        </p:txBody>
      </p:sp>
      <p:sp>
        <p:nvSpPr>
          <p:cNvPr id="4" name="Rectangle 3"/>
          <p:cNvSpPr/>
          <p:nvPr/>
        </p:nvSpPr>
        <p:spPr>
          <a:xfrm>
            <a:off x="1428492" y="5792982"/>
            <a:ext cx="4114800" cy="365760"/>
          </a:xfrm>
          <a:prstGeom prst="rect">
            <a:avLst/>
          </a:prstGeom>
          <a:solidFill>
            <a:srgbClr val="00B050">
              <a:alpha val="46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AV – </a:t>
            </a:r>
            <a:r>
              <a:rPr lang="en-US" sz="2000" b="1" dirty="0" err="1">
                <a:solidFill>
                  <a:schemeClr val="tx1"/>
                </a:solidFill>
              </a:rPr>
              <a:t>U</a:t>
            </a:r>
            <a:r>
              <a:rPr lang="en-US" sz="2000" b="1" baseline="-25000" dirty="0" err="1">
                <a:solidFill>
                  <a:schemeClr val="tx1"/>
                </a:solidFill>
              </a:rPr>
              <a:t>ref</a:t>
            </a:r>
            <a:r>
              <a:rPr lang="en-US" sz="2000" b="1" dirty="0">
                <a:solidFill>
                  <a:schemeClr val="tx1"/>
                </a:solidFill>
              </a:rPr>
              <a:t>              AV + </a:t>
            </a:r>
            <a:r>
              <a:rPr lang="en-US" sz="2000" b="1" dirty="0" err="1">
                <a:solidFill>
                  <a:schemeClr val="tx1"/>
                </a:solidFill>
              </a:rPr>
              <a:t>U</a:t>
            </a:r>
            <a:r>
              <a:rPr lang="en-US" sz="2000" b="1" baseline="-25000" dirty="0" err="1">
                <a:solidFill>
                  <a:schemeClr val="tx1"/>
                </a:solidFill>
              </a:rPr>
              <a:t>ref</a:t>
            </a:r>
            <a:endParaRPr lang="en-US" sz="2000" b="1" baseline="-25000" dirty="0">
              <a:solidFill>
                <a:schemeClr val="tx1"/>
              </a:solidFill>
            </a:endParaRPr>
          </a:p>
        </p:txBody>
      </p:sp>
      <p:cxnSp>
        <p:nvCxnSpPr>
          <p:cNvPr id="12" name="Straight Connector 11"/>
          <p:cNvCxnSpPr/>
          <p:nvPr/>
        </p:nvCxnSpPr>
        <p:spPr>
          <a:xfrm>
            <a:off x="3477721" y="5802467"/>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91620" y="5770394"/>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588262" y="5785459"/>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011936" y="6335643"/>
            <a:ext cx="947912" cy="400110"/>
          </a:xfrm>
          <a:prstGeom prst="rect">
            <a:avLst/>
          </a:prstGeom>
          <a:noFill/>
          <a:ln>
            <a:noFill/>
          </a:ln>
        </p:spPr>
        <p:txBody>
          <a:bodyPr wrap="square" rtlCol="0">
            <a:spAutoFit/>
          </a:bodyPr>
          <a:lstStyle/>
          <a:p>
            <a:pPr algn="ctr"/>
            <a:r>
              <a:rPr lang="en-US" sz="2000" b="1" dirty="0"/>
              <a:t>108</a:t>
            </a:r>
          </a:p>
        </p:txBody>
      </p:sp>
      <p:sp>
        <p:nvSpPr>
          <p:cNvPr id="17" name="TextBox 16"/>
          <p:cNvSpPr txBox="1"/>
          <p:nvPr/>
        </p:nvSpPr>
        <p:spPr>
          <a:xfrm>
            <a:off x="954536" y="6276529"/>
            <a:ext cx="947912" cy="400110"/>
          </a:xfrm>
          <a:prstGeom prst="rect">
            <a:avLst/>
          </a:prstGeom>
          <a:noFill/>
          <a:ln>
            <a:noFill/>
          </a:ln>
        </p:spPr>
        <p:txBody>
          <a:bodyPr wrap="square" rtlCol="0">
            <a:spAutoFit/>
          </a:bodyPr>
          <a:lstStyle/>
          <a:p>
            <a:pPr algn="ctr"/>
            <a:r>
              <a:rPr lang="en-US" sz="2000" b="1" dirty="0"/>
              <a:t>106.8</a:t>
            </a:r>
          </a:p>
        </p:txBody>
      </p:sp>
      <p:sp>
        <p:nvSpPr>
          <p:cNvPr id="18" name="TextBox 17"/>
          <p:cNvSpPr txBox="1"/>
          <p:nvPr/>
        </p:nvSpPr>
        <p:spPr>
          <a:xfrm>
            <a:off x="5114306" y="6301330"/>
            <a:ext cx="947912" cy="400110"/>
          </a:xfrm>
          <a:prstGeom prst="rect">
            <a:avLst/>
          </a:prstGeom>
          <a:noFill/>
          <a:ln>
            <a:noFill/>
          </a:ln>
        </p:spPr>
        <p:txBody>
          <a:bodyPr wrap="square" rtlCol="0">
            <a:spAutoFit/>
          </a:bodyPr>
          <a:lstStyle/>
          <a:p>
            <a:pPr algn="ctr"/>
            <a:r>
              <a:rPr lang="en-US" sz="2000" b="1" dirty="0"/>
              <a:t>109.2</a:t>
            </a:r>
          </a:p>
        </p:txBody>
      </p:sp>
      <p:sp>
        <p:nvSpPr>
          <p:cNvPr id="19" name="TextBox 18"/>
          <p:cNvSpPr txBox="1"/>
          <p:nvPr/>
        </p:nvSpPr>
        <p:spPr>
          <a:xfrm>
            <a:off x="760677" y="3832320"/>
            <a:ext cx="3898692" cy="861774"/>
          </a:xfrm>
          <a:prstGeom prst="rect">
            <a:avLst/>
          </a:prstGeom>
          <a:noFill/>
        </p:spPr>
        <p:txBody>
          <a:bodyPr wrap="square" rtlCol="0">
            <a:spAutoFit/>
          </a:bodyPr>
          <a:lstStyle/>
          <a:p>
            <a:pPr>
              <a:spcAft>
                <a:spcPts val="1200"/>
              </a:spcAft>
            </a:pPr>
            <a:r>
              <a:rPr lang="en-US" sz="2000" b="1" dirty="0" err="1">
                <a:latin typeface="MS Reference Sans Serif" panose="020B0604030504040204" pitchFamily="34" charset="0"/>
              </a:rPr>
              <a:t>U</a:t>
            </a:r>
            <a:r>
              <a:rPr lang="en-US" sz="2000" b="1" baseline="-25000" dirty="0" err="1">
                <a:latin typeface="MS Reference Sans Serif" panose="020B0604030504040204" pitchFamily="34" charset="0"/>
              </a:rPr>
              <a:t>ref</a:t>
            </a:r>
            <a:r>
              <a:rPr lang="en-US" sz="2000" b="1" dirty="0">
                <a:latin typeface="MS Reference Sans Serif" panose="020B0604030504040204" pitchFamily="34" charset="0"/>
              </a:rPr>
              <a:t>= 1.2 mg/dL</a:t>
            </a:r>
          </a:p>
          <a:p>
            <a:pPr>
              <a:spcAft>
                <a:spcPts val="1200"/>
              </a:spcAft>
            </a:pPr>
            <a:r>
              <a:rPr lang="en-US" sz="2000" b="1" dirty="0">
                <a:latin typeface="MS Reference Sans Serif" panose="020B0604030504040204" pitchFamily="34" charset="0"/>
              </a:rPr>
              <a:t>CI = 106.8 to 109.2 mg/dL</a:t>
            </a:r>
          </a:p>
        </p:txBody>
      </p:sp>
      <p:sp>
        <p:nvSpPr>
          <p:cNvPr id="5" name="Oval 4"/>
          <p:cNvSpPr/>
          <p:nvPr/>
        </p:nvSpPr>
        <p:spPr>
          <a:xfrm>
            <a:off x="5456415" y="1859579"/>
            <a:ext cx="1568307" cy="5338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647377" y="4722035"/>
            <a:ext cx="947912" cy="784830"/>
          </a:xfrm>
          <a:prstGeom prst="rect">
            <a:avLst/>
          </a:prstGeom>
          <a:noFill/>
          <a:ln>
            <a:noFill/>
          </a:ln>
        </p:spPr>
        <p:txBody>
          <a:bodyPr wrap="square" rtlCol="0">
            <a:spAutoFit/>
          </a:bodyPr>
          <a:lstStyle/>
          <a:p>
            <a:pPr algn="ctr">
              <a:spcAft>
                <a:spcPts val="600"/>
              </a:spcAft>
            </a:pPr>
            <a:r>
              <a:rPr lang="en-US" sz="2000" b="1" dirty="0">
                <a:solidFill>
                  <a:srgbClr val="0070C0"/>
                </a:solidFill>
                <a:latin typeface="MS Reference Sans Serif" panose="020B0604030504040204" pitchFamily="34" charset="0"/>
              </a:rPr>
              <a:t></a:t>
            </a:r>
            <a:r>
              <a:rPr lang="en-US" sz="2000" b="1" baseline="-25000" dirty="0">
                <a:solidFill>
                  <a:srgbClr val="0070C0"/>
                </a:solidFill>
                <a:latin typeface="MS Reference Sans Serif" panose="020B0604030504040204" pitchFamily="34" charset="0"/>
              </a:rPr>
              <a:t>lab</a:t>
            </a:r>
          </a:p>
          <a:p>
            <a:pPr algn="ctr">
              <a:spcAft>
                <a:spcPts val="600"/>
              </a:spcAft>
            </a:pPr>
            <a:r>
              <a:rPr lang="en-US" sz="2000" b="1" dirty="0">
                <a:solidFill>
                  <a:srgbClr val="0070C0"/>
                </a:solidFill>
              </a:rPr>
              <a:t>109.6</a:t>
            </a:r>
          </a:p>
        </p:txBody>
      </p:sp>
      <p:cxnSp>
        <p:nvCxnSpPr>
          <p:cNvPr id="22" name="Straight Arrow Connector 21"/>
          <p:cNvCxnSpPr/>
          <p:nvPr/>
        </p:nvCxnSpPr>
        <p:spPr>
          <a:xfrm>
            <a:off x="7062377" y="5432911"/>
            <a:ext cx="0" cy="3657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570174" y="2450001"/>
            <a:ext cx="2426747" cy="389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524693" y="2890505"/>
            <a:ext cx="4040274" cy="389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551575" y="3329296"/>
            <a:ext cx="4040274" cy="451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689379" y="5068445"/>
            <a:ext cx="947912" cy="400110"/>
          </a:xfrm>
          <a:prstGeom prst="rect">
            <a:avLst/>
          </a:prstGeom>
          <a:noFill/>
          <a:ln>
            <a:noFill/>
          </a:ln>
        </p:spPr>
        <p:txBody>
          <a:bodyPr wrap="square" rtlCol="0">
            <a:spAutoFit/>
          </a:bodyPr>
          <a:lstStyle/>
          <a:p>
            <a:pPr algn="ctr"/>
            <a:r>
              <a:rPr lang="en-US" sz="2000" b="1" dirty="0">
                <a:solidFill>
                  <a:srgbClr val="0070C0"/>
                </a:solidFill>
              </a:rPr>
              <a:t>110.4</a:t>
            </a:r>
          </a:p>
        </p:txBody>
      </p:sp>
      <p:cxnSp>
        <p:nvCxnSpPr>
          <p:cNvPr id="26" name="Straight Arrow Connector 25"/>
          <p:cNvCxnSpPr/>
          <p:nvPr/>
        </p:nvCxnSpPr>
        <p:spPr>
          <a:xfrm>
            <a:off x="9163335" y="5396909"/>
            <a:ext cx="0" cy="3657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485456" y="5069976"/>
            <a:ext cx="947912" cy="400110"/>
          </a:xfrm>
          <a:prstGeom prst="rect">
            <a:avLst/>
          </a:prstGeom>
          <a:noFill/>
          <a:ln>
            <a:noFill/>
          </a:ln>
        </p:spPr>
        <p:txBody>
          <a:bodyPr wrap="square" rtlCol="0">
            <a:spAutoFit/>
          </a:bodyPr>
          <a:lstStyle/>
          <a:p>
            <a:pPr algn="ctr"/>
            <a:r>
              <a:rPr lang="en-US" sz="2000" b="1" dirty="0">
                <a:solidFill>
                  <a:srgbClr val="0070C0"/>
                </a:solidFill>
              </a:rPr>
              <a:t>108.8</a:t>
            </a:r>
          </a:p>
        </p:txBody>
      </p:sp>
      <p:cxnSp>
        <p:nvCxnSpPr>
          <p:cNvPr id="28" name="Straight Arrow Connector 27"/>
          <p:cNvCxnSpPr/>
          <p:nvPr/>
        </p:nvCxnSpPr>
        <p:spPr>
          <a:xfrm>
            <a:off x="4959412" y="5398440"/>
            <a:ext cx="0" cy="3657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615144" y="3801480"/>
            <a:ext cx="4040274" cy="451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087941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500"/>
                                        <p:tgtEl>
                                          <p:spTgt spid="17"/>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outVertical)">
                                      <p:cBhvr>
                                        <p:cTn id="18" dur="500"/>
                                        <p:tgtEl>
                                          <p:spTgt spid="15"/>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outVertical)">
                                      <p:cBhvr>
                                        <p:cTn id="21" dur="500"/>
                                        <p:tgtEl>
                                          <p:spTgt spid="18"/>
                                        </p:tgtEl>
                                      </p:cBhvr>
                                    </p:animEffect>
                                  </p:childTnLst>
                                </p:cTn>
                              </p:par>
                              <p:par>
                                <p:cTn id="22" presetID="16" presetClass="entr" presetSubtype="37"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outVertical)">
                                      <p:cBhvr>
                                        <p:cTn id="24" dur="500"/>
                                        <p:tgtEl>
                                          <p:spTgt spid="14"/>
                                        </p:tgtEl>
                                      </p:cBhvr>
                                    </p:animEffect>
                                  </p:childTnLst>
                                </p:cTn>
                              </p:par>
                              <p:par>
                                <p:cTn id="25" presetID="16" presetClass="entr" presetSubtype="37"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outVertical)">
                                      <p:cBhvr>
                                        <p:cTn id="27" dur="500"/>
                                        <p:tgtEl>
                                          <p:spTgt spid="12"/>
                                        </p:tgtEl>
                                      </p:cBhvr>
                                    </p:animEffect>
                                  </p:childTnLst>
                                </p:cTn>
                              </p:par>
                              <p:par>
                                <p:cTn id="28" presetID="16" presetClass="entr" presetSubtype="37"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outVertical)">
                                      <p:cBhvr>
                                        <p:cTn id="30" dur="500"/>
                                        <p:tgtEl>
                                          <p:spTgt spid="13"/>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par>
                                <p:cTn id="35" presetID="22" presetClass="entr" presetSubtype="1"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up)">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grpId="0" nodeType="clickEffect">
                                  <p:stCondLst>
                                    <p:cond delay="0"/>
                                  </p:stCondLst>
                                  <p:childTnLst>
                                    <p:animEffect transition="out" filter="wipe(left)">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8" fill="hold" grpId="0" nodeType="clickEffect">
                                  <p:stCondLst>
                                    <p:cond delay="0"/>
                                  </p:stCondLst>
                                  <p:childTnLst>
                                    <p:animEffect transition="out" filter="wipe(left)">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8" fill="hold" grpId="0" nodeType="clickEffect">
                                  <p:stCondLst>
                                    <p:cond delay="0"/>
                                  </p:stCondLst>
                                  <p:childTnLst>
                                    <p:animEffect transition="out" filter="wipe(left)">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xit" presetSubtype="8" fill="hold" grpId="0" nodeType="clickEffect">
                                  <p:stCondLst>
                                    <p:cond delay="0"/>
                                  </p:stCondLst>
                                  <p:childTnLst>
                                    <p:animEffect transition="out" filter="wipe(left)">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arn(outVertical)">
                                      <p:cBhvr>
                                        <p:cTn id="62" dur="500"/>
                                        <p:tgtEl>
                                          <p:spTgt spid="27"/>
                                        </p:tgtEl>
                                      </p:cBhvr>
                                    </p:animEffect>
                                  </p:childTnLst>
                                </p:cTn>
                              </p:par>
                              <p:par>
                                <p:cTn id="63" presetID="16" presetClass="entr" presetSubtype="37"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barn(outVertical)">
                                      <p:cBhvr>
                                        <p:cTn id="65" dur="500"/>
                                        <p:tgtEl>
                                          <p:spTgt spid="28"/>
                                        </p:tgtEl>
                                      </p:cBhvr>
                                    </p:animEffect>
                                  </p:childTnLst>
                                </p:cTn>
                              </p:par>
                              <p:par>
                                <p:cTn id="66" presetID="16" presetClass="entr" presetSubtype="37"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barn(outVertical)">
                                      <p:cBhvr>
                                        <p:cTn id="68" dur="500"/>
                                        <p:tgtEl>
                                          <p:spTgt spid="26"/>
                                        </p:tgtEl>
                                      </p:cBhvr>
                                    </p:animEffect>
                                  </p:childTnLst>
                                </p:cTn>
                              </p:par>
                              <p:par>
                                <p:cTn id="69" presetID="16" presetClass="entr" presetSubtype="37"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barn(outVertical)">
                                      <p:cBhvr>
                                        <p:cTn id="71" dur="500"/>
                                        <p:tgtEl>
                                          <p:spTgt spid="25"/>
                                        </p:tgtEl>
                                      </p:cBhvr>
                                    </p:animEffect>
                                  </p:childTnLst>
                                </p:cTn>
                              </p:par>
                              <p:par>
                                <p:cTn id="72" presetID="16" presetClass="entr" presetSubtype="37" fill="hold" grpId="0" nodeType="with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barn(outVertical)">
                                      <p:cBhvr>
                                        <p:cTn id="7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5" grpId="0"/>
      <p:bldP spid="17" grpId="0"/>
      <p:bldP spid="18" grpId="0"/>
      <p:bldP spid="5" grpId="0" animBg="1"/>
      <p:bldP spid="21" grpId="0"/>
      <p:bldP spid="9" grpId="0" animBg="1"/>
      <p:bldP spid="23" grpId="0" animBg="1"/>
      <p:bldP spid="24" grpId="0" animBg="1"/>
      <p:bldP spid="25" grpId="0"/>
      <p:bldP spid="27" grpId="0"/>
      <p:bldP spid="3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17095"/>
            <a:ext cx="10515600" cy="5759868"/>
          </a:xfrm>
        </p:spPr>
        <p:txBody>
          <a:bodyPr/>
          <a:lstStyle/>
          <a:p>
            <a:r>
              <a:rPr lang="en-US" b="1" dirty="0"/>
              <a:t>Example</a:t>
            </a:r>
          </a:p>
          <a:p>
            <a:pPr marL="0" indent="0">
              <a:buNone/>
            </a:pPr>
            <a:endParaRPr lang="en-US" dirty="0"/>
          </a:p>
        </p:txBody>
      </p:sp>
      <p:sp>
        <p:nvSpPr>
          <p:cNvPr id="6" name="TextBox 5"/>
          <p:cNvSpPr txBox="1"/>
          <p:nvPr/>
        </p:nvSpPr>
        <p:spPr>
          <a:xfrm>
            <a:off x="5524694" y="1026693"/>
            <a:ext cx="4278874" cy="2015936"/>
          </a:xfrm>
          <a:prstGeom prst="rect">
            <a:avLst/>
          </a:prstGeom>
          <a:noFill/>
        </p:spPr>
        <p:txBody>
          <a:bodyPr wrap="square" rtlCol="0">
            <a:spAutoFit/>
          </a:bodyPr>
          <a:lstStyle/>
          <a:p>
            <a:pPr>
              <a:spcAft>
                <a:spcPts val="1200"/>
              </a:spcAft>
            </a:pPr>
            <a:r>
              <a:rPr lang="en-US" sz="2000" b="1" dirty="0">
                <a:solidFill>
                  <a:srgbClr val="00B0F0"/>
                </a:solidFill>
                <a:latin typeface="MS Reference Sans Serif" panose="020B0604030504040204" pitchFamily="34" charset="0"/>
              </a:rPr>
              <a:t>Lab</a:t>
            </a:r>
          </a:p>
          <a:p>
            <a:pPr>
              <a:spcAft>
                <a:spcPts val="600"/>
              </a:spcAft>
            </a:pPr>
            <a:r>
              <a:rPr lang="en-US" sz="2000" dirty="0">
                <a:latin typeface="MS Reference Sans Serif" panose="020B0604030504040204" pitchFamily="34" charset="0"/>
              </a:rPr>
              <a:t>n = 10</a:t>
            </a:r>
          </a:p>
          <a:p>
            <a:pPr>
              <a:spcAft>
                <a:spcPts val="600"/>
              </a:spcAft>
            </a:pPr>
            <a:r>
              <a:rPr lang="en-US" sz="2000" dirty="0">
                <a:latin typeface="MS Reference Sans Serif" panose="020B0604030504040204" pitchFamily="34" charset="0"/>
              </a:rPr>
              <a:t> = 109.6</a:t>
            </a:r>
          </a:p>
          <a:p>
            <a:pPr>
              <a:spcAft>
                <a:spcPts val="600"/>
              </a:spcAft>
            </a:pPr>
            <a:r>
              <a:rPr lang="en-US" sz="2000" dirty="0">
                <a:latin typeface="MS Reference Sans Serif" panose="020B0604030504040204" pitchFamily="34" charset="0"/>
              </a:rPr>
              <a:t>SD = 1.3</a:t>
            </a:r>
          </a:p>
          <a:p>
            <a:pPr>
              <a:spcAft>
                <a:spcPts val="600"/>
              </a:spcAft>
            </a:pPr>
            <a:r>
              <a:rPr lang="en-US" sz="2000" b="1" dirty="0" err="1">
                <a:latin typeface="MS Reference Sans Serif" panose="020B0604030504040204" pitchFamily="34" charset="0"/>
              </a:rPr>
              <a:t>SD</a:t>
            </a:r>
            <a:r>
              <a:rPr lang="en-US" sz="2000" b="1" baseline="-25000" dirty="0" err="1">
                <a:latin typeface="MS Reference Sans Serif" panose="020B0604030504040204" pitchFamily="34" charset="0"/>
              </a:rPr>
              <a:t>mean</a:t>
            </a:r>
            <a:r>
              <a:rPr lang="en-US" sz="2000" b="1" baseline="-25000" dirty="0">
                <a:latin typeface="MS Reference Sans Serif" panose="020B0604030504040204" pitchFamily="34" charset="0"/>
              </a:rPr>
              <a:t> </a:t>
            </a:r>
            <a:r>
              <a:rPr lang="en-US" sz="2000" b="1" dirty="0">
                <a:latin typeface="MS Reference Sans Serif" panose="020B0604030504040204" pitchFamily="34" charset="0"/>
              </a:rPr>
              <a:t>(SE) = 1.3/√10 = 0.41</a:t>
            </a:r>
          </a:p>
        </p:txBody>
      </p:sp>
      <p:sp>
        <p:nvSpPr>
          <p:cNvPr id="7" name="TextBox 6"/>
          <p:cNvSpPr txBox="1"/>
          <p:nvPr/>
        </p:nvSpPr>
        <p:spPr>
          <a:xfrm>
            <a:off x="838201" y="1026693"/>
            <a:ext cx="3898692" cy="1246495"/>
          </a:xfrm>
          <a:prstGeom prst="rect">
            <a:avLst/>
          </a:prstGeom>
          <a:noFill/>
        </p:spPr>
        <p:txBody>
          <a:bodyPr wrap="square" rtlCol="0">
            <a:spAutoFit/>
          </a:bodyPr>
          <a:lstStyle/>
          <a:p>
            <a:pPr>
              <a:spcAft>
                <a:spcPts val="1200"/>
              </a:spcAft>
            </a:pPr>
            <a:r>
              <a:rPr lang="en-US" sz="2000" b="1" dirty="0" err="1">
                <a:solidFill>
                  <a:srgbClr val="00B0F0"/>
                </a:solidFill>
                <a:latin typeface="MS Reference Sans Serif" panose="020B0604030504040204" pitchFamily="34" charset="0"/>
              </a:rPr>
              <a:t>Glucoscante</a:t>
            </a:r>
            <a:r>
              <a:rPr lang="en-US" sz="2000" b="1" dirty="0">
                <a:solidFill>
                  <a:srgbClr val="00B0F0"/>
                </a:solidFill>
                <a:latin typeface="MS Reference Sans Serif" panose="020B0604030504040204" pitchFamily="34" charset="0"/>
              </a:rPr>
              <a:t> CRM</a:t>
            </a:r>
          </a:p>
          <a:p>
            <a:pPr>
              <a:spcAft>
                <a:spcPts val="600"/>
              </a:spcAft>
            </a:pPr>
            <a:r>
              <a:rPr lang="en-US" sz="2000" dirty="0">
                <a:latin typeface="MS Reference Sans Serif" panose="020B0604030504040204" pitchFamily="34" charset="0"/>
              </a:rPr>
              <a:t>Assigned vale = 108 mg/dL</a:t>
            </a:r>
          </a:p>
          <a:p>
            <a:pPr>
              <a:spcAft>
                <a:spcPts val="1200"/>
              </a:spcAft>
            </a:pPr>
            <a:r>
              <a:rPr lang="en-US" sz="2000" dirty="0" err="1">
                <a:latin typeface="MS Reference Sans Serif" panose="020B0604030504040204" pitchFamily="34" charset="0"/>
              </a:rPr>
              <a:t>u</a:t>
            </a:r>
            <a:r>
              <a:rPr lang="en-US" sz="2000" baseline="-25000" dirty="0" err="1">
                <a:latin typeface="MS Reference Sans Serif" panose="020B0604030504040204" pitchFamily="34" charset="0"/>
              </a:rPr>
              <a:t>ref</a:t>
            </a:r>
            <a:r>
              <a:rPr lang="en-US" sz="2000" dirty="0">
                <a:latin typeface="MS Reference Sans Serif" panose="020B0604030504040204" pitchFamily="34" charset="0"/>
              </a:rPr>
              <a:t> = 0.6 mg/dL</a:t>
            </a:r>
          </a:p>
        </p:txBody>
      </p:sp>
      <p:sp>
        <p:nvSpPr>
          <p:cNvPr id="10" name="TextBox 9"/>
          <p:cNvSpPr txBox="1"/>
          <p:nvPr/>
        </p:nvSpPr>
        <p:spPr>
          <a:xfrm>
            <a:off x="790657" y="2382517"/>
            <a:ext cx="5175391" cy="461665"/>
          </a:xfrm>
          <a:prstGeom prst="rect">
            <a:avLst/>
          </a:prstGeom>
          <a:noFill/>
        </p:spPr>
        <p:txBody>
          <a:bodyPr wrap="square" rtlCol="0">
            <a:spAutoFit/>
          </a:bodyPr>
          <a:lstStyle/>
          <a:p>
            <a:r>
              <a:rPr lang="en-US" sz="2400" b="1" dirty="0"/>
              <a:t>Bias = 109.6 - 108= 1.6 mg/dL</a:t>
            </a:r>
            <a:endParaRPr lang="en-US" sz="2400" b="1" baseline="30000" dirty="0"/>
          </a:p>
        </p:txBody>
      </p:sp>
      <p:sp>
        <p:nvSpPr>
          <p:cNvPr id="11" name="TextBox 10"/>
          <p:cNvSpPr txBox="1"/>
          <p:nvPr/>
        </p:nvSpPr>
        <p:spPr>
          <a:xfrm>
            <a:off x="775667" y="2805731"/>
            <a:ext cx="2879459" cy="461665"/>
          </a:xfrm>
          <a:prstGeom prst="rect">
            <a:avLst/>
          </a:prstGeom>
          <a:noFill/>
        </p:spPr>
        <p:txBody>
          <a:bodyPr wrap="square" rtlCol="0">
            <a:spAutoFit/>
          </a:bodyPr>
          <a:lstStyle/>
          <a:p>
            <a:r>
              <a:rPr lang="en-US" sz="2400" b="1" dirty="0">
                <a:solidFill>
                  <a:srgbClr val="FF0000"/>
                </a:solidFill>
              </a:rPr>
              <a:t>Significant Bias?</a:t>
            </a:r>
            <a:endParaRPr lang="en-US" sz="2400" b="1" baseline="30000" dirty="0">
              <a:solidFill>
                <a:srgbClr val="FF0000"/>
              </a:solidFill>
            </a:endParaRPr>
          </a:p>
        </p:txBody>
      </p:sp>
      <p:sp>
        <p:nvSpPr>
          <p:cNvPr id="29" name="TextBox 28"/>
          <p:cNvSpPr txBox="1"/>
          <p:nvPr/>
        </p:nvSpPr>
        <p:spPr>
          <a:xfrm>
            <a:off x="1630105" y="3342914"/>
            <a:ext cx="8233421" cy="1107996"/>
          </a:xfrm>
          <a:prstGeom prst="rect">
            <a:avLst/>
          </a:prstGeom>
          <a:solidFill>
            <a:schemeClr val="bg1"/>
          </a:solidFill>
          <a:ln>
            <a:solidFill>
              <a:srgbClr val="7030A0"/>
            </a:solidFill>
          </a:ln>
        </p:spPr>
        <p:txBody>
          <a:bodyPr wrap="square" rtlCol="0">
            <a:spAutoFit/>
          </a:bodyPr>
          <a:lstStyle/>
          <a:p>
            <a:pPr>
              <a:spcAft>
                <a:spcPts val="1200"/>
              </a:spcAft>
            </a:pPr>
            <a:r>
              <a:rPr lang="en-US" sz="2800" b="1" dirty="0" err="1">
                <a:solidFill>
                  <a:srgbClr val="7030A0"/>
                </a:solidFill>
              </a:rPr>
              <a:t>u</a:t>
            </a:r>
            <a:r>
              <a:rPr lang="en-US" sz="2800" b="1" baseline="-25000" dirty="0" err="1">
                <a:solidFill>
                  <a:srgbClr val="7030A0"/>
                </a:solidFill>
              </a:rPr>
              <a:t>bias</a:t>
            </a:r>
            <a:r>
              <a:rPr lang="en-US" sz="2800" b="1" dirty="0">
                <a:solidFill>
                  <a:srgbClr val="7030A0"/>
                </a:solidFill>
              </a:rPr>
              <a:t> = √(u</a:t>
            </a:r>
            <a:r>
              <a:rPr lang="en-US" sz="2800" b="1" baseline="-25000" dirty="0">
                <a:solidFill>
                  <a:srgbClr val="7030A0"/>
                </a:solidFill>
              </a:rPr>
              <a:t>ref</a:t>
            </a:r>
            <a:r>
              <a:rPr lang="en-US" sz="2800" b="1" baseline="30000" dirty="0">
                <a:solidFill>
                  <a:srgbClr val="7030A0"/>
                </a:solidFill>
              </a:rPr>
              <a:t>2</a:t>
            </a:r>
            <a:r>
              <a:rPr lang="en-US" sz="2800" b="1" dirty="0">
                <a:solidFill>
                  <a:srgbClr val="7030A0"/>
                </a:solidFill>
              </a:rPr>
              <a:t> + SD</a:t>
            </a:r>
            <a:r>
              <a:rPr lang="en-US" sz="2800" b="1" baseline="-25000" dirty="0">
                <a:solidFill>
                  <a:srgbClr val="7030A0"/>
                </a:solidFill>
              </a:rPr>
              <a:t>mean</a:t>
            </a:r>
            <a:r>
              <a:rPr lang="en-US" sz="2800" b="1" baseline="30000" dirty="0">
                <a:solidFill>
                  <a:srgbClr val="7030A0"/>
                </a:solidFill>
              </a:rPr>
              <a:t>2</a:t>
            </a:r>
            <a:r>
              <a:rPr lang="en-US" sz="2800" b="1" dirty="0">
                <a:solidFill>
                  <a:srgbClr val="7030A0"/>
                </a:solidFill>
              </a:rPr>
              <a:t>)</a:t>
            </a:r>
            <a:r>
              <a:rPr lang="en-US" sz="2800" b="1" baseline="30000" dirty="0">
                <a:solidFill>
                  <a:srgbClr val="7030A0"/>
                </a:solidFill>
              </a:rPr>
              <a:t> </a:t>
            </a:r>
            <a:endParaRPr lang="en-US" sz="2800" b="1" dirty="0">
              <a:solidFill>
                <a:srgbClr val="7030A0"/>
              </a:solidFill>
            </a:endParaRPr>
          </a:p>
          <a:p>
            <a:pPr>
              <a:spcAft>
                <a:spcPts val="600"/>
              </a:spcAft>
            </a:pPr>
            <a:r>
              <a:rPr lang="en-US" sz="2800" b="1" dirty="0"/>
              <a:t>If Bias &gt; 2u</a:t>
            </a:r>
            <a:r>
              <a:rPr lang="en-US" sz="2800" b="1" baseline="-25000" dirty="0"/>
              <a:t>bias</a:t>
            </a:r>
            <a:r>
              <a:rPr lang="en-US" sz="2800" b="1" dirty="0"/>
              <a:t> → </a:t>
            </a:r>
            <a:r>
              <a:rPr lang="en-US" sz="2800" b="1" i="1" dirty="0">
                <a:solidFill>
                  <a:srgbClr val="FF0000"/>
                </a:solidFill>
              </a:rPr>
              <a:t>Statistically Significant Bias</a:t>
            </a:r>
          </a:p>
        </p:txBody>
      </p:sp>
      <p:sp>
        <p:nvSpPr>
          <p:cNvPr id="30" name="TextBox 29"/>
          <p:cNvSpPr txBox="1"/>
          <p:nvPr/>
        </p:nvSpPr>
        <p:spPr>
          <a:xfrm>
            <a:off x="1630105" y="4575498"/>
            <a:ext cx="8233421" cy="1107996"/>
          </a:xfrm>
          <a:prstGeom prst="rect">
            <a:avLst/>
          </a:prstGeom>
          <a:solidFill>
            <a:schemeClr val="bg1"/>
          </a:solidFill>
          <a:ln>
            <a:solidFill>
              <a:srgbClr val="7030A0"/>
            </a:solidFill>
          </a:ln>
        </p:spPr>
        <p:txBody>
          <a:bodyPr wrap="square" rtlCol="0">
            <a:spAutoFit/>
          </a:bodyPr>
          <a:lstStyle/>
          <a:p>
            <a:pPr>
              <a:spcAft>
                <a:spcPts val="1200"/>
              </a:spcAft>
            </a:pPr>
            <a:r>
              <a:rPr lang="en-US" sz="2800" b="1" dirty="0" err="1"/>
              <a:t>u</a:t>
            </a:r>
            <a:r>
              <a:rPr lang="en-US" sz="2800" b="1" baseline="-25000" dirty="0" err="1"/>
              <a:t>bias</a:t>
            </a:r>
            <a:r>
              <a:rPr lang="en-US" sz="2800" b="1" dirty="0"/>
              <a:t> = √(0.6</a:t>
            </a:r>
            <a:r>
              <a:rPr lang="en-US" sz="2800" b="1" baseline="30000" dirty="0"/>
              <a:t>2</a:t>
            </a:r>
            <a:r>
              <a:rPr lang="en-US" sz="2800" b="1" dirty="0"/>
              <a:t> + 0.41</a:t>
            </a:r>
            <a:r>
              <a:rPr lang="en-US" sz="2800" b="1" baseline="30000" dirty="0"/>
              <a:t>2</a:t>
            </a:r>
            <a:r>
              <a:rPr lang="en-US" sz="2800" b="1" dirty="0"/>
              <a:t>)</a:t>
            </a:r>
            <a:r>
              <a:rPr lang="en-US" sz="2800" b="1" baseline="30000" dirty="0"/>
              <a:t> </a:t>
            </a:r>
            <a:r>
              <a:rPr lang="en-US" sz="2800" b="1" dirty="0"/>
              <a:t>= 0.73	</a:t>
            </a:r>
            <a:r>
              <a:rPr lang="en-US" sz="2800" b="1" dirty="0">
                <a:solidFill>
                  <a:srgbClr val="0070C0"/>
                </a:solidFill>
              </a:rPr>
              <a:t>2u</a:t>
            </a:r>
            <a:r>
              <a:rPr lang="en-US" sz="2800" b="1" baseline="-25000" dirty="0">
                <a:solidFill>
                  <a:srgbClr val="0070C0"/>
                </a:solidFill>
              </a:rPr>
              <a:t>bias</a:t>
            </a:r>
            <a:r>
              <a:rPr lang="en-US" sz="2800" b="1" dirty="0">
                <a:solidFill>
                  <a:srgbClr val="0070C0"/>
                </a:solidFill>
              </a:rPr>
              <a:t> = 1.46 </a:t>
            </a:r>
          </a:p>
          <a:p>
            <a:pPr>
              <a:spcAft>
                <a:spcPts val="1200"/>
              </a:spcAft>
            </a:pPr>
            <a:r>
              <a:rPr lang="en-US" sz="2800" b="1" dirty="0"/>
              <a:t>1.6 &gt; 1.46 </a:t>
            </a:r>
          </a:p>
        </p:txBody>
      </p:sp>
      <p:sp>
        <p:nvSpPr>
          <p:cNvPr id="8" name="TextBox 7"/>
          <p:cNvSpPr txBox="1"/>
          <p:nvPr/>
        </p:nvSpPr>
        <p:spPr>
          <a:xfrm>
            <a:off x="3282844" y="5148942"/>
            <a:ext cx="3957404" cy="523220"/>
          </a:xfrm>
          <a:prstGeom prst="rect">
            <a:avLst/>
          </a:prstGeom>
          <a:noFill/>
        </p:spPr>
        <p:txBody>
          <a:bodyPr wrap="square" rtlCol="0">
            <a:spAutoFit/>
          </a:bodyPr>
          <a:lstStyle/>
          <a:p>
            <a:r>
              <a:rPr lang="en-US" sz="2800" b="1" i="1" dirty="0">
                <a:solidFill>
                  <a:srgbClr val="FF0000"/>
                </a:solidFill>
              </a:rPr>
              <a:t>Statistically Significant</a:t>
            </a:r>
            <a:endParaRPr lang="en-US" sz="2800" i="1" dirty="0">
              <a:solidFill>
                <a:srgbClr val="FF0000"/>
              </a:solidFill>
            </a:endParaRPr>
          </a:p>
        </p:txBody>
      </p:sp>
      <p:sp>
        <p:nvSpPr>
          <p:cNvPr id="32" name="TextBox 31"/>
          <p:cNvSpPr txBox="1"/>
          <p:nvPr/>
        </p:nvSpPr>
        <p:spPr>
          <a:xfrm>
            <a:off x="1533375" y="5808082"/>
            <a:ext cx="5578814" cy="584775"/>
          </a:xfrm>
          <a:prstGeom prst="rect">
            <a:avLst/>
          </a:prstGeom>
          <a:noFill/>
        </p:spPr>
        <p:txBody>
          <a:bodyPr wrap="square" rtlCol="0">
            <a:spAutoFit/>
          </a:bodyPr>
          <a:lstStyle/>
          <a:p>
            <a:r>
              <a:rPr lang="en-US" sz="3200" b="1" i="1" dirty="0">
                <a:solidFill>
                  <a:srgbClr val="7030A0"/>
                </a:solidFill>
              </a:rPr>
              <a:t>Medically Significant Bias?</a:t>
            </a:r>
            <a:endParaRPr lang="en-US" sz="3200" i="1" dirty="0">
              <a:solidFill>
                <a:srgbClr val="7030A0"/>
              </a:solidFill>
            </a:endParaRPr>
          </a:p>
        </p:txBody>
      </p:sp>
      <p:sp>
        <p:nvSpPr>
          <p:cNvPr id="33" name="Rounded Rectangle 32"/>
          <p:cNvSpPr/>
          <p:nvPr/>
        </p:nvSpPr>
        <p:spPr>
          <a:xfrm>
            <a:off x="1563354" y="5863685"/>
            <a:ext cx="1749470" cy="53380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188150"/>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animEffect transition="in" filter="wipe(left)">
                                      <p:cBhvr>
                                        <p:cTn id="7" dur="500"/>
                                        <p:tgtEl>
                                          <p:spTgt spid="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par>
                          <p:cTn id="23" fill="hold">
                            <p:stCondLst>
                              <p:cond delay="500"/>
                            </p:stCondLst>
                            <p:childTnLst>
                              <p:par>
                                <p:cTn id="24" presetID="21" presetClass="entr" presetSubtype="1"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heel(1)">
                                      <p:cBhvr>
                                        <p:cTn id="26"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8" grpId="0"/>
      <p:bldP spid="32" grpId="0"/>
      <p:bldP spid="3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lum bright="-20000" contrast="40000"/>
          </a:blip>
          <a:srcRect b="19905"/>
          <a:stretch/>
        </p:blipFill>
        <p:spPr>
          <a:xfrm>
            <a:off x="565800" y="225962"/>
            <a:ext cx="5121979" cy="4294865"/>
          </a:xfrm>
          <a:prstGeom prst="rect">
            <a:avLst/>
          </a:prstGeom>
        </p:spPr>
      </p:pic>
      <p:pic>
        <p:nvPicPr>
          <p:cNvPr id="3" name="Picture 2"/>
          <p:cNvPicPr>
            <a:picLocks noChangeAspect="1"/>
          </p:cNvPicPr>
          <p:nvPr/>
        </p:nvPicPr>
        <p:blipFill>
          <a:blip r:embed="rId3">
            <a:lum bright="-20000" contrast="40000"/>
          </a:blip>
          <a:stretch>
            <a:fillRect/>
          </a:stretch>
        </p:blipFill>
        <p:spPr>
          <a:xfrm>
            <a:off x="7317683" y="285870"/>
            <a:ext cx="2665766" cy="4175171"/>
          </a:xfrm>
          <a:prstGeom prst="rect">
            <a:avLst/>
          </a:prstGeom>
        </p:spPr>
      </p:pic>
      <p:pic>
        <p:nvPicPr>
          <p:cNvPr id="4" name="Picture 3"/>
          <p:cNvPicPr>
            <a:picLocks noChangeAspect="1"/>
          </p:cNvPicPr>
          <p:nvPr/>
        </p:nvPicPr>
        <p:blipFill>
          <a:blip r:embed="rId4">
            <a:lum bright="-20000" contrast="40000"/>
          </a:blip>
          <a:stretch>
            <a:fillRect/>
          </a:stretch>
        </p:blipFill>
        <p:spPr>
          <a:xfrm>
            <a:off x="7063138" y="4520827"/>
            <a:ext cx="3936811" cy="638886"/>
          </a:xfrm>
          <a:prstGeom prst="rect">
            <a:avLst/>
          </a:prstGeom>
        </p:spPr>
      </p:pic>
      <p:sp>
        <p:nvSpPr>
          <p:cNvPr id="6" name="TextBox 5"/>
          <p:cNvSpPr txBox="1"/>
          <p:nvPr/>
        </p:nvSpPr>
        <p:spPr>
          <a:xfrm>
            <a:off x="768524" y="4371275"/>
            <a:ext cx="3743515" cy="830997"/>
          </a:xfrm>
          <a:prstGeom prst="rect">
            <a:avLst/>
          </a:prstGeom>
          <a:noFill/>
        </p:spPr>
        <p:txBody>
          <a:bodyPr wrap="square" rtlCol="0">
            <a:spAutoFit/>
          </a:bodyPr>
          <a:lstStyle/>
          <a:p>
            <a:r>
              <a:rPr lang="en-US" sz="2400" b="1" dirty="0">
                <a:solidFill>
                  <a:srgbClr val="7030A0"/>
                </a:solidFill>
              </a:rPr>
              <a:t>Bias &gt; 2</a:t>
            </a:r>
            <a:r>
              <a:rPr lang="en-US" sz="2400" b="1" i="1" dirty="0">
                <a:solidFill>
                  <a:srgbClr val="7030A0"/>
                </a:solidFill>
              </a:rPr>
              <a:t>u</a:t>
            </a:r>
            <a:r>
              <a:rPr lang="en-US" sz="2400" b="1" baseline="-25000" dirty="0">
                <a:solidFill>
                  <a:srgbClr val="7030A0"/>
                </a:solidFill>
              </a:rPr>
              <a:t>bias</a:t>
            </a:r>
          </a:p>
          <a:p>
            <a:r>
              <a:rPr lang="en-US" sz="2400" b="1" dirty="0">
                <a:solidFill>
                  <a:srgbClr val="7030A0"/>
                </a:solidFill>
              </a:rPr>
              <a:t>Statistically Significant Bias</a:t>
            </a:r>
          </a:p>
        </p:txBody>
      </p:sp>
      <p:sp>
        <p:nvSpPr>
          <p:cNvPr id="8" name="TextBox 7"/>
          <p:cNvSpPr txBox="1"/>
          <p:nvPr/>
        </p:nvSpPr>
        <p:spPr>
          <a:xfrm>
            <a:off x="565800" y="5367204"/>
            <a:ext cx="10952432" cy="1200329"/>
          </a:xfrm>
          <a:prstGeom prst="rect">
            <a:avLst/>
          </a:prstGeom>
          <a:noFill/>
        </p:spPr>
        <p:txBody>
          <a:bodyPr wrap="square" rtlCol="0">
            <a:spAutoFit/>
          </a:bodyPr>
          <a:lstStyle/>
          <a:p>
            <a:r>
              <a:rPr lang="en-US" sz="2400" b="1" i="1" dirty="0">
                <a:solidFill>
                  <a:srgbClr val="FF0000"/>
                </a:solidFill>
              </a:rPr>
              <a:t>NOTE!</a:t>
            </a:r>
            <a:r>
              <a:rPr lang="en-US" sz="2400" b="1" i="1" dirty="0"/>
              <a:t> </a:t>
            </a:r>
          </a:p>
          <a:p>
            <a:r>
              <a:rPr lang="en-US" sz="2400" b="1" i="1" dirty="0"/>
              <a:t>The final assessment of significance of any correction for the bias should be based on its </a:t>
            </a:r>
            <a:r>
              <a:rPr lang="en-US" sz="2400" b="1" i="1" dirty="0">
                <a:solidFill>
                  <a:srgbClr val="FF0000"/>
                </a:solidFill>
              </a:rPr>
              <a:t>impact on medical interpretation </a:t>
            </a:r>
            <a:r>
              <a:rPr lang="en-US" sz="2400" b="1" i="1" dirty="0"/>
              <a:t>of measurement results.</a:t>
            </a:r>
          </a:p>
        </p:txBody>
      </p:sp>
      <p:cxnSp>
        <p:nvCxnSpPr>
          <p:cNvPr id="10" name="Straight Arrow Connector 9"/>
          <p:cNvCxnSpPr/>
          <p:nvPr/>
        </p:nvCxnSpPr>
        <p:spPr>
          <a:xfrm>
            <a:off x="1274164" y="3396747"/>
            <a:ext cx="3237875"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46518" y="3414762"/>
            <a:ext cx="1311282" cy="461665"/>
          </a:xfrm>
          <a:prstGeom prst="rect">
            <a:avLst/>
          </a:prstGeom>
          <a:noFill/>
        </p:spPr>
        <p:txBody>
          <a:bodyPr wrap="square" rtlCol="0">
            <a:spAutoFit/>
          </a:bodyPr>
          <a:lstStyle/>
          <a:p>
            <a:pPr algn="ctr"/>
            <a:r>
              <a:rPr lang="en-US" sz="2400" b="1" dirty="0">
                <a:solidFill>
                  <a:srgbClr val="FF0000"/>
                </a:solidFill>
              </a:rPr>
              <a:t>BIAS</a:t>
            </a:r>
          </a:p>
        </p:txBody>
      </p:sp>
    </p:spTree>
    <p:extLst>
      <p:ext uri="{BB962C8B-B14F-4D97-AF65-F5344CB8AC3E}">
        <p14:creationId xmlns:p14="http://schemas.microsoft.com/office/powerpoint/2010/main" val="12240759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46875"/>
            <a:ext cx="10515600" cy="5759868"/>
          </a:xfrm>
        </p:spPr>
        <p:txBody>
          <a:bodyPr/>
          <a:lstStyle/>
          <a:p>
            <a:r>
              <a:rPr lang="en-US" b="1" dirty="0"/>
              <a:t>Example</a:t>
            </a:r>
          </a:p>
          <a:p>
            <a:pPr marL="0" indent="0">
              <a:buNone/>
            </a:pPr>
            <a:endParaRPr lang="en-US" dirty="0"/>
          </a:p>
        </p:txBody>
      </p:sp>
      <p:sp>
        <p:nvSpPr>
          <p:cNvPr id="6" name="TextBox 5"/>
          <p:cNvSpPr txBox="1"/>
          <p:nvPr/>
        </p:nvSpPr>
        <p:spPr>
          <a:xfrm>
            <a:off x="5524693" y="1251543"/>
            <a:ext cx="4878481" cy="2246769"/>
          </a:xfrm>
          <a:prstGeom prst="rect">
            <a:avLst/>
          </a:prstGeom>
          <a:noFill/>
        </p:spPr>
        <p:txBody>
          <a:bodyPr wrap="square" rtlCol="0">
            <a:spAutoFit/>
          </a:bodyPr>
          <a:lstStyle/>
          <a:p>
            <a:pPr>
              <a:spcAft>
                <a:spcPts val="1200"/>
              </a:spcAft>
            </a:pPr>
            <a:r>
              <a:rPr lang="en-US" sz="2000" b="1" dirty="0">
                <a:solidFill>
                  <a:srgbClr val="00B0F0"/>
                </a:solidFill>
                <a:latin typeface="MS Reference Sans Serif" panose="020B0604030504040204" pitchFamily="34" charset="0"/>
              </a:rPr>
              <a:t>Lab</a:t>
            </a:r>
          </a:p>
          <a:p>
            <a:pPr>
              <a:spcAft>
                <a:spcPts val="1200"/>
              </a:spcAft>
            </a:pPr>
            <a:r>
              <a:rPr lang="en-US" sz="2000" dirty="0">
                <a:latin typeface="MS Reference Sans Serif" panose="020B0604030504040204" pitchFamily="34" charset="0"/>
              </a:rPr>
              <a:t>n = 10</a:t>
            </a:r>
          </a:p>
          <a:p>
            <a:pPr>
              <a:spcAft>
                <a:spcPts val="1200"/>
              </a:spcAft>
            </a:pPr>
            <a:r>
              <a:rPr lang="en-US" sz="2000" dirty="0">
                <a:latin typeface="MS Reference Sans Serif" panose="020B0604030504040204" pitchFamily="34" charset="0"/>
              </a:rPr>
              <a:t> = 3.72</a:t>
            </a:r>
          </a:p>
          <a:p>
            <a:pPr>
              <a:spcAft>
                <a:spcPts val="1200"/>
              </a:spcAft>
            </a:pPr>
            <a:r>
              <a:rPr lang="en-US" sz="2000" dirty="0">
                <a:latin typeface="MS Reference Sans Serif" panose="020B0604030504040204" pitchFamily="34" charset="0"/>
              </a:rPr>
              <a:t>SD = 0.11</a:t>
            </a:r>
          </a:p>
          <a:p>
            <a:pPr>
              <a:spcAft>
                <a:spcPts val="1200"/>
              </a:spcAft>
            </a:pPr>
            <a:r>
              <a:rPr lang="en-US" sz="2000" dirty="0" err="1">
                <a:latin typeface="MS Reference Sans Serif" panose="020B0604030504040204" pitchFamily="34" charset="0"/>
              </a:rPr>
              <a:t>SD</a:t>
            </a:r>
            <a:r>
              <a:rPr lang="en-US" sz="2000" baseline="-25000" dirty="0" err="1">
                <a:latin typeface="MS Reference Sans Serif" panose="020B0604030504040204" pitchFamily="34" charset="0"/>
              </a:rPr>
              <a:t>mean</a:t>
            </a:r>
            <a:r>
              <a:rPr lang="en-US" sz="2000" baseline="-25000" dirty="0">
                <a:latin typeface="MS Reference Sans Serif" panose="020B0604030504040204" pitchFamily="34" charset="0"/>
              </a:rPr>
              <a:t> </a:t>
            </a:r>
            <a:r>
              <a:rPr lang="en-US" sz="2000" dirty="0">
                <a:latin typeface="MS Reference Sans Serif" panose="020B0604030504040204" pitchFamily="34" charset="0"/>
              </a:rPr>
              <a:t>= 0.11/√10 = 0.034785</a:t>
            </a:r>
            <a:endParaRPr lang="en-US" sz="2000" dirty="0"/>
          </a:p>
        </p:txBody>
      </p:sp>
      <p:sp>
        <p:nvSpPr>
          <p:cNvPr id="7" name="TextBox 6"/>
          <p:cNvSpPr txBox="1"/>
          <p:nvPr/>
        </p:nvSpPr>
        <p:spPr>
          <a:xfrm>
            <a:off x="838200" y="1431425"/>
            <a:ext cx="3868711" cy="1323439"/>
          </a:xfrm>
          <a:prstGeom prst="rect">
            <a:avLst/>
          </a:prstGeom>
          <a:noFill/>
        </p:spPr>
        <p:txBody>
          <a:bodyPr wrap="square" rtlCol="0">
            <a:spAutoFit/>
          </a:bodyPr>
          <a:lstStyle/>
          <a:p>
            <a:pPr>
              <a:spcAft>
                <a:spcPts val="1200"/>
              </a:spcAft>
            </a:pPr>
            <a:r>
              <a:rPr lang="en-US" sz="2000" b="1" dirty="0">
                <a:solidFill>
                  <a:srgbClr val="00B0F0"/>
                </a:solidFill>
                <a:latin typeface="MS Reference Sans Serif" panose="020B0604030504040204" pitchFamily="34" charset="0"/>
              </a:rPr>
              <a:t>CRM (Albumin)</a:t>
            </a:r>
          </a:p>
          <a:p>
            <a:pPr>
              <a:spcAft>
                <a:spcPts val="1200"/>
              </a:spcAft>
            </a:pPr>
            <a:r>
              <a:rPr lang="en-US" sz="2000" dirty="0">
                <a:latin typeface="MS Reference Sans Serif" panose="020B0604030504040204" pitchFamily="34" charset="0"/>
              </a:rPr>
              <a:t>Assigned vale = 4.15 mg/dL</a:t>
            </a:r>
          </a:p>
          <a:p>
            <a:pPr>
              <a:spcAft>
                <a:spcPts val="1200"/>
              </a:spcAft>
            </a:pPr>
            <a:r>
              <a:rPr lang="en-US" sz="2000" dirty="0" err="1">
                <a:latin typeface="MS Reference Sans Serif" panose="020B0604030504040204" pitchFamily="34" charset="0"/>
              </a:rPr>
              <a:t>u</a:t>
            </a:r>
            <a:r>
              <a:rPr lang="en-US" sz="2000" baseline="-25000" dirty="0" err="1">
                <a:latin typeface="MS Reference Sans Serif" panose="020B0604030504040204" pitchFamily="34" charset="0"/>
              </a:rPr>
              <a:t>ref</a:t>
            </a:r>
            <a:r>
              <a:rPr lang="en-US" sz="2000" dirty="0">
                <a:latin typeface="MS Reference Sans Serif" panose="020B0604030504040204" pitchFamily="34" charset="0"/>
              </a:rPr>
              <a:t> = 0.040</a:t>
            </a:r>
          </a:p>
        </p:txBody>
      </p:sp>
      <p:sp>
        <p:nvSpPr>
          <p:cNvPr id="8" name="TextBox 7"/>
          <p:cNvSpPr txBox="1"/>
          <p:nvPr/>
        </p:nvSpPr>
        <p:spPr>
          <a:xfrm>
            <a:off x="1016862" y="3678196"/>
            <a:ext cx="8007217" cy="907941"/>
          </a:xfrm>
          <a:prstGeom prst="rect">
            <a:avLst/>
          </a:prstGeom>
          <a:noFill/>
        </p:spPr>
        <p:txBody>
          <a:bodyPr wrap="square" rtlCol="0">
            <a:spAutoFit/>
          </a:bodyPr>
          <a:lstStyle/>
          <a:p>
            <a:pPr>
              <a:spcAft>
                <a:spcPts val="600"/>
              </a:spcAft>
            </a:pPr>
            <a:r>
              <a:rPr lang="en-US" sz="2400" b="1" i="1" dirty="0"/>
              <a:t>u</a:t>
            </a:r>
            <a:r>
              <a:rPr lang="en-US" sz="2400" b="1" baseline="-25000" dirty="0"/>
              <a:t>bias</a:t>
            </a:r>
            <a:r>
              <a:rPr lang="en-US" sz="2400" b="1" dirty="0"/>
              <a:t> = √(0.04</a:t>
            </a:r>
            <a:r>
              <a:rPr lang="en-US" sz="2400" b="1" baseline="30000" dirty="0"/>
              <a:t>2</a:t>
            </a:r>
            <a:r>
              <a:rPr lang="en-US" sz="2400" b="1" dirty="0"/>
              <a:t> + 0.034785</a:t>
            </a:r>
            <a:r>
              <a:rPr lang="en-US" sz="2400" b="1" baseline="30000" dirty="0"/>
              <a:t>2 </a:t>
            </a:r>
            <a:r>
              <a:rPr lang="en-US" sz="2400" b="1" dirty="0"/>
              <a:t>) = 0.053009</a:t>
            </a:r>
          </a:p>
          <a:p>
            <a:r>
              <a:rPr lang="en-US" sz="2400" b="1" dirty="0">
                <a:solidFill>
                  <a:srgbClr val="0070C0"/>
                </a:solidFill>
              </a:rPr>
              <a:t>2</a:t>
            </a:r>
            <a:r>
              <a:rPr lang="en-US" sz="2400" b="1" i="1" dirty="0">
                <a:solidFill>
                  <a:srgbClr val="0070C0"/>
                </a:solidFill>
              </a:rPr>
              <a:t>u</a:t>
            </a:r>
            <a:r>
              <a:rPr lang="en-US" sz="2400" b="1" baseline="-25000" dirty="0">
                <a:solidFill>
                  <a:srgbClr val="0070C0"/>
                </a:solidFill>
              </a:rPr>
              <a:t>bias </a:t>
            </a:r>
            <a:r>
              <a:rPr lang="en-US" sz="2400" b="1" dirty="0">
                <a:solidFill>
                  <a:srgbClr val="0070C0"/>
                </a:solidFill>
              </a:rPr>
              <a:t> 0.11</a:t>
            </a:r>
            <a:endParaRPr lang="en-US" sz="2400" b="1" baseline="30000" dirty="0">
              <a:solidFill>
                <a:srgbClr val="0070C0"/>
              </a:solidFill>
            </a:endParaRPr>
          </a:p>
        </p:txBody>
      </p:sp>
      <p:sp>
        <p:nvSpPr>
          <p:cNvPr id="10" name="TextBox 9"/>
          <p:cNvSpPr txBox="1"/>
          <p:nvPr/>
        </p:nvSpPr>
        <p:spPr>
          <a:xfrm>
            <a:off x="1016862" y="4548369"/>
            <a:ext cx="5175391" cy="461665"/>
          </a:xfrm>
          <a:prstGeom prst="rect">
            <a:avLst/>
          </a:prstGeom>
          <a:noFill/>
        </p:spPr>
        <p:txBody>
          <a:bodyPr wrap="square" rtlCol="0">
            <a:spAutoFit/>
          </a:bodyPr>
          <a:lstStyle/>
          <a:p>
            <a:r>
              <a:rPr lang="en-US" sz="2400" b="1" dirty="0"/>
              <a:t>Bias = 4.15 – 3.72 = 0.43 &gt; 2</a:t>
            </a:r>
            <a:r>
              <a:rPr lang="en-US" sz="2400" b="1" i="1" dirty="0"/>
              <a:t>u</a:t>
            </a:r>
            <a:r>
              <a:rPr lang="en-US" sz="2400" b="1" baseline="-25000" dirty="0"/>
              <a:t>bias</a:t>
            </a:r>
            <a:endParaRPr lang="en-US" sz="2400" b="1" baseline="30000" dirty="0"/>
          </a:p>
        </p:txBody>
      </p:sp>
    </p:spTree>
    <p:extLst>
      <p:ext uri="{BB962C8B-B14F-4D97-AF65-F5344CB8AC3E}">
        <p14:creationId xmlns:p14="http://schemas.microsoft.com/office/powerpoint/2010/main" val="379878333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08548"/>
            <a:ext cx="7049244" cy="461665"/>
          </a:xfrm>
          <a:prstGeom prst="rect">
            <a:avLst/>
          </a:prstGeom>
          <a:noFill/>
        </p:spPr>
        <p:txBody>
          <a:bodyPr wrap="square" rtlCol="0">
            <a:spAutoFit/>
          </a:bodyPr>
          <a:lstStyle/>
          <a:p>
            <a:r>
              <a:rPr lang="en-US" sz="2400" b="1" i="1" dirty="0">
                <a:solidFill>
                  <a:srgbClr val="FF0000"/>
                </a:solidFill>
              </a:rPr>
              <a:t>Q: With 95% probability, where is the seeds place?</a:t>
            </a:r>
          </a:p>
        </p:txBody>
      </p:sp>
      <p:pic>
        <p:nvPicPr>
          <p:cNvPr id="22" name="Content Placeholder 10"/>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481" t="12573" r="16313" b="5224"/>
          <a:stretch/>
        </p:blipFill>
        <p:spPr>
          <a:xfrm>
            <a:off x="3878174" y="1868092"/>
            <a:ext cx="7122694" cy="3554974"/>
          </a:xfrm>
          <a:prstGeom prst="rect">
            <a:avLst/>
          </a:prstGeom>
        </p:spPr>
      </p:pic>
      <p:pic>
        <p:nvPicPr>
          <p:cNvPr id="11" name="Picture 1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20303" y="3378381"/>
            <a:ext cx="1504837" cy="1822033"/>
          </a:xfrm>
          <a:prstGeom prst="rect">
            <a:avLst/>
          </a:prstGeom>
        </p:spPr>
      </p:pic>
    </p:spTree>
    <p:extLst>
      <p:ext uri="{BB962C8B-B14F-4D97-AF65-F5344CB8AC3E}">
        <p14:creationId xmlns:p14="http://schemas.microsoft.com/office/powerpoint/2010/main" val="74757042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out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60603213"/>
              </p:ext>
            </p:extLst>
          </p:nvPr>
        </p:nvGraphicFramePr>
        <p:xfrm>
          <a:off x="374752" y="719664"/>
          <a:ext cx="11437498" cy="5294367"/>
        </p:xfrm>
        <a:graphic>
          <a:graphicData uri="http://schemas.openxmlformats.org/drawingml/2006/table">
            <a:tbl>
              <a:tblPr firstRow="1" bandRow="1">
                <a:tableStyleId>{5940675A-B579-460E-94D1-54222C63F5DA}</a:tableStyleId>
              </a:tblPr>
              <a:tblGrid>
                <a:gridCol w="4132880">
                  <a:extLst>
                    <a:ext uri="{9D8B030D-6E8A-4147-A177-3AD203B41FA5}">
                      <a16:colId xmlns:a16="http://schemas.microsoft.com/office/drawing/2014/main" val="20000"/>
                    </a:ext>
                  </a:extLst>
                </a:gridCol>
                <a:gridCol w="7304618">
                  <a:extLst>
                    <a:ext uri="{9D8B030D-6E8A-4147-A177-3AD203B41FA5}">
                      <a16:colId xmlns:a16="http://schemas.microsoft.com/office/drawing/2014/main" val="20001"/>
                    </a:ext>
                  </a:extLst>
                </a:gridCol>
              </a:tblGrid>
              <a:tr h="517143">
                <a:tc>
                  <a:txBody>
                    <a:bodyPr/>
                    <a:lstStyle/>
                    <a:p>
                      <a:pPr algn="ctr"/>
                      <a:r>
                        <a:rPr lang="en-US" sz="2000" b="1" dirty="0"/>
                        <a:t>Component</a:t>
                      </a:r>
                      <a:r>
                        <a:rPr lang="en-US" sz="2000" b="1" baseline="0" dirty="0"/>
                        <a:t> (Analyte)</a:t>
                      </a:r>
                      <a:endParaRPr lang="en-US" sz="2000" b="1" dirty="0"/>
                    </a:p>
                  </a:txBody>
                  <a:tcPr anchor="ctr">
                    <a:solidFill>
                      <a:schemeClr val="accent1">
                        <a:lumMod val="40000"/>
                        <a:lumOff val="60000"/>
                      </a:schemeClr>
                    </a:solidFill>
                  </a:tcPr>
                </a:tc>
                <a:tc>
                  <a:txBody>
                    <a:bodyPr/>
                    <a:lstStyle/>
                    <a:p>
                      <a:pPr algn="ctr"/>
                      <a:r>
                        <a:rPr lang="en-US" sz="2000" b="1" dirty="0"/>
                        <a:t>Albumin</a:t>
                      </a:r>
                    </a:p>
                  </a:txBody>
                  <a:tcPr anchor="ctr">
                    <a:solidFill>
                      <a:schemeClr val="accent1">
                        <a:lumMod val="40000"/>
                        <a:lumOff val="60000"/>
                      </a:schemeClr>
                    </a:solidFill>
                  </a:tcPr>
                </a:tc>
                <a:extLst>
                  <a:ext uri="{0D108BD9-81ED-4DB2-BD59-A6C34878D82A}">
                    <a16:rowId xmlns:a16="http://schemas.microsoft.com/office/drawing/2014/main" val="10000"/>
                  </a:ext>
                </a:extLst>
              </a:tr>
              <a:tr h="517143">
                <a:tc>
                  <a:txBody>
                    <a:bodyPr/>
                    <a:lstStyle/>
                    <a:p>
                      <a:r>
                        <a:rPr lang="en-US" b="1" dirty="0"/>
                        <a:t>Measurand</a:t>
                      </a:r>
                    </a:p>
                  </a:txBody>
                  <a:tcPr anchor="ctr">
                    <a:solidFill>
                      <a:schemeClr val="accent1">
                        <a:lumMod val="40000"/>
                        <a:lumOff val="60000"/>
                      </a:schemeClr>
                    </a:solidFill>
                  </a:tcPr>
                </a:tc>
                <a:tc>
                  <a:txBody>
                    <a:bodyPr/>
                    <a:lstStyle/>
                    <a:p>
                      <a:r>
                        <a:rPr lang="en-US" b="1" dirty="0"/>
                        <a:t>Amount of albumin</a:t>
                      </a:r>
                      <a:r>
                        <a:rPr lang="en-US" b="1" baseline="0" dirty="0"/>
                        <a:t> concentration in serum/plasma</a:t>
                      </a:r>
                      <a:endParaRPr lang="en-US" b="1" dirty="0"/>
                    </a:p>
                  </a:txBody>
                  <a:tcPr anchor="ctr">
                    <a:solidFill>
                      <a:schemeClr val="accent1">
                        <a:lumMod val="40000"/>
                        <a:lumOff val="60000"/>
                      </a:schemeClr>
                    </a:solidFill>
                  </a:tcPr>
                </a:tc>
                <a:extLst>
                  <a:ext uri="{0D108BD9-81ED-4DB2-BD59-A6C34878D82A}">
                    <a16:rowId xmlns:a16="http://schemas.microsoft.com/office/drawing/2014/main" val="10001"/>
                  </a:ext>
                </a:extLst>
              </a:tr>
              <a:tr h="517143">
                <a:tc>
                  <a:txBody>
                    <a:bodyPr/>
                    <a:lstStyle/>
                    <a:p>
                      <a:r>
                        <a:rPr lang="en-US" b="1" dirty="0"/>
                        <a:t>Measurand unit</a:t>
                      </a:r>
                    </a:p>
                  </a:txBody>
                  <a:tcPr anchor="ctr">
                    <a:solidFill>
                      <a:schemeClr val="accent1">
                        <a:lumMod val="40000"/>
                        <a:lumOff val="60000"/>
                      </a:schemeClr>
                    </a:solidFill>
                  </a:tcPr>
                </a:tc>
                <a:tc>
                  <a:txBody>
                    <a:bodyPr/>
                    <a:lstStyle/>
                    <a:p>
                      <a:r>
                        <a:rPr lang="en-US" b="1" dirty="0"/>
                        <a:t>mg/dL</a:t>
                      </a:r>
                    </a:p>
                  </a:txBody>
                  <a:tcPr anchor="ctr">
                    <a:solidFill>
                      <a:schemeClr val="accent1">
                        <a:lumMod val="40000"/>
                        <a:lumOff val="60000"/>
                      </a:schemeClr>
                    </a:solidFill>
                  </a:tcPr>
                </a:tc>
                <a:extLst>
                  <a:ext uri="{0D108BD9-81ED-4DB2-BD59-A6C34878D82A}">
                    <a16:rowId xmlns:a16="http://schemas.microsoft.com/office/drawing/2014/main" val="10002"/>
                  </a:ext>
                </a:extLst>
              </a:tr>
              <a:tr h="517143">
                <a:tc>
                  <a:txBody>
                    <a:bodyPr/>
                    <a:lstStyle/>
                    <a:p>
                      <a:r>
                        <a:rPr lang="en-US" b="1" dirty="0"/>
                        <a:t>Bias (mg/dL)</a:t>
                      </a:r>
                    </a:p>
                  </a:txBody>
                  <a:tcPr anchor="ctr">
                    <a:solidFill>
                      <a:schemeClr val="accent1">
                        <a:lumMod val="40000"/>
                        <a:lumOff val="60000"/>
                      </a:schemeClr>
                    </a:solidFill>
                  </a:tcPr>
                </a:tc>
                <a:tc>
                  <a:txBody>
                    <a:bodyPr/>
                    <a:lstStyle/>
                    <a:p>
                      <a:r>
                        <a:rPr lang="en-US" b="1" dirty="0"/>
                        <a:t>Assessed</a:t>
                      </a:r>
                      <a:r>
                        <a:rPr lang="en-US" b="1" baseline="0" dirty="0"/>
                        <a:t> by EQA using commutable material with target value set by accredited reference laboratory: 0.43; </a:t>
                      </a:r>
                      <a:r>
                        <a:rPr lang="en-US" b="1" i="1" baseline="0" dirty="0">
                          <a:solidFill>
                            <a:srgbClr val="FF0000"/>
                          </a:solidFill>
                        </a:rPr>
                        <a:t>Significant bias</a:t>
                      </a:r>
                      <a:r>
                        <a:rPr lang="en-US" b="1" baseline="0" dirty="0"/>
                        <a:t>; Correction required</a:t>
                      </a:r>
                      <a:endParaRPr lang="en-US" b="1" dirty="0"/>
                    </a:p>
                  </a:txBody>
                  <a:tcPr anchor="ctr">
                    <a:solidFill>
                      <a:schemeClr val="accent1">
                        <a:lumMod val="40000"/>
                        <a:lumOff val="60000"/>
                      </a:schemeClr>
                    </a:solidFill>
                  </a:tcPr>
                </a:tc>
                <a:extLst>
                  <a:ext uri="{0D108BD9-81ED-4DB2-BD59-A6C34878D82A}">
                    <a16:rowId xmlns:a16="http://schemas.microsoft.com/office/drawing/2014/main" val="10003"/>
                  </a:ext>
                </a:extLst>
              </a:tr>
              <a:tr h="517143">
                <a:tc>
                  <a:txBody>
                    <a:bodyPr/>
                    <a:lstStyle/>
                    <a:p>
                      <a:r>
                        <a:rPr lang="en-US" b="1" i="0" u="none" dirty="0"/>
                        <a:t>Bias uncertainty,</a:t>
                      </a:r>
                      <a:r>
                        <a:rPr lang="en-US" b="1" i="0" u="none" baseline="0" dirty="0"/>
                        <a:t> </a:t>
                      </a:r>
                      <a:r>
                        <a:rPr lang="en-US" b="1" i="1" dirty="0" err="1"/>
                        <a:t>u</a:t>
                      </a:r>
                      <a:r>
                        <a:rPr lang="en-US" b="1" i="0" baseline="-25000" dirty="0" err="1"/>
                        <a:t>Bias</a:t>
                      </a:r>
                      <a:endParaRPr lang="en-US" b="1" i="1" dirty="0"/>
                    </a:p>
                  </a:txBody>
                  <a:tcPr anchor="ct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t>0.053009</a:t>
                      </a:r>
                    </a:p>
                  </a:txBody>
                  <a:tcPr anchor="ctr">
                    <a:solidFill>
                      <a:schemeClr val="accent1">
                        <a:lumMod val="40000"/>
                        <a:lumOff val="60000"/>
                      </a:schemeClr>
                    </a:solidFill>
                  </a:tcPr>
                </a:tc>
                <a:extLst>
                  <a:ext uri="{0D108BD9-81ED-4DB2-BD59-A6C34878D82A}">
                    <a16:rowId xmlns:a16="http://schemas.microsoft.com/office/drawing/2014/main" val="10004"/>
                  </a:ext>
                </a:extLst>
              </a:tr>
              <a:tr h="517143">
                <a:tc>
                  <a:txBody>
                    <a:bodyPr/>
                    <a:lstStyle/>
                    <a:p>
                      <a:r>
                        <a:rPr lang="en-US" b="1" dirty="0"/>
                        <a:t>Calibrator uncertainty,</a:t>
                      </a:r>
                      <a:r>
                        <a:rPr lang="en-US" b="1" baseline="0" dirty="0"/>
                        <a:t> </a:t>
                      </a:r>
                      <a:r>
                        <a:rPr lang="en-US" b="1" i="1" baseline="0" dirty="0"/>
                        <a:t>u</a:t>
                      </a:r>
                      <a:r>
                        <a:rPr lang="en-US" b="1" i="0" baseline="-25000" dirty="0"/>
                        <a:t>cal</a:t>
                      </a:r>
                      <a:endParaRPr lang="en-US" b="1" dirty="0"/>
                    </a:p>
                  </a:txBody>
                  <a:tcPr anchor="ctr">
                    <a:solidFill>
                      <a:schemeClr val="accent1">
                        <a:lumMod val="40000"/>
                        <a:lumOff val="60000"/>
                      </a:schemeClr>
                    </a:solidFill>
                  </a:tcPr>
                </a:tc>
                <a:tc>
                  <a:txBody>
                    <a:bodyPr/>
                    <a:lstStyle/>
                    <a:p>
                      <a:r>
                        <a:rPr lang="en-US" b="1" dirty="0"/>
                        <a:t>0.058</a:t>
                      </a:r>
                    </a:p>
                  </a:txBody>
                  <a:tcPr anchor="ctr">
                    <a:solidFill>
                      <a:schemeClr val="accent1">
                        <a:lumMod val="40000"/>
                        <a:lumOff val="60000"/>
                      </a:schemeClr>
                    </a:solidFill>
                  </a:tcPr>
                </a:tc>
                <a:extLst>
                  <a:ext uri="{0D108BD9-81ED-4DB2-BD59-A6C34878D82A}">
                    <a16:rowId xmlns:a16="http://schemas.microsoft.com/office/drawing/2014/main" val="10005"/>
                  </a:ext>
                </a:extLst>
              </a:tr>
              <a:tr h="517143">
                <a:tc>
                  <a:txBody>
                    <a:bodyPr/>
                    <a:lstStyle/>
                    <a:p>
                      <a:r>
                        <a:rPr lang="en-US" b="1" dirty="0"/>
                        <a:t>IQC mean,</a:t>
                      </a:r>
                      <a:r>
                        <a:rPr lang="en-US" b="1" baseline="0" dirty="0"/>
                        <a:t> mg/dL</a:t>
                      </a:r>
                      <a:endParaRPr lang="en-US" b="1" dirty="0"/>
                    </a:p>
                  </a:txBody>
                  <a:tcPr anchor="ctr">
                    <a:solidFill>
                      <a:schemeClr val="accent1">
                        <a:lumMod val="40000"/>
                        <a:lumOff val="60000"/>
                      </a:schemeClr>
                    </a:solidFill>
                  </a:tcPr>
                </a:tc>
                <a:tc>
                  <a:txBody>
                    <a:bodyPr/>
                    <a:lstStyle/>
                    <a:p>
                      <a:r>
                        <a:rPr lang="en-US" b="1" dirty="0"/>
                        <a:t>4.22</a:t>
                      </a:r>
                    </a:p>
                  </a:txBody>
                  <a:tcPr anchor="ctr">
                    <a:solidFill>
                      <a:schemeClr val="accent1">
                        <a:lumMod val="40000"/>
                        <a:lumOff val="60000"/>
                      </a:schemeClr>
                    </a:solidFill>
                  </a:tcPr>
                </a:tc>
                <a:extLst>
                  <a:ext uri="{0D108BD9-81ED-4DB2-BD59-A6C34878D82A}">
                    <a16:rowId xmlns:a16="http://schemas.microsoft.com/office/drawing/2014/main" val="10006"/>
                  </a:ext>
                </a:extLst>
              </a:tr>
              <a:tr h="517143">
                <a:tc>
                  <a:txBody>
                    <a:bodyPr/>
                    <a:lstStyle/>
                    <a:p>
                      <a:r>
                        <a:rPr lang="en-US" b="1" i="0" dirty="0"/>
                        <a:t>Laboratory</a:t>
                      </a:r>
                      <a:r>
                        <a:rPr lang="en-US" b="1" i="0" baseline="0" dirty="0"/>
                        <a:t> uncertainty, </a:t>
                      </a:r>
                      <a:r>
                        <a:rPr lang="en-US" b="1" i="1" dirty="0" err="1"/>
                        <a:t>u</a:t>
                      </a:r>
                      <a:r>
                        <a:rPr lang="en-US" b="1" i="0" baseline="-25000" dirty="0" err="1"/>
                        <a:t>Rw</a:t>
                      </a:r>
                      <a:endParaRPr lang="en-US" b="1" i="1" dirty="0"/>
                    </a:p>
                  </a:txBody>
                  <a:tcPr anchor="ctr">
                    <a:solidFill>
                      <a:schemeClr val="accent1">
                        <a:lumMod val="40000"/>
                        <a:lumOff val="60000"/>
                      </a:schemeClr>
                    </a:solidFill>
                  </a:tcPr>
                </a:tc>
                <a:tc>
                  <a:txBody>
                    <a:bodyPr/>
                    <a:lstStyle/>
                    <a:p>
                      <a:r>
                        <a:rPr lang="en-US" b="1" dirty="0"/>
                        <a:t>0.077918</a:t>
                      </a:r>
                    </a:p>
                  </a:txBody>
                  <a:tcPr anchor="ctr">
                    <a:solidFill>
                      <a:schemeClr val="accent1">
                        <a:lumMod val="40000"/>
                        <a:lumOff val="60000"/>
                      </a:schemeClr>
                    </a:solidFill>
                  </a:tcPr>
                </a:tc>
                <a:extLst>
                  <a:ext uri="{0D108BD9-81ED-4DB2-BD59-A6C34878D82A}">
                    <a16:rowId xmlns:a16="http://schemas.microsoft.com/office/drawing/2014/main" val="10007"/>
                  </a:ext>
                </a:extLst>
              </a:tr>
              <a:tr h="517143">
                <a:tc>
                  <a:txBody>
                    <a:bodyPr/>
                    <a:lstStyle/>
                    <a:p>
                      <a:r>
                        <a:rPr lang="en-US" b="1" i="1" dirty="0"/>
                        <a:t>u</a:t>
                      </a:r>
                      <a:r>
                        <a:rPr lang="en-US" b="1" i="1" baseline="0" dirty="0"/>
                        <a:t> </a:t>
                      </a:r>
                      <a:r>
                        <a:rPr lang="en-US" b="1" i="0" baseline="0" dirty="0"/>
                        <a:t>albumin</a:t>
                      </a:r>
                      <a:endParaRPr lang="en-US" b="1" i="1" dirty="0"/>
                    </a:p>
                  </a:txBody>
                  <a:tcPr anchor="ctr">
                    <a:solidFill>
                      <a:schemeClr val="accent1">
                        <a:lumMod val="40000"/>
                        <a:lumOff val="60000"/>
                      </a:schemeClr>
                    </a:solidFill>
                  </a:tcPr>
                </a:tc>
                <a:tc>
                  <a:txBody>
                    <a:bodyPr/>
                    <a:lstStyle/>
                    <a:p>
                      <a:r>
                        <a:rPr lang="en-US" b="1" dirty="0"/>
                        <a:t>√(0.053009</a:t>
                      </a:r>
                      <a:r>
                        <a:rPr lang="en-US" b="1" baseline="30000" dirty="0"/>
                        <a:t>2</a:t>
                      </a:r>
                      <a:r>
                        <a:rPr lang="en-US" b="1" dirty="0"/>
                        <a:t> + 0.058</a:t>
                      </a:r>
                      <a:r>
                        <a:rPr lang="en-US" b="1" baseline="30000" dirty="0"/>
                        <a:t>2</a:t>
                      </a:r>
                      <a:r>
                        <a:rPr lang="en-US" b="1" dirty="0"/>
                        <a:t> + 0.077918</a:t>
                      </a:r>
                      <a:r>
                        <a:rPr lang="en-US" b="1" baseline="30000" dirty="0"/>
                        <a:t>2</a:t>
                      </a:r>
                      <a:r>
                        <a:rPr lang="en-US" b="1" dirty="0"/>
                        <a:t>) = 0.110658 ≈ 0.11</a:t>
                      </a:r>
                    </a:p>
                  </a:txBody>
                  <a:tcPr anchor="ctr">
                    <a:solidFill>
                      <a:schemeClr val="accent1">
                        <a:lumMod val="40000"/>
                        <a:lumOff val="60000"/>
                      </a:schemeClr>
                    </a:solidFill>
                  </a:tcPr>
                </a:tc>
                <a:extLst>
                  <a:ext uri="{0D108BD9-81ED-4DB2-BD59-A6C34878D82A}">
                    <a16:rowId xmlns:a16="http://schemas.microsoft.com/office/drawing/2014/main" val="10008"/>
                  </a:ext>
                </a:extLst>
              </a:tr>
              <a:tr h="517143">
                <a:tc>
                  <a:txBody>
                    <a:bodyPr/>
                    <a:lstStyle/>
                    <a:p>
                      <a:r>
                        <a:rPr lang="en-US" b="1" i="1" dirty="0"/>
                        <a:t>U</a:t>
                      </a:r>
                      <a:r>
                        <a:rPr lang="en-US" b="1" i="1" baseline="0" dirty="0"/>
                        <a:t> </a:t>
                      </a:r>
                      <a:r>
                        <a:rPr lang="en-US" b="1" i="0" baseline="0" dirty="0"/>
                        <a:t>albumin</a:t>
                      </a:r>
                      <a:endParaRPr lang="en-US" b="1" i="1" dirty="0"/>
                    </a:p>
                  </a:txBody>
                  <a:tcPr anchor="ctr">
                    <a:solidFill>
                      <a:schemeClr val="accent1">
                        <a:lumMod val="40000"/>
                        <a:lumOff val="60000"/>
                      </a:schemeClr>
                    </a:solidFill>
                  </a:tcPr>
                </a:tc>
                <a:tc>
                  <a:txBody>
                    <a:bodyPr/>
                    <a:lstStyle/>
                    <a:p>
                      <a:r>
                        <a:rPr lang="en-US" b="1" dirty="0"/>
                        <a:t>0.221316 ≈ 0.22</a:t>
                      </a:r>
                    </a:p>
                  </a:txBody>
                  <a:tcPr anchor="ctr">
                    <a:solidFill>
                      <a:schemeClr val="accent1">
                        <a:lumMod val="40000"/>
                        <a:lumOff val="60000"/>
                      </a:schemeClr>
                    </a:solidFill>
                  </a:tcPr>
                </a:tc>
                <a:extLst>
                  <a:ext uri="{0D108BD9-81ED-4DB2-BD59-A6C34878D82A}">
                    <a16:rowId xmlns:a16="http://schemas.microsoft.com/office/drawing/2014/main" val="10009"/>
                  </a:ext>
                </a:extLst>
              </a:tr>
            </a:tbl>
          </a:graphicData>
        </a:graphic>
      </p:graphicFrame>
      <p:sp>
        <p:nvSpPr>
          <p:cNvPr id="8" name="Rectangle 7"/>
          <p:cNvSpPr/>
          <p:nvPr/>
        </p:nvSpPr>
        <p:spPr>
          <a:xfrm>
            <a:off x="434718" y="3014269"/>
            <a:ext cx="3957403" cy="3657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57013" y="2954313"/>
            <a:ext cx="3957403" cy="3657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64697" y="3526434"/>
            <a:ext cx="3957403" cy="3657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57013" y="3466477"/>
            <a:ext cx="3957403" cy="3657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34718" y="4026110"/>
            <a:ext cx="3957403" cy="3657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557013" y="4026110"/>
            <a:ext cx="3957403" cy="3657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8190" y="4562008"/>
            <a:ext cx="3957403" cy="3657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557013" y="4518288"/>
            <a:ext cx="3957403" cy="3657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34718" y="5054186"/>
            <a:ext cx="3957403" cy="3447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939729" y="2998042"/>
            <a:ext cx="638582" cy="389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456892" y="3510197"/>
            <a:ext cx="644575" cy="389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578311" y="4562008"/>
            <a:ext cx="523156" cy="389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490555" y="2944319"/>
            <a:ext cx="1040816" cy="389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523035" y="3490223"/>
            <a:ext cx="1040816" cy="389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523035" y="4543275"/>
            <a:ext cx="1040816" cy="389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557013" y="5100406"/>
            <a:ext cx="5051682" cy="3657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34718" y="5566350"/>
            <a:ext cx="3957403" cy="34477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557013" y="5612570"/>
            <a:ext cx="5051682" cy="36576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2">
            <a:duotone>
              <a:prstClr val="black"/>
              <a:schemeClr val="accent4">
                <a:tint val="45000"/>
                <a:satMod val="400000"/>
              </a:schemeClr>
            </a:duotone>
            <a:lum bright="-20000" contrast="40000"/>
          </a:blip>
          <a:srcRect t="9265" b="14690"/>
          <a:stretch/>
        </p:blipFill>
        <p:spPr>
          <a:xfrm>
            <a:off x="4634010" y="4879800"/>
            <a:ext cx="4702818" cy="659568"/>
          </a:xfrm>
          <a:prstGeom prst="rect">
            <a:avLst/>
          </a:prstGeom>
        </p:spPr>
      </p:pic>
    </p:spTree>
    <p:extLst>
      <p:ext uri="{BB962C8B-B14F-4D97-AF65-F5344CB8AC3E}">
        <p14:creationId xmlns:p14="http://schemas.microsoft.com/office/powerpoint/2010/main" val="25795007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0" nodeType="click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par>
                          <p:cTn id="17" fill="hold">
                            <p:stCondLst>
                              <p:cond delay="500"/>
                            </p:stCondLst>
                            <p:childTnLst>
                              <p:par>
                                <p:cTn id="18" presetID="22" presetClass="exit" presetSubtype="8" fill="hold" grpId="0" nodeType="afterEffect">
                                  <p:stCondLst>
                                    <p:cond delay="0"/>
                                  </p:stCondLst>
                                  <p:childTnLst>
                                    <p:animEffect transition="out" filter="wipe(left)">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0" nodeType="clickEffect">
                                  <p:stCondLst>
                                    <p:cond delay="0"/>
                                  </p:stCondLst>
                                  <p:childTnLst>
                                    <p:animEffect transition="out" filter="wipe(left)">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500"/>
                            </p:stCondLst>
                            <p:childTnLst>
                              <p:par>
                                <p:cTn id="27" presetID="22" presetClass="exit" presetSubtype="8" fill="hold" grpId="0" nodeType="afterEffect">
                                  <p:stCondLst>
                                    <p:cond delay="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par>
                          <p:cTn id="30" fill="hold">
                            <p:stCondLst>
                              <p:cond delay="1000"/>
                            </p:stCondLst>
                            <p:childTnLst>
                              <p:par>
                                <p:cTn id="31" presetID="22" presetClass="exit" presetSubtype="8" fill="hold" grpId="0" nodeType="afterEffect">
                                  <p:stCondLst>
                                    <p:cond delay="0"/>
                                  </p:stCondLst>
                                  <p:childTnLst>
                                    <p:animEffect transition="out" filter="wipe(left)">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par>
                          <p:cTn id="34" fill="hold">
                            <p:stCondLst>
                              <p:cond delay="1500"/>
                            </p:stCondLst>
                            <p:childTnLst>
                              <p:par>
                                <p:cTn id="35" presetID="22" presetClass="exit" presetSubtype="8" fill="hold" grpId="0" nodeType="afterEffect">
                                  <p:stCondLst>
                                    <p:cond delay="0"/>
                                  </p:stCondLst>
                                  <p:childTnLst>
                                    <p:animEffect transition="out" filter="wipe(left)">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8" fill="hold" grpId="0" nodeType="clickEffect">
                                  <p:stCondLst>
                                    <p:cond delay="0"/>
                                  </p:stCondLst>
                                  <p:childTnLst>
                                    <p:animEffect transition="out" filter="wipe(left)">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up)">
                                      <p:cBhvr>
                                        <p:cTn id="51" dur="500"/>
                                        <p:tgtEl>
                                          <p:spTgt spid="19"/>
                                        </p:tgtEl>
                                      </p:cBhvr>
                                    </p:animEffect>
                                  </p:childTnLst>
                                </p:cTn>
                              </p:par>
                            </p:childTnLst>
                          </p:cTn>
                        </p:par>
                        <p:par>
                          <p:cTn id="52" fill="hold">
                            <p:stCondLst>
                              <p:cond delay="1000"/>
                            </p:stCondLst>
                            <p:childTnLst>
                              <p:par>
                                <p:cTn id="53" presetID="22" presetClass="entr" presetSubtype="1"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up)">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xit" presetSubtype="8" fill="hold" nodeType="clickEffect">
                                  <p:stCondLst>
                                    <p:cond delay="0"/>
                                  </p:stCondLst>
                                  <p:childTnLst>
                                    <p:animEffect transition="out" filter="wipe(left)">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up)">
                                      <p:cBhvr>
                                        <p:cTn id="70" dur="500"/>
                                        <p:tgtEl>
                                          <p:spTgt spid="21"/>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up)">
                                      <p:cBhvr>
                                        <p:cTn id="73" dur="500"/>
                                        <p:tgtEl>
                                          <p:spTgt spid="22"/>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up)">
                                      <p:cBhvr>
                                        <p:cTn id="76" dur="5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8" fill="hold" grpId="0" nodeType="clickEffect">
                                  <p:stCondLst>
                                    <p:cond delay="0"/>
                                  </p:stCondLst>
                                  <p:childTnLst>
                                    <p:animEffect transition="out" filter="wipe(left)">
                                      <p:cBhvr>
                                        <p:cTn id="80" dur="500"/>
                                        <p:tgtEl>
                                          <p:spTgt spid="32"/>
                                        </p:tgtEl>
                                      </p:cBhvr>
                                    </p:animEffect>
                                    <p:set>
                                      <p:cBhvr>
                                        <p:cTn id="81" dur="1" fill="hold">
                                          <p:stCondLst>
                                            <p:cond delay="499"/>
                                          </p:stCondLst>
                                        </p:cTn>
                                        <p:tgtEl>
                                          <p:spTgt spid="3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xit" presetSubtype="8" fill="hold" grpId="0" nodeType="clickEffect">
                                  <p:stCondLst>
                                    <p:cond delay="0"/>
                                  </p:stCondLst>
                                  <p:childTnLst>
                                    <p:animEffect transition="out" filter="wipe(left)">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childTnLst>
                          </p:cTn>
                        </p:par>
                        <p:par>
                          <p:cTn id="87" fill="hold">
                            <p:stCondLst>
                              <p:cond delay="500"/>
                            </p:stCondLst>
                            <p:childTnLst>
                              <p:par>
                                <p:cTn id="88" presetID="22" presetClass="exit" presetSubtype="8" fill="hold" grpId="0" nodeType="afterEffect">
                                  <p:stCondLst>
                                    <p:cond delay="0"/>
                                  </p:stCondLst>
                                  <p:childTnLst>
                                    <p:animEffect transition="out" filter="wipe(left)">
                                      <p:cBhvr>
                                        <p:cTn id="89" dur="500"/>
                                        <p:tgtEl>
                                          <p:spTgt spid="34"/>
                                        </p:tgtEl>
                                      </p:cBhvr>
                                    </p:animEffect>
                                    <p:set>
                                      <p:cBhvr>
                                        <p:cTn id="90"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0" grpId="0" animBg="1"/>
      <p:bldP spid="21" grpId="0" animBg="1"/>
      <p:bldP spid="22" grpId="0" animBg="1"/>
      <p:bldP spid="23" grpId="0" animBg="1"/>
      <p:bldP spid="32" grpId="0" animBg="1"/>
      <p:bldP spid="33" grpId="0" animBg="1"/>
      <p:bldP spid="3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9793" t="15186" r="19422" b="4551"/>
          <a:stretch/>
        </p:blipFill>
        <p:spPr>
          <a:xfrm>
            <a:off x="1828796" y="91440"/>
            <a:ext cx="8991350" cy="6675120"/>
          </a:xfrm>
          <a:prstGeom prst="rect">
            <a:avLst/>
          </a:prstGeom>
        </p:spPr>
      </p:pic>
      <p:sp>
        <p:nvSpPr>
          <p:cNvPr id="4" name="Title 1"/>
          <p:cNvSpPr txBox="1">
            <a:spLocks/>
          </p:cNvSpPr>
          <p:nvPr/>
        </p:nvSpPr>
        <p:spPr>
          <a:xfrm>
            <a:off x="838200" y="4589431"/>
            <a:ext cx="10515600" cy="142619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a-IR" sz="9600" b="1" dirty="0">
                <a:solidFill>
                  <a:srgbClr val="FFFF00"/>
                </a:solidFill>
                <a:cs typeface="2  Bardiya" panose="00000400000000000000" pitchFamily="2" charset="-78"/>
              </a:rPr>
              <a:t>شاد باشید</a:t>
            </a:r>
            <a:endParaRPr lang="en-US" sz="9600" b="1" dirty="0">
              <a:solidFill>
                <a:srgbClr val="FFFF00"/>
              </a:solidFill>
              <a:cs typeface="2  Bardiya" panose="00000400000000000000" pitchFamily="2" charset="-78"/>
            </a:endParaRPr>
          </a:p>
        </p:txBody>
      </p:sp>
    </p:spTree>
    <p:extLst>
      <p:ext uri="{BB962C8B-B14F-4D97-AF65-F5344CB8AC3E}">
        <p14:creationId xmlns:p14="http://schemas.microsoft.com/office/powerpoint/2010/main" val="2755521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2000"/>
                                        <p:tgtEl>
                                          <p:spTgt spid="4"/>
                                        </p:tgtEl>
                                      </p:cBhvr>
                                    </p:animEffect>
                                  </p:childTnLst>
                                </p:cTn>
                              </p:par>
                            </p:childTnLst>
                          </p:cTn>
                        </p:par>
                        <p:par>
                          <p:cTn id="8" fill="hold">
                            <p:stCondLst>
                              <p:cond delay="5000"/>
                            </p:stCondLst>
                            <p:childTnLst>
                              <p:par>
                                <p:cTn id="9" presetID="22" presetClass="exit" presetSubtype="2" fill="hold" grpId="1" nodeType="afterEffect">
                                  <p:stCondLst>
                                    <p:cond delay="1000"/>
                                  </p:stCondLst>
                                  <p:childTnLst>
                                    <p:animEffect transition="out" filter="wipe(right)">
                                      <p:cBhvr>
                                        <p:cTn id="10" dur="2000"/>
                                        <p:tgtEl>
                                          <p:spTgt spid="4"/>
                                        </p:tgtEl>
                                      </p:cBhvr>
                                    </p:animEffect>
                                    <p:set>
                                      <p:cBhvr>
                                        <p:cTn id="11"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7000"/>
            <a:ext cx="10515600" cy="725738"/>
          </a:xfrm>
        </p:spPr>
        <p:txBody>
          <a:bodyPr>
            <a:normAutofit/>
          </a:bodyPr>
          <a:lstStyle/>
          <a:p>
            <a:r>
              <a:rPr lang="en-US" sz="3600" b="1" dirty="0"/>
              <a:t>Combined uncertainty of calculated values</a:t>
            </a:r>
          </a:p>
        </p:txBody>
      </p:sp>
      <p:sp>
        <p:nvSpPr>
          <p:cNvPr id="3" name="Content Placeholder 2"/>
          <p:cNvSpPr>
            <a:spLocks noGrp="1"/>
          </p:cNvSpPr>
          <p:nvPr>
            <p:ph idx="1"/>
          </p:nvPr>
        </p:nvSpPr>
        <p:spPr>
          <a:xfrm>
            <a:off x="838200" y="1235242"/>
            <a:ext cx="10515600" cy="4941721"/>
          </a:xfrm>
        </p:spPr>
        <p:txBody>
          <a:bodyPr/>
          <a:lstStyle/>
          <a:p>
            <a:pPr marL="0" indent="0">
              <a:buNone/>
            </a:pPr>
            <a:r>
              <a:rPr lang="en-US" dirty="0"/>
              <a:t>Examples:</a:t>
            </a:r>
          </a:p>
          <a:p>
            <a:pPr>
              <a:buFontTx/>
              <a:buChar char="-"/>
            </a:pPr>
            <a:r>
              <a:rPr lang="en-US" dirty="0"/>
              <a:t>Anion Gap</a:t>
            </a:r>
          </a:p>
          <a:p>
            <a:pPr>
              <a:buFontTx/>
              <a:buChar char="-"/>
            </a:pPr>
            <a:r>
              <a:rPr lang="en-US" dirty="0"/>
              <a:t>Cr Clearance</a:t>
            </a:r>
          </a:p>
          <a:p>
            <a:pPr>
              <a:buFontTx/>
              <a:buChar char="-"/>
            </a:pPr>
            <a:r>
              <a:rPr lang="en-US" dirty="0"/>
              <a:t>Calculated LDL</a:t>
            </a:r>
          </a:p>
          <a:p>
            <a:pPr>
              <a:buFontTx/>
              <a:buChar char="-"/>
            </a:pPr>
            <a:r>
              <a:rPr lang="en-US" dirty="0"/>
              <a:t>Non-HDL Cholesterol</a:t>
            </a:r>
          </a:p>
          <a:p>
            <a:pPr>
              <a:buFontTx/>
              <a:buChar char="-"/>
            </a:pPr>
            <a:r>
              <a:rPr lang="en-US" dirty="0"/>
              <a:t>ACR</a:t>
            </a:r>
          </a:p>
        </p:txBody>
      </p:sp>
    </p:spTree>
    <p:extLst>
      <p:ext uri="{BB962C8B-B14F-4D97-AF65-F5344CB8AC3E}">
        <p14:creationId xmlns:p14="http://schemas.microsoft.com/office/powerpoint/2010/main" val="29686873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63579"/>
            <a:ext cx="10515600" cy="4813384"/>
          </a:xfrm>
        </p:spPr>
        <p:txBody>
          <a:bodyPr/>
          <a:lstStyle/>
          <a:p>
            <a:pPr marL="0" indent="0">
              <a:buNone/>
            </a:pPr>
            <a:r>
              <a:rPr lang="en-US" dirty="0"/>
              <a:t>1- Measured value is calculated by </a:t>
            </a:r>
            <a:r>
              <a:rPr lang="en-US" b="1" dirty="0">
                <a:solidFill>
                  <a:srgbClr val="7030A0"/>
                </a:solidFill>
              </a:rPr>
              <a:t>adding/subtracting</a:t>
            </a:r>
            <a:r>
              <a:rPr lang="en-US" dirty="0"/>
              <a:t>, e.g. LDL:</a:t>
            </a:r>
          </a:p>
          <a:p>
            <a:pPr>
              <a:spcBef>
                <a:spcPts val="2400"/>
              </a:spcBef>
              <a:buFont typeface="Wingdings" panose="05000000000000000000" pitchFamily="2" charset="2"/>
              <a:buChar char="Ø"/>
            </a:pPr>
            <a:r>
              <a:rPr lang="en-US" dirty="0"/>
              <a:t>Combine </a:t>
            </a:r>
            <a:r>
              <a:rPr lang="en-US" b="1" dirty="0">
                <a:solidFill>
                  <a:srgbClr val="00B0F0"/>
                </a:solidFill>
              </a:rPr>
              <a:t>Standard</a:t>
            </a:r>
            <a:r>
              <a:rPr lang="en-US" dirty="0">
                <a:solidFill>
                  <a:srgbClr val="00B0F0"/>
                </a:solidFill>
              </a:rPr>
              <a:t> </a:t>
            </a:r>
            <a:r>
              <a:rPr lang="en-US" dirty="0"/>
              <a:t>uncertainties</a:t>
            </a:r>
          </a:p>
          <a:p>
            <a:pPr marL="0" indent="0">
              <a:buNone/>
            </a:pPr>
            <a:endParaRPr lang="en-US" dirty="0"/>
          </a:p>
          <a:p>
            <a:pPr marL="0" indent="0">
              <a:buNone/>
            </a:pPr>
            <a:r>
              <a:rPr lang="en-US" dirty="0"/>
              <a:t>2- Measured value is calculated by </a:t>
            </a:r>
            <a:r>
              <a:rPr lang="en-US" b="1" dirty="0">
                <a:solidFill>
                  <a:srgbClr val="7030A0"/>
                </a:solidFill>
              </a:rPr>
              <a:t>Multiplying/Dividing</a:t>
            </a:r>
            <a:r>
              <a:rPr lang="en-US" dirty="0"/>
              <a:t>; e.g. Cr Clearance:</a:t>
            </a:r>
          </a:p>
          <a:p>
            <a:pPr>
              <a:spcBef>
                <a:spcPts val="2400"/>
              </a:spcBef>
              <a:buFont typeface="Wingdings" panose="05000000000000000000" pitchFamily="2" charset="2"/>
              <a:buChar char="Ø"/>
            </a:pPr>
            <a:r>
              <a:rPr lang="en-US" dirty="0"/>
              <a:t>Combine </a:t>
            </a:r>
            <a:r>
              <a:rPr lang="en-US" b="1" dirty="0">
                <a:solidFill>
                  <a:srgbClr val="00B0F0"/>
                </a:solidFill>
              </a:rPr>
              <a:t>Relative</a:t>
            </a:r>
            <a:r>
              <a:rPr lang="en-US" dirty="0"/>
              <a:t> uncertainties</a:t>
            </a:r>
          </a:p>
        </p:txBody>
      </p:sp>
    </p:spTree>
    <p:extLst>
      <p:ext uri="{BB962C8B-B14F-4D97-AF65-F5344CB8AC3E}">
        <p14:creationId xmlns:p14="http://schemas.microsoft.com/office/powerpoint/2010/main" val="17186873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8762"/>
            <a:ext cx="10515600" cy="821991"/>
          </a:xfrm>
        </p:spPr>
        <p:txBody>
          <a:bodyPr>
            <a:normAutofit/>
          </a:bodyPr>
          <a:lstStyle/>
          <a:p>
            <a:r>
              <a:rPr lang="en-US" sz="3600" b="1" dirty="0">
                <a:solidFill>
                  <a:srgbClr val="7030A0"/>
                </a:solidFill>
              </a:rPr>
              <a:t>1- Adding/Subtracting</a:t>
            </a:r>
          </a:p>
        </p:txBody>
      </p:sp>
      <p:sp>
        <p:nvSpPr>
          <p:cNvPr id="3" name="Content Placeholder 2"/>
          <p:cNvSpPr>
            <a:spLocks noGrp="1"/>
          </p:cNvSpPr>
          <p:nvPr>
            <p:ph idx="1"/>
          </p:nvPr>
        </p:nvSpPr>
        <p:spPr>
          <a:xfrm>
            <a:off x="838200" y="990754"/>
            <a:ext cx="10515600" cy="5186210"/>
          </a:xfrm>
        </p:spPr>
        <p:txBody>
          <a:bodyPr/>
          <a:lstStyle/>
          <a:p>
            <a:pPr marL="0" indent="0">
              <a:buNone/>
            </a:pPr>
            <a:r>
              <a:rPr lang="en-US" dirty="0"/>
              <a:t>Example 1 – Uncertainty of Plasma </a:t>
            </a:r>
            <a:r>
              <a:rPr lang="en-US" b="1" dirty="0">
                <a:solidFill>
                  <a:srgbClr val="FF0000"/>
                </a:solidFill>
              </a:rPr>
              <a:t>Anion Gap</a:t>
            </a:r>
          </a:p>
        </p:txBody>
      </p:sp>
      <p:pic>
        <p:nvPicPr>
          <p:cNvPr id="5" name="Picture 4"/>
          <p:cNvPicPr>
            <a:picLocks noChangeAspect="1"/>
          </p:cNvPicPr>
          <p:nvPr/>
        </p:nvPicPr>
        <p:blipFill>
          <a:blip r:embed="rId2">
            <a:lum bright="-20000" contrast="40000"/>
          </a:blip>
          <a:stretch>
            <a:fillRect/>
          </a:stretch>
        </p:blipFill>
        <p:spPr>
          <a:xfrm>
            <a:off x="588431" y="2273265"/>
            <a:ext cx="3302724" cy="1930875"/>
          </a:xfrm>
          <a:prstGeom prst="rect">
            <a:avLst/>
          </a:prstGeom>
        </p:spPr>
      </p:pic>
      <p:pic>
        <p:nvPicPr>
          <p:cNvPr id="6" name="Picture 5"/>
          <p:cNvPicPr>
            <a:picLocks noChangeAspect="1"/>
          </p:cNvPicPr>
          <p:nvPr/>
        </p:nvPicPr>
        <p:blipFill>
          <a:blip r:embed="rId3">
            <a:lum bright="-20000" contrast="40000"/>
          </a:blip>
          <a:stretch>
            <a:fillRect/>
          </a:stretch>
        </p:blipFill>
        <p:spPr>
          <a:xfrm>
            <a:off x="588431" y="4448629"/>
            <a:ext cx="4877869" cy="470016"/>
          </a:xfrm>
          <a:prstGeom prst="rect">
            <a:avLst/>
          </a:prstGeom>
        </p:spPr>
      </p:pic>
      <p:pic>
        <p:nvPicPr>
          <p:cNvPr id="7" name="Picture 6"/>
          <p:cNvPicPr>
            <a:picLocks noChangeAspect="1"/>
          </p:cNvPicPr>
          <p:nvPr/>
        </p:nvPicPr>
        <p:blipFill>
          <a:blip r:embed="rId4">
            <a:lum bright="-20000" contrast="40000"/>
            <a:duotone>
              <a:prstClr val="black"/>
              <a:schemeClr val="accent4">
                <a:tint val="45000"/>
                <a:satMod val="400000"/>
              </a:schemeClr>
            </a:duotone>
          </a:blip>
          <a:stretch>
            <a:fillRect/>
          </a:stretch>
        </p:blipFill>
        <p:spPr>
          <a:xfrm>
            <a:off x="5050769" y="2277908"/>
            <a:ext cx="3455157" cy="2070610"/>
          </a:xfrm>
          <a:prstGeom prst="rect">
            <a:avLst/>
          </a:prstGeom>
        </p:spPr>
      </p:pic>
      <p:pic>
        <p:nvPicPr>
          <p:cNvPr id="8" name="Picture 7"/>
          <p:cNvPicPr>
            <a:picLocks noChangeAspect="1"/>
          </p:cNvPicPr>
          <p:nvPr/>
        </p:nvPicPr>
        <p:blipFill>
          <a:blip r:embed="rId5">
            <a:duotone>
              <a:prstClr val="black"/>
              <a:schemeClr val="accent4">
                <a:tint val="45000"/>
                <a:satMod val="400000"/>
              </a:schemeClr>
            </a:duotone>
            <a:lum bright="-20000" contrast="40000"/>
          </a:blip>
          <a:stretch>
            <a:fillRect/>
          </a:stretch>
        </p:blipFill>
        <p:spPr>
          <a:xfrm>
            <a:off x="588431" y="5082924"/>
            <a:ext cx="8637893" cy="444609"/>
          </a:xfrm>
          <a:prstGeom prst="rect">
            <a:avLst/>
          </a:prstGeom>
        </p:spPr>
      </p:pic>
      <p:pic>
        <p:nvPicPr>
          <p:cNvPr id="9" name="Picture 8"/>
          <p:cNvPicPr>
            <a:picLocks noChangeAspect="1"/>
          </p:cNvPicPr>
          <p:nvPr/>
        </p:nvPicPr>
        <p:blipFill>
          <a:blip r:embed="rId6">
            <a:lum bright="-20000" contrast="40000"/>
          </a:blip>
          <a:stretch>
            <a:fillRect/>
          </a:stretch>
        </p:blipFill>
        <p:spPr>
          <a:xfrm>
            <a:off x="569060" y="5750588"/>
            <a:ext cx="3963268" cy="342984"/>
          </a:xfrm>
          <a:prstGeom prst="rect">
            <a:avLst/>
          </a:prstGeom>
        </p:spPr>
      </p:pic>
      <p:pic>
        <p:nvPicPr>
          <p:cNvPr id="10" name="Picture 9"/>
          <p:cNvPicPr>
            <a:picLocks noChangeAspect="1"/>
          </p:cNvPicPr>
          <p:nvPr/>
        </p:nvPicPr>
        <p:blipFill>
          <a:blip r:embed="rId7">
            <a:lum bright="-20000" contrast="40000"/>
          </a:blip>
          <a:stretch>
            <a:fillRect/>
          </a:stretch>
        </p:blipFill>
        <p:spPr>
          <a:xfrm>
            <a:off x="569060" y="6196769"/>
            <a:ext cx="10213038" cy="406500"/>
          </a:xfrm>
          <a:prstGeom prst="rect">
            <a:avLst/>
          </a:prstGeom>
        </p:spPr>
      </p:pic>
      <p:pic>
        <p:nvPicPr>
          <p:cNvPr id="12" name="Picture 11"/>
          <p:cNvPicPr>
            <a:picLocks noChangeAspect="1"/>
          </p:cNvPicPr>
          <p:nvPr/>
        </p:nvPicPr>
        <p:blipFill>
          <a:blip r:embed="rId8">
            <a:lum bright="-20000" contrast="20000"/>
            <a:duotone>
              <a:prstClr val="black"/>
              <a:schemeClr val="accent6">
                <a:tint val="45000"/>
                <a:satMod val="400000"/>
              </a:schemeClr>
            </a:duotone>
          </a:blip>
          <a:stretch>
            <a:fillRect/>
          </a:stretch>
        </p:blipFill>
        <p:spPr>
          <a:xfrm>
            <a:off x="1037607" y="1459746"/>
            <a:ext cx="9802098" cy="731520"/>
          </a:xfrm>
          <a:prstGeom prst="rect">
            <a:avLst/>
          </a:prstGeom>
        </p:spPr>
      </p:pic>
    </p:spTree>
    <p:extLst>
      <p:ext uri="{BB962C8B-B14F-4D97-AF65-F5344CB8AC3E}">
        <p14:creationId xmlns:p14="http://schemas.microsoft.com/office/powerpoint/2010/main" val="6666260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8762"/>
            <a:ext cx="10515600" cy="821991"/>
          </a:xfrm>
        </p:spPr>
        <p:txBody>
          <a:bodyPr>
            <a:normAutofit/>
          </a:bodyPr>
          <a:lstStyle/>
          <a:p>
            <a:r>
              <a:rPr lang="en-US" sz="3600" b="1" dirty="0">
                <a:solidFill>
                  <a:srgbClr val="7030A0"/>
                </a:solidFill>
              </a:rPr>
              <a:t>1- Adding/Subtracting</a:t>
            </a:r>
          </a:p>
        </p:txBody>
      </p:sp>
      <p:sp>
        <p:nvSpPr>
          <p:cNvPr id="3" name="Content Placeholder 2"/>
          <p:cNvSpPr>
            <a:spLocks noGrp="1"/>
          </p:cNvSpPr>
          <p:nvPr>
            <p:ph idx="1"/>
          </p:nvPr>
        </p:nvSpPr>
        <p:spPr>
          <a:xfrm>
            <a:off x="838200" y="990754"/>
            <a:ext cx="10515600" cy="5186210"/>
          </a:xfrm>
        </p:spPr>
        <p:txBody>
          <a:bodyPr/>
          <a:lstStyle/>
          <a:p>
            <a:pPr marL="0" indent="0">
              <a:buNone/>
            </a:pPr>
            <a:r>
              <a:rPr lang="en-US" dirty="0"/>
              <a:t>Example 2 – Uncertainty of </a:t>
            </a:r>
            <a:r>
              <a:rPr lang="en-US" b="1" dirty="0">
                <a:solidFill>
                  <a:srgbClr val="FF0000"/>
                </a:solidFill>
              </a:rPr>
              <a:t>Osmolality</a:t>
            </a:r>
          </a:p>
          <a:p>
            <a:pPr marL="0" indent="0">
              <a:buNone/>
            </a:pPr>
            <a:endParaRPr lang="en-US" dirty="0"/>
          </a:p>
        </p:txBody>
      </p:sp>
      <p:sp>
        <p:nvSpPr>
          <p:cNvPr id="11" name="TextBox 10"/>
          <p:cNvSpPr txBox="1"/>
          <p:nvPr/>
        </p:nvSpPr>
        <p:spPr>
          <a:xfrm>
            <a:off x="838201" y="2444981"/>
            <a:ext cx="3749842" cy="1354217"/>
          </a:xfrm>
          <a:prstGeom prst="rect">
            <a:avLst/>
          </a:prstGeom>
          <a:noFill/>
          <a:ln w="38100">
            <a:solidFill>
              <a:srgbClr val="00B0F0"/>
            </a:solidFill>
          </a:ln>
        </p:spPr>
        <p:txBody>
          <a:bodyPr wrap="square" rtlCol="0">
            <a:spAutoFit/>
          </a:bodyPr>
          <a:lstStyle/>
          <a:p>
            <a:pPr>
              <a:spcAft>
                <a:spcPts val="600"/>
              </a:spcAft>
            </a:pPr>
            <a:r>
              <a:rPr lang="en-US" sz="2400" b="1" dirty="0">
                <a:solidFill>
                  <a:schemeClr val="tx1">
                    <a:lumMod val="75000"/>
                    <a:lumOff val="25000"/>
                  </a:schemeClr>
                </a:solidFill>
              </a:rPr>
              <a:t>Na = 130, </a:t>
            </a:r>
            <a:r>
              <a:rPr lang="en-US" sz="2400" b="1" i="1" dirty="0">
                <a:solidFill>
                  <a:schemeClr val="tx1">
                    <a:lumMod val="75000"/>
                    <a:lumOff val="25000"/>
                  </a:schemeClr>
                </a:solidFill>
              </a:rPr>
              <a:t>u</a:t>
            </a:r>
            <a:r>
              <a:rPr lang="en-US" sz="2400" b="1" dirty="0">
                <a:solidFill>
                  <a:schemeClr val="tx1">
                    <a:lumMod val="75000"/>
                    <a:lumOff val="25000"/>
                  </a:schemeClr>
                </a:solidFill>
              </a:rPr>
              <a:t>(Na) = 0,98</a:t>
            </a:r>
          </a:p>
          <a:p>
            <a:pPr>
              <a:spcAft>
                <a:spcPts val="600"/>
              </a:spcAft>
            </a:pPr>
            <a:r>
              <a:rPr lang="en-US" sz="2400" b="1" dirty="0">
                <a:solidFill>
                  <a:schemeClr val="tx1">
                    <a:lumMod val="75000"/>
                    <a:lumOff val="25000"/>
                  </a:schemeClr>
                </a:solidFill>
              </a:rPr>
              <a:t>Urea = 6.5, </a:t>
            </a:r>
            <a:r>
              <a:rPr lang="en-US" sz="2400" b="1" i="1" dirty="0">
                <a:solidFill>
                  <a:schemeClr val="tx1">
                    <a:lumMod val="75000"/>
                    <a:lumOff val="25000"/>
                  </a:schemeClr>
                </a:solidFill>
              </a:rPr>
              <a:t>u</a:t>
            </a:r>
            <a:r>
              <a:rPr lang="en-US" sz="2400" b="1" dirty="0">
                <a:solidFill>
                  <a:schemeClr val="tx1">
                    <a:lumMod val="75000"/>
                    <a:lumOff val="25000"/>
                  </a:schemeClr>
                </a:solidFill>
              </a:rPr>
              <a:t>(urea) = 0,19</a:t>
            </a:r>
          </a:p>
          <a:p>
            <a:pPr>
              <a:spcAft>
                <a:spcPts val="600"/>
              </a:spcAft>
            </a:pPr>
            <a:r>
              <a:rPr lang="en-US" sz="2400" b="1" dirty="0">
                <a:solidFill>
                  <a:schemeClr val="tx1">
                    <a:lumMod val="75000"/>
                    <a:lumOff val="25000"/>
                  </a:schemeClr>
                </a:solidFill>
              </a:rPr>
              <a:t>Glucose = 5.2, </a:t>
            </a:r>
            <a:r>
              <a:rPr lang="en-US" sz="2400" b="1" i="1" dirty="0">
                <a:solidFill>
                  <a:schemeClr val="tx1">
                    <a:lumMod val="75000"/>
                    <a:lumOff val="25000"/>
                  </a:schemeClr>
                </a:solidFill>
              </a:rPr>
              <a:t>u</a:t>
            </a:r>
            <a:r>
              <a:rPr lang="en-US" sz="2400" b="1" dirty="0">
                <a:solidFill>
                  <a:schemeClr val="tx1">
                    <a:lumMod val="75000"/>
                    <a:lumOff val="25000"/>
                  </a:schemeClr>
                </a:solidFill>
              </a:rPr>
              <a:t>(</a:t>
            </a:r>
            <a:r>
              <a:rPr lang="en-US" sz="2400" b="1" dirty="0" err="1">
                <a:solidFill>
                  <a:schemeClr val="tx1">
                    <a:lumMod val="75000"/>
                    <a:lumOff val="25000"/>
                  </a:schemeClr>
                </a:solidFill>
              </a:rPr>
              <a:t>glu</a:t>
            </a:r>
            <a:r>
              <a:rPr lang="en-US" sz="2400" b="1" dirty="0">
                <a:solidFill>
                  <a:schemeClr val="tx1">
                    <a:lumMod val="75000"/>
                    <a:lumOff val="25000"/>
                  </a:schemeClr>
                </a:solidFill>
              </a:rPr>
              <a:t>) = 0,090</a:t>
            </a:r>
          </a:p>
        </p:txBody>
      </p:sp>
      <p:pic>
        <p:nvPicPr>
          <p:cNvPr id="12" name="Picture 11"/>
          <p:cNvPicPr>
            <a:picLocks noChangeAspect="1"/>
          </p:cNvPicPr>
          <p:nvPr/>
        </p:nvPicPr>
        <p:blipFill>
          <a:blip r:embed="rId2">
            <a:duotone>
              <a:prstClr val="black"/>
              <a:schemeClr val="accent6">
                <a:tint val="45000"/>
                <a:satMod val="400000"/>
              </a:schemeClr>
            </a:duotone>
            <a:lum bright="-20000" contrast="20000"/>
          </a:blip>
          <a:stretch>
            <a:fillRect/>
          </a:stretch>
        </p:blipFill>
        <p:spPr>
          <a:xfrm>
            <a:off x="838200" y="1602449"/>
            <a:ext cx="10060605" cy="724078"/>
          </a:xfrm>
          <a:prstGeom prst="rect">
            <a:avLst/>
          </a:prstGeom>
        </p:spPr>
      </p:pic>
      <p:pic>
        <p:nvPicPr>
          <p:cNvPr id="13" name="Picture 12"/>
          <p:cNvPicPr>
            <a:picLocks noChangeAspect="1"/>
          </p:cNvPicPr>
          <p:nvPr/>
        </p:nvPicPr>
        <p:blipFill>
          <a:blip r:embed="rId3">
            <a:lum bright="-20000" contrast="40000"/>
          </a:blip>
          <a:stretch>
            <a:fillRect/>
          </a:stretch>
        </p:blipFill>
        <p:spPr>
          <a:xfrm>
            <a:off x="838200" y="3857438"/>
            <a:ext cx="7774104" cy="393797"/>
          </a:xfrm>
          <a:prstGeom prst="rect">
            <a:avLst/>
          </a:prstGeom>
        </p:spPr>
      </p:pic>
      <p:pic>
        <p:nvPicPr>
          <p:cNvPr id="14" name="Picture 13"/>
          <p:cNvPicPr>
            <a:picLocks noChangeAspect="1"/>
          </p:cNvPicPr>
          <p:nvPr/>
        </p:nvPicPr>
        <p:blipFill>
          <a:blip r:embed="rId4">
            <a:lum bright="-20000" contrast="40000"/>
          </a:blip>
          <a:stretch>
            <a:fillRect/>
          </a:stretch>
        </p:blipFill>
        <p:spPr>
          <a:xfrm>
            <a:off x="838200" y="4341559"/>
            <a:ext cx="6300581" cy="457313"/>
          </a:xfrm>
          <a:prstGeom prst="rect">
            <a:avLst/>
          </a:prstGeom>
        </p:spPr>
      </p:pic>
      <p:sp>
        <p:nvSpPr>
          <p:cNvPr id="15" name="Rounded Rectangle 14"/>
          <p:cNvSpPr/>
          <p:nvPr/>
        </p:nvSpPr>
        <p:spPr>
          <a:xfrm>
            <a:off x="2944484" y="3857438"/>
            <a:ext cx="1467095" cy="9551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lum bright="-20000" contrast="40000"/>
          </a:blip>
          <a:stretch>
            <a:fillRect/>
          </a:stretch>
        </p:blipFill>
        <p:spPr>
          <a:xfrm>
            <a:off x="787389" y="5030604"/>
            <a:ext cx="7824915" cy="457313"/>
          </a:xfrm>
          <a:prstGeom prst="rect">
            <a:avLst/>
          </a:prstGeom>
        </p:spPr>
      </p:pic>
      <p:pic>
        <p:nvPicPr>
          <p:cNvPr id="18" name="Picture 17"/>
          <p:cNvPicPr>
            <a:picLocks noChangeAspect="1"/>
          </p:cNvPicPr>
          <p:nvPr/>
        </p:nvPicPr>
        <p:blipFill>
          <a:blip r:embed="rId6">
            <a:lum bright="-20000" contrast="40000"/>
          </a:blip>
          <a:stretch>
            <a:fillRect/>
          </a:stretch>
        </p:blipFill>
        <p:spPr>
          <a:xfrm>
            <a:off x="914416" y="5692705"/>
            <a:ext cx="4987498" cy="365760"/>
          </a:xfrm>
          <a:prstGeom prst="rect">
            <a:avLst/>
          </a:prstGeom>
        </p:spPr>
      </p:pic>
      <p:pic>
        <p:nvPicPr>
          <p:cNvPr id="19" name="Picture 18"/>
          <p:cNvPicPr>
            <a:picLocks noChangeAspect="1"/>
          </p:cNvPicPr>
          <p:nvPr/>
        </p:nvPicPr>
        <p:blipFill>
          <a:blip r:embed="rId7">
            <a:lum bright="-20000" contrast="40000"/>
          </a:blip>
          <a:stretch>
            <a:fillRect/>
          </a:stretch>
        </p:blipFill>
        <p:spPr>
          <a:xfrm>
            <a:off x="5952724" y="5692705"/>
            <a:ext cx="1989682" cy="365760"/>
          </a:xfrm>
          <a:prstGeom prst="rect">
            <a:avLst/>
          </a:prstGeom>
        </p:spPr>
      </p:pic>
    </p:spTree>
    <p:extLst>
      <p:ext uri="{BB962C8B-B14F-4D97-AF65-F5344CB8AC3E}">
        <p14:creationId xmlns:p14="http://schemas.microsoft.com/office/powerpoint/2010/main" val="42301680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par>
                          <p:cTn id="18" fill="hold">
                            <p:stCondLst>
                              <p:cond delay="500"/>
                            </p:stCondLst>
                            <p:childTnLst>
                              <p:par>
                                <p:cTn id="19" presetID="21"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heel(1)">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par>
                                <p:cTn id="27" presetID="22" presetClass="entr" presetSubtype="8"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5"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38200" y="168762"/>
            <a:ext cx="10515600" cy="8219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7030A0"/>
                </a:solidFill>
              </a:rPr>
              <a:t>2- Multiplying/Dividing</a:t>
            </a:r>
          </a:p>
        </p:txBody>
      </p:sp>
      <p:sp>
        <p:nvSpPr>
          <p:cNvPr id="5" name="Content Placeholder 2"/>
          <p:cNvSpPr>
            <a:spLocks noGrp="1"/>
          </p:cNvSpPr>
          <p:nvPr>
            <p:ph idx="1"/>
          </p:nvPr>
        </p:nvSpPr>
        <p:spPr>
          <a:xfrm>
            <a:off x="838200" y="990754"/>
            <a:ext cx="10515600" cy="5186210"/>
          </a:xfrm>
        </p:spPr>
        <p:txBody>
          <a:bodyPr/>
          <a:lstStyle/>
          <a:p>
            <a:pPr marL="0" indent="0">
              <a:buNone/>
            </a:pPr>
            <a:r>
              <a:rPr lang="en-US" dirty="0"/>
              <a:t>Example 1– Uncertainty of Spot Urine </a:t>
            </a:r>
            <a:r>
              <a:rPr lang="en-US" b="1" dirty="0">
                <a:solidFill>
                  <a:srgbClr val="FF0000"/>
                </a:solidFill>
              </a:rPr>
              <a:t>Calcium to Creatinine ratio</a:t>
            </a:r>
          </a:p>
          <a:p>
            <a:pPr marL="0" indent="0">
              <a:buNone/>
            </a:pPr>
            <a:endParaRPr lang="en-US" dirty="0"/>
          </a:p>
          <a:p>
            <a:pPr marL="0" indent="0">
              <a:buNone/>
            </a:pPr>
            <a:endParaRPr lang="en-US" dirty="0"/>
          </a:p>
        </p:txBody>
      </p:sp>
      <p:sp>
        <p:nvSpPr>
          <p:cNvPr id="6" name="TextBox 5"/>
          <p:cNvSpPr txBox="1"/>
          <p:nvPr/>
        </p:nvSpPr>
        <p:spPr>
          <a:xfrm>
            <a:off x="838199" y="1674961"/>
            <a:ext cx="5995738" cy="907941"/>
          </a:xfrm>
          <a:prstGeom prst="rect">
            <a:avLst/>
          </a:prstGeom>
          <a:noFill/>
          <a:ln w="38100">
            <a:solidFill>
              <a:srgbClr val="00B0F0"/>
            </a:solidFill>
          </a:ln>
        </p:spPr>
        <p:txBody>
          <a:bodyPr wrap="square" rtlCol="0">
            <a:spAutoFit/>
          </a:bodyPr>
          <a:lstStyle/>
          <a:p>
            <a:pPr>
              <a:spcAft>
                <a:spcPts val="600"/>
              </a:spcAft>
            </a:pPr>
            <a:r>
              <a:rPr lang="en-US" sz="2400" b="1" dirty="0">
                <a:solidFill>
                  <a:schemeClr val="tx1">
                    <a:lumMod val="75000"/>
                    <a:lumOff val="25000"/>
                  </a:schemeClr>
                </a:solidFill>
              </a:rPr>
              <a:t>Ca = 6.40, </a:t>
            </a:r>
            <a:r>
              <a:rPr lang="en-US" sz="2400" b="1" i="1" dirty="0">
                <a:solidFill>
                  <a:schemeClr val="tx1">
                    <a:lumMod val="75000"/>
                    <a:lumOff val="25000"/>
                  </a:schemeClr>
                </a:solidFill>
              </a:rPr>
              <a:t>u</a:t>
            </a:r>
            <a:r>
              <a:rPr lang="en-US" sz="2400" b="1" dirty="0">
                <a:solidFill>
                  <a:schemeClr val="tx1">
                    <a:lumMod val="75000"/>
                    <a:lumOff val="25000"/>
                  </a:schemeClr>
                </a:solidFill>
              </a:rPr>
              <a:t>(Ca) = 0,040 (IQC mean: 2.71)</a:t>
            </a:r>
          </a:p>
          <a:p>
            <a:pPr>
              <a:spcAft>
                <a:spcPts val="600"/>
              </a:spcAft>
            </a:pPr>
            <a:r>
              <a:rPr lang="en-US" sz="2400" b="1" dirty="0">
                <a:solidFill>
                  <a:schemeClr val="tx1">
                    <a:lumMod val="75000"/>
                    <a:lumOff val="25000"/>
                  </a:schemeClr>
                </a:solidFill>
              </a:rPr>
              <a:t>Cr = 2.30, </a:t>
            </a:r>
            <a:r>
              <a:rPr lang="en-US" sz="2400" b="1" i="1" dirty="0">
                <a:solidFill>
                  <a:schemeClr val="tx1">
                    <a:lumMod val="75000"/>
                    <a:lumOff val="25000"/>
                  </a:schemeClr>
                </a:solidFill>
              </a:rPr>
              <a:t>u</a:t>
            </a:r>
            <a:r>
              <a:rPr lang="en-US" sz="2400" b="1" dirty="0">
                <a:solidFill>
                  <a:schemeClr val="tx1">
                    <a:lumMod val="75000"/>
                    <a:lumOff val="25000"/>
                  </a:schemeClr>
                </a:solidFill>
              </a:rPr>
              <a:t>(Cr) = 0,150 (IQC mean: 6.17)</a:t>
            </a:r>
          </a:p>
        </p:txBody>
      </p:sp>
      <p:sp>
        <p:nvSpPr>
          <p:cNvPr id="7" name="TextBox 6"/>
          <p:cNvSpPr txBox="1"/>
          <p:nvPr/>
        </p:nvSpPr>
        <p:spPr>
          <a:xfrm>
            <a:off x="838200" y="2711116"/>
            <a:ext cx="2995863" cy="461665"/>
          </a:xfrm>
          <a:prstGeom prst="rect">
            <a:avLst/>
          </a:prstGeom>
          <a:noFill/>
        </p:spPr>
        <p:txBody>
          <a:bodyPr wrap="square" rtlCol="0">
            <a:spAutoFit/>
          </a:bodyPr>
          <a:lstStyle/>
          <a:p>
            <a:r>
              <a:rPr lang="en-US" sz="2400" b="1" dirty="0"/>
              <a:t>Ca/Cr = 2.78</a:t>
            </a:r>
          </a:p>
        </p:txBody>
      </p:sp>
      <p:sp>
        <p:nvSpPr>
          <p:cNvPr id="8" name="TextBox 7"/>
          <p:cNvSpPr txBox="1"/>
          <p:nvPr/>
        </p:nvSpPr>
        <p:spPr>
          <a:xfrm>
            <a:off x="838200" y="3172781"/>
            <a:ext cx="6380747" cy="461665"/>
          </a:xfrm>
          <a:prstGeom prst="rect">
            <a:avLst/>
          </a:prstGeom>
          <a:noFill/>
        </p:spPr>
        <p:txBody>
          <a:bodyPr wrap="square" rtlCol="0">
            <a:spAutoFit/>
          </a:bodyPr>
          <a:lstStyle/>
          <a:p>
            <a:r>
              <a:rPr lang="en-US" sz="2400" b="1" dirty="0"/>
              <a:t>%</a:t>
            </a:r>
            <a:r>
              <a:rPr lang="en-US" sz="2400" b="1" dirty="0" err="1"/>
              <a:t>u</a:t>
            </a:r>
            <a:r>
              <a:rPr lang="en-US" sz="2400" b="1" baseline="-25000" dirty="0" err="1"/>
              <a:t>rel</a:t>
            </a:r>
            <a:r>
              <a:rPr lang="en-US" sz="2400" b="1" dirty="0"/>
              <a:t>(Ca) = (0.04/2.71) x 100 = 1.4760 % = 1.5 % </a:t>
            </a:r>
          </a:p>
        </p:txBody>
      </p:sp>
      <p:sp>
        <p:nvSpPr>
          <p:cNvPr id="9" name="TextBox 8"/>
          <p:cNvSpPr txBox="1"/>
          <p:nvPr/>
        </p:nvSpPr>
        <p:spPr>
          <a:xfrm>
            <a:off x="846222" y="3726231"/>
            <a:ext cx="6372725" cy="461665"/>
          </a:xfrm>
          <a:prstGeom prst="rect">
            <a:avLst/>
          </a:prstGeom>
          <a:noFill/>
        </p:spPr>
        <p:txBody>
          <a:bodyPr wrap="square" rtlCol="0">
            <a:spAutoFit/>
          </a:bodyPr>
          <a:lstStyle/>
          <a:p>
            <a:r>
              <a:rPr lang="en-US" sz="2400" b="1" dirty="0"/>
              <a:t>%</a:t>
            </a:r>
            <a:r>
              <a:rPr lang="en-US" sz="2400" b="1" dirty="0" err="1"/>
              <a:t>u</a:t>
            </a:r>
            <a:r>
              <a:rPr lang="en-US" sz="2400" b="1" baseline="-25000" dirty="0" err="1"/>
              <a:t>rel</a:t>
            </a:r>
            <a:r>
              <a:rPr lang="en-US" sz="2400" b="1" dirty="0"/>
              <a:t>(Cr) = (0.15/6.17) x 100 = 2.4311 % = 2.4 % </a:t>
            </a:r>
          </a:p>
        </p:txBody>
      </p:sp>
      <p:sp>
        <p:nvSpPr>
          <p:cNvPr id="10" name="Rounded Rectangle 9"/>
          <p:cNvSpPr/>
          <p:nvPr/>
        </p:nvSpPr>
        <p:spPr>
          <a:xfrm>
            <a:off x="4652211" y="3231795"/>
            <a:ext cx="1363576" cy="95519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54244" y="4283241"/>
            <a:ext cx="6862009" cy="461665"/>
          </a:xfrm>
          <a:prstGeom prst="rect">
            <a:avLst/>
          </a:prstGeom>
          <a:noFill/>
        </p:spPr>
        <p:txBody>
          <a:bodyPr wrap="square" rtlCol="0">
            <a:spAutoFit/>
          </a:bodyPr>
          <a:lstStyle/>
          <a:p>
            <a:r>
              <a:rPr lang="en-US" sz="2400" b="1" dirty="0"/>
              <a:t>%</a:t>
            </a:r>
            <a:r>
              <a:rPr lang="en-US" sz="2400" b="1" dirty="0" err="1"/>
              <a:t>u</a:t>
            </a:r>
            <a:r>
              <a:rPr lang="en-US" sz="2400" b="1" baseline="-25000" dirty="0" err="1"/>
              <a:t>rel</a:t>
            </a:r>
            <a:r>
              <a:rPr lang="en-US" sz="2400" b="1" dirty="0"/>
              <a:t>(Ca/Cr) = √(1.476</a:t>
            </a:r>
            <a:r>
              <a:rPr lang="en-US" sz="2400" b="1" baseline="30000" dirty="0"/>
              <a:t>2</a:t>
            </a:r>
            <a:r>
              <a:rPr lang="en-US" sz="2400" b="1" dirty="0"/>
              <a:t> + 2.4311</a:t>
            </a:r>
            <a:r>
              <a:rPr lang="en-US" sz="2400" b="1" baseline="30000" dirty="0"/>
              <a:t>2</a:t>
            </a:r>
            <a:r>
              <a:rPr lang="en-US" sz="2400" b="1" dirty="0"/>
              <a:t>) = 2.8394 % = 2.8 % </a:t>
            </a:r>
          </a:p>
        </p:txBody>
      </p:sp>
      <p:sp>
        <p:nvSpPr>
          <p:cNvPr id="12" name="TextBox 11"/>
          <p:cNvSpPr txBox="1"/>
          <p:nvPr/>
        </p:nvSpPr>
        <p:spPr>
          <a:xfrm>
            <a:off x="854244" y="4735899"/>
            <a:ext cx="6862009" cy="461665"/>
          </a:xfrm>
          <a:prstGeom prst="rect">
            <a:avLst/>
          </a:prstGeom>
          <a:noFill/>
        </p:spPr>
        <p:txBody>
          <a:bodyPr wrap="square" rtlCol="0">
            <a:spAutoFit/>
          </a:bodyPr>
          <a:lstStyle/>
          <a:p>
            <a:r>
              <a:rPr lang="en-US" sz="2400" b="1" dirty="0"/>
              <a:t>%</a:t>
            </a:r>
            <a:r>
              <a:rPr lang="en-US" sz="2400" b="1" dirty="0" err="1"/>
              <a:t>U</a:t>
            </a:r>
            <a:r>
              <a:rPr lang="en-US" sz="2400" b="1" baseline="-25000" dirty="0" err="1"/>
              <a:t>rel</a:t>
            </a:r>
            <a:r>
              <a:rPr lang="en-US" sz="2400" b="1" dirty="0"/>
              <a:t>(Ca/Cr) = 2 x 2.8394 % = 5.7 % </a:t>
            </a:r>
          </a:p>
        </p:txBody>
      </p:sp>
      <p:sp>
        <p:nvSpPr>
          <p:cNvPr id="13" name="TextBox 12"/>
          <p:cNvSpPr txBox="1"/>
          <p:nvPr/>
        </p:nvSpPr>
        <p:spPr>
          <a:xfrm>
            <a:off x="838199" y="5335087"/>
            <a:ext cx="4792580" cy="461665"/>
          </a:xfrm>
          <a:prstGeom prst="rect">
            <a:avLst/>
          </a:prstGeom>
          <a:noFill/>
        </p:spPr>
        <p:txBody>
          <a:bodyPr wrap="square" rtlCol="0">
            <a:spAutoFit/>
          </a:bodyPr>
          <a:lstStyle/>
          <a:p>
            <a:r>
              <a:rPr lang="en-US" sz="2400" b="1" dirty="0"/>
              <a:t>Ca/Cr = 2.78 ± 5.7% = [2.62 – 2.93] </a:t>
            </a:r>
          </a:p>
        </p:txBody>
      </p:sp>
    </p:spTree>
    <p:extLst>
      <p:ext uri="{BB962C8B-B14F-4D97-AF65-F5344CB8AC3E}">
        <p14:creationId xmlns:p14="http://schemas.microsoft.com/office/powerpoint/2010/main" val="27333980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animBg="1"/>
      <p:bldP spid="11" grpId="0"/>
      <p:bldP spid="12" grpId="0"/>
      <p:bldP spid="1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68762"/>
            <a:ext cx="10515600" cy="8219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7030A0"/>
                </a:solidFill>
              </a:rPr>
              <a:t>2- Multiplying/Dividing</a:t>
            </a:r>
          </a:p>
        </p:txBody>
      </p:sp>
      <p:sp>
        <p:nvSpPr>
          <p:cNvPr id="3" name="Content Placeholder 2"/>
          <p:cNvSpPr txBox="1">
            <a:spLocks/>
          </p:cNvSpPr>
          <p:nvPr/>
        </p:nvSpPr>
        <p:spPr>
          <a:xfrm>
            <a:off x="838200" y="990754"/>
            <a:ext cx="10515600" cy="51862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Example 2– uncertainty of </a:t>
            </a:r>
            <a:r>
              <a:rPr lang="en-US" b="1" dirty="0">
                <a:solidFill>
                  <a:srgbClr val="FF0000"/>
                </a:solidFill>
              </a:rPr>
              <a:t>Creatinine Clearance</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4" name="Picture 3"/>
          <p:cNvPicPr>
            <a:picLocks noChangeAspect="1"/>
          </p:cNvPicPr>
          <p:nvPr/>
        </p:nvPicPr>
        <p:blipFill>
          <a:blip r:embed="rId3">
            <a:duotone>
              <a:prstClr val="black"/>
              <a:schemeClr val="accent6">
                <a:tint val="45000"/>
                <a:satMod val="400000"/>
              </a:schemeClr>
            </a:duotone>
            <a:lum contrast="20000"/>
          </a:blip>
          <a:stretch>
            <a:fillRect/>
          </a:stretch>
        </p:blipFill>
        <p:spPr>
          <a:xfrm>
            <a:off x="964075" y="1636200"/>
            <a:ext cx="5725365" cy="850325"/>
          </a:xfrm>
          <a:prstGeom prst="rect">
            <a:avLst/>
          </a:prstGeom>
        </p:spPr>
      </p:pic>
      <p:pic>
        <p:nvPicPr>
          <p:cNvPr id="5" name="Picture 4"/>
          <p:cNvPicPr>
            <a:picLocks noChangeAspect="1"/>
          </p:cNvPicPr>
          <p:nvPr/>
        </p:nvPicPr>
        <p:blipFill>
          <a:blip r:embed="rId4">
            <a:lum bright="-20000" contrast="40000"/>
          </a:blip>
          <a:stretch>
            <a:fillRect/>
          </a:stretch>
        </p:blipFill>
        <p:spPr>
          <a:xfrm>
            <a:off x="880541" y="2725535"/>
            <a:ext cx="4438312" cy="2584403"/>
          </a:xfrm>
          <a:prstGeom prst="rect">
            <a:avLst/>
          </a:prstGeom>
        </p:spPr>
      </p:pic>
      <p:sp>
        <p:nvSpPr>
          <p:cNvPr id="6" name="TextBox 5"/>
          <p:cNvSpPr txBox="1"/>
          <p:nvPr/>
        </p:nvSpPr>
        <p:spPr>
          <a:xfrm>
            <a:off x="5506446" y="2659437"/>
            <a:ext cx="6380747" cy="461665"/>
          </a:xfrm>
          <a:prstGeom prst="rect">
            <a:avLst/>
          </a:prstGeom>
          <a:noFill/>
        </p:spPr>
        <p:txBody>
          <a:bodyPr wrap="square" rtlCol="0">
            <a:spAutoFit/>
          </a:bodyPr>
          <a:lstStyle/>
          <a:p>
            <a:r>
              <a:rPr lang="en-US" sz="2400" b="1" i="1" dirty="0"/>
              <a:t>u</a:t>
            </a:r>
            <a:r>
              <a:rPr lang="en-US" sz="2400" b="1" dirty="0"/>
              <a:t>(P-Cr) = 1.438 (IQC mean = 70)</a:t>
            </a:r>
          </a:p>
        </p:txBody>
      </p:sp>
      <p:sp>
        <p:nvSpPr>
          <p:cNvPr id="7" name="TextBox 6"/>
          <p:cNvSpPr txBox="1"/>
          <p:nvPr/>
        </p:nvSpPr>
        <p:spPr>
          <a:xfrm>
            <a:off x="5543324" y="3217932"/>
            <a:ext cx="6380747" cy="461665"/>
          </a:xfrm>
          <a:prstGeom prst="rect">
            <a:avLst/>
          </a:prstGeom>
          <a:noFill/>
        </p:spPr>
        <p:txBody>
          <a:bodyPr wrap="square" rtlCol="0">
            <a:spAutoFit/>
          </a:bodyPr>
          <a:lstStyle/>
          <a:p>
            <a:r>
              <a:rPr lang="en-US" sz="2400" b="1" dirty="0"/>
              <a:t>%</a:t>
            </a:r>
            <a:r>
              <a:rPr lang="en-US" sz="2400" b="1" i="1" dirty="0" err="1"/>
              <a:t>u</a:t>
            </a:r>
            <a:r>
              <a:rPr lang="en-US" sz="2400" b="1" baseline="-25000" dirty="0" err="1"/>
              <a:t>rel</a:t>
            </a:r>
            <a:r>
              <a:rPr lang="en-US" sz="2400" b="1" dirty="0"/>
              <a:t>(Cr) = (1.438/70) x 100 = 2.05 % </a:t>
            </a:r>
          </a:p>
        </p:txBody>
      </p:sp>
      <p:sp>
        <p:nvSpPr>
          <p:cNvPr id="9" name="TextBox 8"/>
          <p:cNvSpPr txBox="1"/>
          <p:nvPr/>
        </p:nvSpPr>
        <p:spPr>
          <a:xfrm>
            <a:off x="5578636" y="3790399"/>
            <a:ext cx="6380747" cy="461665"/>
          </a:xfrm>
          <a:prstGeom prst="rect">
            <a:avLst/>
          </a:prstGeom>
          <a:noFill/>
        </p:spPr>
        <p:txBody>
          <a:bodyPr wrap="square" rtlCol="0">
            <a:spAutoFit/>
          </a:bodyPr>
          <a:lstStyle/>
          <a:p>
            <a:r>
              <a:rPr lang="en-US" sz="2400" b="1" i="1" dirty="0"/>
              <a:t>u</a:t>
            </a:r>
            <a:r>
              <a:rPr lang="en-US" sz="2400" b="1" dirty="0"/>
              <a:t>(Ur-Cr) = 138.0 (IQC mean = 6060)</a:t>
            </a:r>
          </a:p>
        </p:txBody>
      </p:sp>
      <p:sp>
        <p:nvSpPr>
          <p:cNvPr id="11" name="TextBox 10"/>
          <p:cNvSpPr txBox="1"/>
          <p:nvPr/>
        </p:nvSpPr>
        <p:spPr>
          <a:xfrm>
            <a:off x="5506446" y="4252064"/>
            <a:ext cx="6380747" cy="461665"/>
          </a:xfrm>
          <a:prstGeom prst="rect">
            <a:avLst/>
          </a:prstGeom>
          <a:noFill/>
        </p:spPr>
        <p:txBody>
          <a:bodyPr wrap="square" rtlCol="0">
            <a:spAutoFit/>
          </a:bodyPr>
          <a:lstStyle/>
          <a:p>
            <a:r>
              <a:rPr lang="en-US" sz="2400" b="1" dirty="0"/>
              <a:t>%</a:t>
            </a:r>
            <a:r>
              <a:rPr lang="en-US" sz="2400" b="1" i="1" dirty="0" err="1"/>
              <a:t>u</a:t>
            </a:r>
            <a:r>
              <a:rPr lang="en-US" sz="2400" b="1" baseline="-25000" dirty="0" err="1"/>
              <a:t>rel</a:t>
            </a:r>
            <a:r>
              <a:rPr lang="en-US" sz="2400" b="1" dirty="0"/>
              <a:t>(Ur-Cr) = (138/6060) x 100 = 2.28% </a:t>
            </a:r>
          </a:p>
        </p:txBody>
      </p:sp>
      <p:sp>
        <p:nvSpPr>
          <p:cNvPr id="12" name="Rounded Rectangle 11"/>
          <p:cNvSpPr/>
          <p:nvPr/>
        </p:nvSpPr>
        <p:spPr>
          <a:xfrm>
            <a:off x="1395664" y="3583858"/>
            <a:ext cx="3208420" cy="92397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506446" y="3131970"/>
            <a:ext cx="4842240" cy="658429"/>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506446" y="4178616"/>
            <a:ext cx="5103497" cy="658429"/>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5656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2000"/>
                                        <p:tgtEl>
                                          <p:spTgt spid="13"/>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1)">
                                      <p:cBhvr>
                                        <p:cTn id="35" dur="2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heel(1)">
                                      <p:cBhvr>
                                        <p:cTn id="4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2" grpId="0" animBg="1"/>
      <p:bldP spid="13" grpId="0" animBg="1"/>
      <p:bldP spid="1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66550"/>
          <a:stretch/>
        </p:blipFill>
        <p:spPr>
          <a:xfrm>
            <a:off x="2277979" y="1171073"/>
            <a:ext cx="7495082" cy="2294021"/>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3333" b="31930"/>
          <a:stretch/>
        </p:blipFill>
        <p:spPr>
          <a:xfrm>
            <a:off x="2277979" y="4122821"/>
            <a:ext cx="7495082" cy="2382253"/>
          </a:xfrm>
          <a:prstGeom prst="rect">
            <a:avLst/>
          </a:prstGeom>
        </p:spPr>
      </p:pic>
      <p:sp>
        <p:nvSpPr>
          <p:cNvPr id="10" name="Title 1"/>
          <p:cNvSpPr>
            <a:spLocks noGrp="1"/>
          </p:cNvSpPr>
          <p:nvPr>
            <p:ph type="title"/>
          </p:nvPr>
        </p:nvSpPr>
        <p:spPr>
          <a:xfrm>
            <a:off x="838200" y="168762"/>
            <a:ext cx="10515600" cy="821991"/>
          </a:xfrm>
        </p:spPr>
        <p:txBody>
          <a:bodyPr>
            <a:normAutofit/>
          </a:bodyPr>
          <a:lstStyle/>
          <a:p>
            <a:pPr algn="ctr"/>
            <a:r>
              <a:rPr lang="en-US" sz="3600" b="1" dirty="0"/>
              <a:t>Rectangular &amp; Triangular distributions</a:t>
            </a:r>
          </a:p>
        </p:txBody>
      </p:sp>
      <p:sp>
        <p:nvSpPr>
          <p:cNvPr id="2" name="Rectangle 1"/>
          <p:cNvSpPr/>
          <p:nvPr/>
        </p:nvSpPr>
        <p:spPr>
          <a:xfrm>
            <a:off x="1828800" y="1306287"/>
            <a:ext cx="8186057" cy="2554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28799" y="3860801"/>
            <a:ext cx="8186057" cy="2554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77496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68762"/>
            <a:ext cx="10515600" cy="8219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7030A0"/>
                </a:solidFill>
              </a:rPr>
              <a:t>2- Multiplying/Dividing</a:t>
            </a:r>
          </a:p>
        </p:txBody>
      </p:sp>
      <p:sp>
        <p:nvSpPr>
          <p:cNvPr id="3" name="Content Placeholder 2"/>
          <p:cNvSpPr txBox="1">
            <a:spLocks/>
          </p:cNvSpPr>
          <p:nvPr/>
        </p:nvSpPr>
        <p:spPr>
          <a:xfrm>
            <a:off x="838200" y="990754"/>
            <a:ext cx="10515600" cy="51862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Example 1– uncertainty of </a:t>
            </a:r>
            <a:r>
              <a:rPr lang="en-US" b="1" dirty="0">
                <a:solidFill>
                  <a:srgbClr val="FF0000"/>
                </a:solidFill>
              </a:rPr>
              <a:t>Creatinine Clearance</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4" name="Picture 3"/>
          <p:cNvPicPr>
            <a:picLocks noChangeAspect="1"/>
          </p:cNvPicPr>
          <p:nvPr/>
        </p:nvPicPr>
        <p:blipFill>
          <a:blip r:embed="rId2">
            <a:duotone>
              <a:prstClr val="black"/>
              <a:schemeClr val="accent6">
                <a:tint val="45000"/>
                <a:satMod val="400000"/>
              </a:schemeClr>
            </a:duotone>
            <a:lum contrast="20000"/>
          </a:blip>
          <a:stretch>
            <a:fillRect/>
          </a:stretch>
        </p:blipFill>
        <p:spPr>
          <a:xfrm>
            <a:off x="964075" y="1636200"/>
            <a:ext cx="5725365" cy="850325"/>
          </a:xfrm>
          <a:prstGeom prst="rect">
            <a:avLst/>
          </a:prstGeom>
        </p:spPr>
      </p:pic>
      <p:pic>
        <p:nvPicPr>
          <p:cNvPr id="5" name="Picture 4"/>
          <p:cNvPicPr>
            <a:picLocks noChangeAspect="1"/>
          </p:cNvPicPr>
          <p:nvPr/>
        </p:nvPicPr>
        <p:blipFill>
          <a:blip r:embed="rId3">
            <a:lum bright="-20000" contrast="40000"/>
          </a:blip>
          <a:stretch>
            <a:fillRect/>
          </a:stretch>
        </p:blipFill>
        <p:spPr>
          <a:xfrm>
            <a:off x="880541" y="2725535"/>
            <a:ext cx="4438312" cy="2584403"/>
          </a:xfrm>
          <a:prstGeom prst="rect">
            <a:avLst/>
          </a:prstGeom>
        </p:spPr>
      </p:pic>
      <p:sp>
        <p:nvSpPr>
          <p:cNvPr id="6" name="TextBox 5"/>
          <p:cNvSpPr txBox="1"/>
          <p:nvPr/>
        </p:nvSpPr>
        <p:spPr>
          <a:xfrm>
            <a:off x="5506446" y="3220907"/>
            <a:ext cx="6380747" cy="461665"/>
          </a:xfrm>
          <a:prstGeom prst="rect">
            <a:avLst/>
          </a:prstGeom>
          <a:noFill/>
        </p:spPr>
        <p:txBody>
          <a:bodyPr wrap="square" rtlCol="0">
            <a:spAutoFit/>
          </a:bodyPr>
          <a:lstStyle/>
          <a:p>
            <a:r>
              <a:rPr lang="en-US" sz="2400" b="1" dirty="0"/>
              <a:t>u(V) = 100/√3 = 57.7</a:t>
            </a:r>
          </a:p>
        </p:txBody>
      </p:sp>
      <p:sp>
        <p:nvSpPr>
          <p:cNvPr id="7" name="TextBox 6"/>
          <p:cNvSpPr txBox="1"/>
          <p:nvPr/>
        </p:nvSpPr>
        <p:spPr>
          <a:xfrm>
            <a:off x="5543324" y="3779402"/>
            <a:ext cx="6380747" cy="461665"/>
          </a:xfrm>
          <a:prstGeom prst="rect">
            <a:avLst/>
          </a:prstGeom>
          <a:noFill/>
        </p:spPr>
        <p:txBody>
          <a:bodyPr wrap="square" rtlCol="0">
            <a:spAutoFit/>
          </a:bodyPr>
          <a:lstStyle/>
          <a:p>
            <a:r>
              <a:rPr lang="en-US" sz="2400" b="1" dirty="0">
                <a:solidFill>
                  <a:srgbClr val="0070C0"/>
                </a:solidFill>
              </a:rPr>
              <a:t>%</a:t>
            </a:r>
            <a:r>
              <a:rPr lang="en-US" sz="2400" b="1" dirty="0" err="1">
                <a:solidFill>
                  <a:srgbClr val="0070C0"/>
                </a:solidFill>
              </a:rPr>
              <a:t>u</a:t>
            </a:r>
            <a:r>
              <a:rPr lang="en-US" sz="2400" b="1" baseline="-25000" dirty="0" err="1">
                <a:solidFill>
                  <a:srgbClr val="0070C0"/>
                </a:solidFill>
              </a:rPr>
              <a:t>rel</a:t>
            </a:r>
            <a:r>
              <a:rPr lang="en-US" sz="2400" b="1" dirty="0">
                <a:solidFill>
                  <a:srgbClr val="0070C0"/>
                </a:solidFill>
              </a:rPr>
              <a:t>(V) = (57.7/2421) x 100 = 2.40 % </a:t>
            </a:r>
          </a:p>
        </p:txBody>
      </p:sp>
      <p:sp>
        <p:nvSpPr>
          <p:cNvPr id="17" name="TextBox 16"/>
          <p:cNvSpPr txBox="1"/>
          <p:nvPr/>
        </p:nvSpPr>
        <p:spPr>
          <a:xfrm>
            <a:off x="5514468" y="2667459"/>
            <a:ext cx="6380747" cy="461665"/>
          </a:xfrm>
          <a:prstGeom prst="rect">
            <a:avLst/>
          </a:prstGeom>
          <a:noFill/>
        </p:spPr>
        <p:txBody>
          <a:bodyPr wrap="square" rtlCol="0">
            <a:spAutoFit/>
          </a:bodyPr>
          <a:lstStyle/>
          <a:p>
            <a:r>
              <a:rPr lang="en-US" sz="2400" b="1" dirty="0"/>
              <a:t>Volume Error = ± 100 mL </a:t>
            </a:r>
          </a:p>
        </p:txBody>
      </p:sp>
      <p:sp>
        <p:nvSpPr>
          <p:cNvPr id="19" name="TextBox 18"/>
          <p:cNvSpPr txBox="1"/>
          <p:nvPr/>
        </p:nvSpPr>
        <p:spPr>
          <a:xfrm>
            <a:off x="5514468" y="5010909"/>
            <a:ext cx="6380747" cy="461665"/>
          </a:xfrm>
          <a:prstGeom prst="rect">
            <a:avLst/>
          </a:prstGeom>
          <a:noFill/>
        </p:spPr>
        <p:txBody>
          <a:bodyPr wrap="square" rtlCol="0">
            <a:spAutoFit/>
          </a:bodyPr>
          <a:lstStyle/>
          <a:p>
            <a:r>
              <a:rPr lang="en-US" sz="2400" b="1" dirty="0"/>
              <a:t>u(t) = 30/√3 = 17.32</a:t>
            </a:r>
          </a:p>
        </p:txBody>
      </p:sp>
      <p:sp>
        <p:nvSpPr>
          <p:cNvPr id="20" name="TextBox 19"/>
          <p:cNvSpPr txBox="1"/>
          <p:nvPr/>
        </p:nvSpPr>
        <p:spPr>
          <a:xfrm>
            <a:off x="5551346" y="5569404"/>
            <a:ext cx="6380747" cy="461665"/>
          </a:xfrm>
          <a:prstGeom prst="rect">
            <a:avLst/>
          </a:prstGeom>
          <a:noFill/>
        </p:spPr>
        <p:txBody>
          <a:bodyPr wrap="square" rtlCol="0">
            <a:spAutoFit/>
          </a:bodyPr>
          <a:lstStyle/>
          <a:p>
            <a:r>
              <a:rPr lang="en-US" sz="2400" b="1" dirty="0">
                <a:solidFill>
                  <a:srgbClr val="0070C0"/>
                </a:solidFill>
              </a:rPr>
              <a:t>%</a:t>
            </a:r>
            <a:r>
              <a:rPr lang="en-US" sz="2400" b="1" dirty="0" err="1">
                <a:solidFill>
                  <a:srgbClr val="0070C0"/>
                </a:solidFill>
              </a:rPr>
              <a:t>u</a:t>
            </a:r>
            <a:r>
              <a:rPr lang="en-US" sz="2400" b="1" baseline="-25000" dirty="0" err="1">
                <a:solidFill>
                  <a:srgbClr val="0070C0"/>
                </a:solidFill>
              </a:rPr>
              <a:t>rel</a:t>
            </a:r>
            <a:r>
              <a:rPr lang="en-US" sz="2400" b="1" dirty="0">
                <a:solidFill>
                  <a:srgbClr val="0070C0"/>
                </a:solidFill>
              </a:rPr>
              <a:t>(t) = (17.32/1441) x 100 = 1.20% </a:t>
            </a:r>
          </a:p>
        </p:txBody>
      </p:sp>
      <p:sp>
        <p:nvSpPr>
          <p:cNvPr id="21" name="TextBox 20"/>
          <p:cNvSpPr txBox="1"/>
          <p:nvPr/>
        </p:nvSpPr>
        <p:spPr>
          <a:xfrm>
            <a:off x="5522490" y="4457461"/>
            <a:ext cx="6380747" cy="461665"/>
          </a:xfrm>
          <a:prstGeom prst="rect">
            <a:avLst/>
          </a:prstGeom>
          <a:noFill/>
        </p:spPr>
        <p:txBody>
          <a:bodyPr wrap="square" rtlCol="0">
            <a:spAutoFit/>
          </a:bodyPr>
          <a:lstStyle/>
          <a:p>
            <a:r>
              <a:rPr lang="en-US" sz="2400" b="1" dirty="0"/>
              <a:t>Time Error = ± 30 min</a:t>
            </a:r>
          </a:p>
        </p:txBody>
      </p:sp>
      <p:sp>
        <p:nvSpPr>
          <p:cNvPr id="12" name="Rounded Rectangle 11"/>
          <p:cNvSpPr/>
          <p:nvPr/>
        </p:nvSpPr>
        <p:spPr>
          <a:xfrm>
            <a:off x="1395664" y="3583858"/>
            <a:ext cx="3208420" cy="92397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159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7" grpId="0"/>
      <p:bldP spid="19" grpId="0"/>
      <p:bldP spid="20"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37402</TotalTime>
  <Words>5038</Words>
  <Application>Microsoft Office PowerPoint</Application>
  <PresentationFormat>Widescreen</PresentationFormat>
  <Paragraphs>698</Paragraphs>
  <Slides>125</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125</vt:i4>
      </vt:variant>
    </vt:vector>
  </HeadingPairs>
  <TitlesOfParts>
    <vt:vector size="134" baseType="lpstr">
      <vt:lpstr>Arial</vt:lpstr>
      <vt:lpstr>Calibri</vt:lpstr>
      <vt:lpstr>Calibri Light</vt:lpstr>
      <vt:lpstr>Cambria Math</vt:lpstr>
      <vt:lpstr>DGMetaScience-Regular</vt:lpstr>
      <vt:lpstr>DGMetaSerifScience-Regular</vt:lpstr>
      <vt:lpstr>MS Reference Sans Serif</vt:lpstr>
      <vt:lpstr>Wingdings</vt:lpstr>
      <vt:lpstr>Office Theme</vt:lpstr>
      <vt:lpstr>PowerPoint Presentation</vt:lpstr>
      <vt:lpstr>عدم قطعیت در آزمایشگاه بالینی </vt:lpstr>
      <vt:lpstr>What’s the Problem?</vt:lpstr>
      <vt:lpstr>Gaussian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vt:lpstr>
      <vt:lpstr>Why MU?</vt:lpstr>
      <vt:lpstr>Data sources</vt:lpstr>
      <vt:lpstr>Approaches to estimating uncertainty </vt:lpstr>
      <vt:lpstr>Example </vt:lpstr>
      <vt:lpstr>Example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Long-term imprecision, uRw</vt:lpstr>
      <vt:lpstr>NOTE: Changes during IQC data collection</vt:lpstr>
      <vt:lpstr>NOTE: Changes during IQC data collection</vt:lpstr>
      <vt:lpstr>2. Uncertainty of end-user calibrator values, ucal</vt:lpstr>
      <vt:lpstr>3. Uncertainty of bias, ubias</vt:lpstr>
      <vt:lpstr>PowerPoint Presentation</vt:lpstr>
      <vt:lpstr>Caveats about correcting bias</vt:lpstr>
      <vt:lpstr>PowerPoint Presentation</vt:lpstr>
      <vt:lpstr>MU is all about TRACEABILITY</vt:lpstr>
      <vt:lpstr>MU is all about TRACEABILITY</vt:lpstr>
      <vt:lpstr>Maximum allowable measurement uncertainty</vt:lpstr>
      <vt:lpstr>PowerPoint Presentation</vt:lpstr>
      <vt:lpstr>PowerPoint Presentation</vt:lpstr>
      <vt:lpstr>Basic calculations</vt:lpstr>
      <vt:lpstr>PowerPoint Presentation</vt:lpstr>
      <vt:lpstr>PowerPoint Presentation</vt:lpstr>
      <vt:lpstr>Re-estimation of measurement uncertainty</vt:lpstr>
      <vt:lpstr>PowerPoint Presentation</vt:lpstr>
      <vt:lpstr>PowerPoint Presentation</vt:lpstr>
      <vt:lpstr>Example - Uncertainty of Sodium</vt:lpstr>
      <vt:lpstr>PowerPoint Presentation</vt:lpstr>
      <vt:lpstr>Example - Uncertainty Intraoperative PTH monitoring Calculation of ur(y) under Repeatability conditions  </vt:lpstr>
      <vt:lpstr>MU across changes affecting only IQC results</vt:lpstr>
      <vt:lpstr>MU across changes affecting only IQC results</vt:lpstr>
      <vt:lpstr>Example for Multiple IQC Lots</vt:lpstr>
      <vt:lpstr>PowerPoint Presentation</vt:lpstr>
      <vt:lpstr>Example – Uncertainty of PTH across 3 IQC lots</vt:lpstr>
      <vt:lpstr>PowerPoint Presentation</vt:lpstr>
      <vt:lpstr>PowerPoint Presentation</vt:lpstr>
      <vt:lpstr>PowerPoint Presentation</vt:lpstr>
      <vt:lpstr>PowerPoint Presentation</vt:lpstr>
      <vt:lpstr>Laboratories using multiple measuring systems for the same measurand</vt:lpstr>
      <vt:lpstr>PowerPoint Presentation</vt:lpstr>
      <vt:lpstr>PowerPoint Presentation</vt:lpstr>
      <vt:lpstr>Example – Uncertainty of WBC counts</vt:lpstr>
      <vt:lpstr>PowerPoint Presentation</vt:lpstr>
      <vt:lpstr>PowerPoint Presentation</vt:lpstr>
      <vt:lpstr>PowerPoint Presentation</vt:lpstr>
      <vt:lpstr>Standard uncertainty (u) vs. Relative uncertainty (urel)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Bias, Bias Correction, Uncertainty of bias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Combined uncertainty of calculated values</vt:lpstr>
      <vt:lpstr>PowerPoint Presentation</vt:lpstr>
      <vt:lpstr>1- Adding/Subtracting</vt:lpstr>
      <vt:lpstr>1- Adding/Subtracting</vt:lpstr>
      <vt:lpstr>PowerPoint Presentation</vt:lpstr>
      <vt:lpstr>PowerPoint Presentation</vt:lpstr>
      <vt:lpstr>Rectangular &amp; Triangular distributions</vt:lpstr>
      <vt:lpstr>PowerPoint Presentation</vt:lpstr>
      <vt:lpstr>PowerPoint Presentation</vt:lpstr>
      <vt:lpstr>PowerPoint Presentation</vt:lpstr>
      <vt:lpstr>PowerPoint Presentation</vt:lpstr>
      <vt:lpstr>PowerPoint Presentation</vt:lpstr>
      <vt:lpstr>Uncertainty of Calculated results: Direct estimation using IQC data</vt:lpstr>
      <vt:lpstr>PowerPoint Presentation</vt:lpstr>
      <vt:lpstr>PowerPoint Presentation</vt:lpstr>
      <vt:lpstr>Example 2:  MU of eGFR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 calculation according to different purposes</vt:lpstr>
      <vt:lpstr>Example - Uncertainty of BCR-ABL1 gene transcript measurement</vt:lpstr>
      <vt:lpstr>PowerPoint Presentation</vt:lpstr>
      <vt:lpstr>PowerPoint Presentation</vt:lpstr>
      <vt:lpstr>PowerPoint Presentation</vt:lpstr>
      <vt:lpstr>Uncertainty of Qualitative results based on numerical results</vt:lpstr>
      <vt:lpstr>PowerPoint Presentation</vt:lpstr>
      <vt:lpstr>Bias, Bias Correction, Uncertainty of bias</vt:lpstr>
      <vt:lpstr>Bias, Bias Correction, Uncertainty of bias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Measurement Uncertainty</dc:title>
  <dc:creator>Roja</dc:creator>
  <cp:lastModifiedBy>Hassan Bayat</cp:lastModifiedBy>
  <cp:revision>683</cp:revision>
  <dcterms:created xsi:type="dcterms:W3CDTF">2020-02-07T07:31:51Z</dcterms:created>
  <dcterms:modified xsi:type="dcterms:W3CDTF">2023-02-21T18:59:07Z</dcterms:modified>
</cp:coreProperties>
</file>