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69"/>
  </p:notesMasterIdLst>
  <p:sldIdLst>
    <p:sldId id="341" r:id="rId2"/>
    <p:sldId id="256" r:id="rId3"/>
    <p:sldId id="302" r:id="rId4"/>
    <p:sldId id="301" r:id="rId5"/>
    <p:sldId id="353" r:id="rId6"/>
    <p:sldId id="258" r:id="rId7"/>
    <p:sldId id="274" r:id="rId8"/>
    <p:sldId id="275" r:id="rId9"/>
    <p:sldId id="348" r:id="rId10"/>
    <p:sldId id="344" r:id="rId11"/>
    <p:sldId id="345" r:id="rId12"/>
    <p:sldId id="346" r:id="rId13"/>
    <p:sldId id="347" r:id="rId14"/>
    <p:sldId id="278" r:id="rId15"/>
    <p:sldId id="328" r:id="rId16"/>
    <p:sldId id="321" r:id="rId17"/>
    <p:sldId id="324" r:id="rId18"/>
    <p:sldId id="325" r:id="rId19"/>
    <p:sldId id="349" r:id="rId20"/>
    <p:sldId id="350" r:id="rId21"/>
    <p:sldId id="351" r:id="rId22"/>
    <p:sldId id="332" r:id="rId23"/>
    <p:sldId id="281" r:id="rId24"/>
    <p:sldId id="329" r:id="rId25"/>
    <p:sldId id="331" r:id="rId26"/>
    <p:sldId id="352" r:id="rId27"/>
    <p:sldId id="330" r:id="rId28"/>
    <p:sldId id="355" r:id="rId29"/>
    <p:sldId id="259" r:id="rId30"/>
    <p:sldId id="333" r:id="rId31"/>
    <p:sldId id="356" r:id="rId32"/>
    <p:sldId id="334" r:id="rId33"/>
    <p:sldId id="335" r:id="rId34"/>
    <p:sldId id="336" r:id="rId35"/>
    <p:sldId id="354" r:id="rId36"/>
    <p:sldId id="337" r:id="rId37"/>
    <p:sldId id="307" r:id="rId38"/>
    <p:sldId id="357" r:id="rId39"/>
    <p:sldId id="260" r:id="rId40"/>
    <p:sldId id="285" r:id="rId41"/>
    <p:sldId id="287" r:id="rId42"/>
    <p:sldId id="283" r:id="rId43"/>
    <p:sldId id="284" r:id="rId44"/>
    <p:sldId id="289" r:id="rId45"/>
    <p:sldId id="286" r:id="rId46"/>
    <p:sldId id="288" r:id="rId47"/>
    <p:sldId id="338" r:id="rId48"/>
    <p:sldId id="290" r:id="rId49"/>
    <p:sldId id="291" r:id="rId50"/>
    <p:sldId id="339" r:id="rId51"/>
    <p:sldId id="271" r:id="rId52"/>
    <p:sldId id="292" r:id="rId53"/>
    <p:sldId id="293" r:id="rId54"/>
    <p:sldId id="294" r:id="rId55"/>
    <p:sldId id="340" r:id="rId56"/>
    <p:sldId id="295" r:id="rId57"/>
    <p:sldId id="296" r:id="rId58"/>
    <p:sldId id="264" r:id="rId59"/>
    <p:sldId id="343" r:id="rId60"/>
    <p:sldId id="265" r:id="rId61"/>
    <p:sldId id="297" r:id="rId62"/>
    <p:sldId id="298" r:id="rId63"/>
    <p:sldId id="299" r:id="rId64"/>
    <p:sldId id="300" r:id="rId65"/>
    <p:sldId id="269" r:id="rId66"/>
    <p:sldId id="268" r:id="rId67"/>
    <p:sldId id="342" r:id="rId6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79" autoAdjust="0"/>
    <p:restoredTop sz="94660"/>
  </p:normalViewPr>
  <p:slideViewPr>
    <p:cSldViewPr>
      <p:cViewPr varScale="1">
        <p:scale>
          <a:sx n="68" d="100"/>
          <a:sy n="68" d="100"/>
        </p:scale>
        <p:origin x="-9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AFD06-99BC-4362-888D-4576E8349336}" type="datetimeFigureOut">
              <a:rPr lang="en-US" smtClean="0"/>
              <a:pPr/>
              <a:t>11/21/2013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274F3E-C43A-47A1-93F8-DC7D0D6E8C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atient.co.uk/search.asp?searchterm=POLYCYTHAEMIA&amp;collections=PPsearch"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www.patient.co.uk/search.asp?searchterm=LEFT+VENTRICULAR+FAILURE&amp;collections=PPsearch"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ebmd.com/urinary-incontinence-oab/picture-of-the-kidneys"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www.webmd.com/hw-popup/tophi" TargetMode="External"/><Relationship Id="rId4" Type="http://schemas.openxmlformats.org/officeDocument/2006/relationships/hyperlink" Target="http://arthritis.webmd.com/tc/gout-topic-overview"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webmd.com/drugs/drug-11202-zyloprim+oral.aspx" TargetMode="External"/><Relationship Id="rId13" Type="http://schemas.openxmlformats.org/officeDocument/2006/relationships/hyperlink" Target="http://www.webmd.com/hw-popup/preeclampsia" TargetMode="External"/><Relationship Id="rId3" Type="http://schemas.openxmlformats.org/officeDocument/2006/relationships/hyperlink" Target="http://www.webmd.com/hw-popup/wilsons-disease" TargetMode="External"/><Relationship Id="rId7" Type="http://schemas.openxmlformats.org/officeDocument/2006/relationships/hyperlink" Target="http://www.webmd.com/drugs/drug-8610-allopurinol+oral.aspx" TargetMode="External"/><Relationship Id="rId12" Type="http://schemas.openxmlformats.org/officeDocument/2006/relationships/hyperlink" Target="http://www.webmd.com/baby/pregnancy-toc-old"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www.webmd.com/drugs/drug-58017-probalan+oral.aspx" TargetMode="External"/><Relationship Id="rId11" Type="http://schemas.openxmlformats.org/officeDocument/2006/relationships/hyperlink" Target="http://www.webmd.com/a-to-z-guides/uric-acid-in-urine#aa15405" TargetMode="External"/><Relationship Id="rId5" Type="http://schemas.openxmlformats.org/officeDocument/2006/relationships/hyperlink" Target="http://www.webmd.com/drugs/drug-8697-probenecid+oral.aspx" TargetMode="External"/><Relationship Id="rId10" Type="http://schemas.openxmlformats.org/officeDocument/2006/relationships/hyperlink" Target="http://arthritis.webmd.com/joint-fluid-analysis#hw231506" TargetMode="External"/><Relationship Id="rId4" Type="http://schemas.openxmlformats.org/officeDocument/2006/relationships/hyperlink" Target="http://www.webmd.com/drugs/drug-8712-sulfinpyrazone+oral.aspx" TargetMode="External"/><Relationship Id="rId9" Type="http://schemas.openxmlformats.org/officeDocument/2006/relationships/hyperlink" Target="http://www.webmd.com/hw-popup/gout-8045"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file:///C:\Users\Parmins\Desktop\UpToDate%2020%20PC\contents\mobipreview.htm%3f36\47\mobipreview.htm%3f36\47\37623\abstract\14,15"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file:///C:\Users\Parmins\Desktop\UpToDate%2020%20PC\contents\mobipreview.htm%3f36\47\mobipreview.htm%3f36\47\37623\abstract\12"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Metabolic_syndrome" TargetMode="External"/><Relationship Id="rId3" Type="http://schemas.openxmlformats.org/officeDocument/2006/relationships/hyperlink" Target="http://en.wikipedia.org/wiki/Cardiovascular_diseases" TargetMode="External"/><Relationship Id="rId7" Type="http://schemas.openxmlformats.org/officeDocument/2006/relationships/hyperlink" Target="http://en.wikipedia.org/wiki/Gamma-glutamyl_transpeptidase#cite_note-franzini-14" TargetMode="External"/><Relationship Id="rId12" Type="http://schemas.openxmlformats.org/officeDocument/2006/relationships/hyperlink" Target="http://en.wikipedia.org/wiki/Diabetes_mellitus_type_2"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Gamma-glutamyl_transpeptidase#cite_note-pompella-13" TargetMode="External"/><Relationship Id="rId11" Type="http://schemas.openxmlformats.org/officeDocument/2006/relationships/hyperlink" Target="http://en.wikipedia.org/wiki/Body_mass_index" TargetMode="External"/><Relationship Id="rId5" Type="http://schemas.openxmlformats.org/officeDocument/2006/relationships/hyperlink" Target="http://en.wikipedia.org/wiki/Gamma-glutamyl_transpeptidase#cite_note-emdin-12" TargetMode="External"/><Relationship Id="rId10" Type="http://schemas.openxmlformats.org/officeDocument/2006/relationships/hyperlink" Target="http://en.wikipedia.org/wiki/Chronic_liver_disease" TargetMode="External"/><Relationship Id="rId4" Type="http://schemas.openxmlformats.org/officeDocument/2006/relationships/hyperlink" Target="http://en.wikipedia.org/wiki/Atherosclerotic_plaques" TargetMode="External"/><Relationship Id="rId9" Type="http://schemas.openxmlformats.org/officeDocument/2006/relationships/hyperlink" Target="http://en.wikipedia.org/wiki/Alcohol_addic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lm.nih.gov/medlineplus/ency/article/003425.htm"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nlm.nih.gov/medlineplus/ency/article/002381.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sz="1200" dirty="0" smtClean="0">
                <a:latin typeface="Tahoma" pitchFamily="34" charset="0"/>
                <a:ea typeface="Tahoma" pitchFamily="34" charset="0"/>
                <a:cs typeface="Tahoma" pitchFamily="34" charset="0"/>
              </a:rPr>
              <a:t>وضعیت سلولهای ﭘارانشیمال کبد </a:t>
            </a:r>
            <a:endParaRPr lang="en-US" sz="1200" dirty="0" smtClean="0">
              <a:latin typeface="Tahoma" pitchFamily="34"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mg/dl decrease in LDL  results in 1-2% decrease in relative risk for CHD  </a:t>
            </a:r>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48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Low ESR: </a:t>
            </a:r>
            <a:r>
              <a:rPr lang="en-US" dirty="0" err="1" smtClean="0">
                <a:hlinkClick r:id="rId3"/>
              </a:rPr>
              <a:t>polycythaemia</a:t>
            </a:r>
            <a:r>
              <a:rPr lang="en-US" dirty="0" smtClean="0"/>
              <a:t>, </a:t>
            </a:r>
            <a:r>
              <a:rPr lang="en-US" dirty="0" err="1" smtClean="0"/>
              <a:t>hypofibrinogenaemia</a:t>
            </a:r>
            <a:r>
              <a:rPr lang="en-US" dirty="0" smtClean="0"/>
              <a:t>, </a:t>
            </a:r>
            <a:r>
              <a:rPr lang="en-US" dirty="0" smtClean="0">
                <a:hlinkClick r:id="rId4"/>
              </a:rPr>
              <a:t>congestive cardiac failure</a:t>
            </a:r>
            <a:r>
              <a:rPr lang="en-US" dirty="0" smtClean="0"/>
              <a:t>, </a:t>
            </a:r>
            <a:r>
              <a:rPr lang="en-US" dirty="0" err="1" smtClean="0"/>
              <a:t>spherocytosis</a:t>
            </a:r>
            <a:r>
              <a:rPr lang="en-US" dirty="0" smtClean="0"/>
              <a:t>, sickle cells.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ESR is useful in monitoring these conditions and may predict relapse in patients with Hodgkin's disease</a:t>
            </a:r>
            <a:endParaRPr lang="en-US" dirty="0" smtClean="0"/>
          </a:p>
          <a:p>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53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highly sensitive test called </a:t>
            </a:r>
            <a:r>
              <a:rPr lang="en-US" sz="1200" b="0" i="0" kern="1200" dirty="0" err="1" smtClean="0">
                <a:solidFill>
                  <a:schemeClr val="tx1"/>
                </a:solidFill>
                <a:latin typeface="+mn-lt"/>
                <a:ea typeface="+mn-ea"/>
                <a:cs typeface="+mn-cs"/>
              </a:rPr>
              <a:t>hs</a:t>
            </a:r>
            <a:r>
              <a:rPr lang="en-US" sz="1200" b="0" i="0" kern="1200" dirty="0" smtClean="0">
                <a:solidFill>
                  <a:schemeClr val="tx1"/>
                </a:solidFill>
                <a:latin typeface="+mn-lt"/>
                <a:ea typeface="+mn-ea"/>
                <a:cs typeface="+mn-cs"/>
              </a:rPr>
              <a:t>-CRP to help determine your risk of heart disease. According to the American Heart Association:</a:t>
            </a:r>
          </a:p>
          <a:p>
            <a:r>
              <a:rPr lang="en-US" sz="1200" b="0" i="0" kern="1200" dirty="0" smtClean="0">
                <a:solidFill>
                  <a:schemeClr val="tx1"/>
                </a:solidFill>
                <a:latin typeface="+mn-lt"/>
                <a:ea typeface="+mn-ea"/>
                <a:cs typeface="+mn-cs"/>
              </a:rPr>
              <a:t>You are at low risk of developing cardiovascular disease if your </a:t>
            </a:r>
            <a:r>
              <a:rPr lang="en-US" sz="1200" b="0" i="0" kern="1200" dirty="0" err="1" smtClean="0">
                <a:solidFill>
                  <a:schemeClr val="tx1"/>
                </a:solidFill>
                <a:latin typeface="+mn-lt"/>
                <a:ea typeface="+mn-ea"/>
                <a:cs typeface="+mn-cs"/>
              </a:rPr>
              <a:t>hs</a:t>
            </a:r>
            <a:r>
              <a:rPr lang="en-US" sz="1200" b="0" i="0" kern="1200" dirty="0" smtClean="0">
                <a:solidFill>
                  <a:schemeClr val="tx1"/>
                </a:solidFill>
                <a:latin typeface="+mn-lt"/>
                <a:ea typeface="+mn-ea"/>
                <a:cs typeface="+mn-cs"/>
              </a:rPr>
              <a:t>-CRP level is lower than 1.0mg/L</a:t>
            </a:r>
          </a:p>
          <a:p>
            <a:r>
              <a:rPr lang="en-US" sz="1200" b="0" i="0" kern="1200" dirty="0" smtClean="0">
                <a:solidFill>
                  <a:schemeClr val="tx1"/>
                </a:solidFill>
                <a:latin typeface="+mn-lt"/>
                <a:ea typeface="+mn-ea"/>
                <a:cs typeface="+mn-cs"/>
              </a:rPr>
              <a:t>You are at average risk of developing cardiovascular disease if your levels are between 1.0 and 3.0 mg/L</a:t>
            </a:r>
          </a:p>
          <a:p>
            <a:r>
              <a:rPr lang="en-US" sz="1200" b="0" i="0" kern="1200" dirty="0" smtClean="0">
                <a:solidFill>
                  <a:schemeClr val="tx1"/>
                </a:solidFill>
                <a:latin typeface="+mn-lt"/>
                <a:ea typeface="+mn-ea"/>
                <a:cs typeface="+mn-cs"/>
              </a:rPr>
              <a:t>You are at high risk for cardiovascular disease if your </a:t>
            </a:r>
            <a:r>
              <a:rPr lang="en-US" sz="1200" b="0" i="0" kern="1200" dirty="0" err="1" smtClean="0">
                <a:solidFill>
                  <a:schemeClr val="tx1"/>
                </a:solidFill>
                <a:latin typeface="+mn-lt"/>
                <a:ea typeface="+mn-ea"/>
                <a:cs typeface="+mn-cs"/>
              </a:rPr>
              <a:t>hs</a:t>
            </a:r>
            <a:r>
              <a:rPr lang="en-US" sz="1200" b="0" i="0" kern="1200" dirty="0" smtClean="0">
                <a:solidFill>
                  <a:schemeClr val="tx1"/>
                </a:solidFill>
                <a:latin typeface="+mn-lt"/>
                <a:ea typeface="+mn-ea"/>
                <a:cs typeface="+mn-cs"/>
              </a:rPr>
              <a:t>-CRP level is higher than 3.0 mg/L</a:t>
            </a:r>
          </a:p>
          <a:p>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54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of the uric acid is filtered out by the </a:t>
            </a:r>
            <a:r>
              <a:rPr lang="en-US" dirty="0" smtClean="0">
                <a:hlinkClick r:id="rId3"/>
              </a:rPr>
              <a:t>kidneys</a:t>
            </a:r>
            <a:r>
              <a:rPr lang="en-US" dirty="0" smtClean="0"/>
              <a:t> and passes out of the body in urine. A small amount passes out of the body in stool. But if too much uric acid is being produced or if the kidneys are not able to remove it from the blood normally, the level of uric acid in the blood increases.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a:t>
            </a:r>
            <a:r>
              <a:rPr lang="en-US" dirty="0" smtClean="0">
                <a:hlinkClick r:id="rId4"/>
              </a:rPr>
              <a:t>gout</a:t>
            </a:r>
            <a:r>
              <a:rPr lang="en-US" dirty="0" smtClean="0"/>
              <a:t> remains untreated, these uric acid crystals can build up in the joints and nearby tissues, forming hard lumpy deposits called </a:t>
            </a:r>
            <a:r>
              <a:rPr lang="en-US" dirty="0" err="1" smtClean="0">
                <a:hlinkClick r:id="rId5"/>
              </a:rPr>
              <a:t>tophi</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56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b="0" i="0" kern="1200" dirty="0" smtClean="0">
              <a:solidFill>
                <a:schemeClr val="tx1"/>
              </a:solidFill>
              <a:latin typeface="+mn-lt"/>
              <a:ea typeface="+mn-ea"/>
              <a:cs typeface="+mn-cs"/>
            </a:endParaRPr>
          </a:p>
          <a:p>
            <a:pPr algn="l" rtl="0"/>
            <a:r>
              <a:rPr lang="en-US" b="1" dirty="0" smtClean="0"/>
              <a:t>Low values</a:t>
            </a:r>
          </a:p>
          <a:p>
            <a:pPr algn="l" rtl="0"/>
            <a:r>
              <a:rPr lang="en-US" dirty="0" smtClean="0"/>
              <a:t>Low uric acid values may be caused by:</a:t>
            </a:r>
          </a:p>
          <a:p>
            <a:pPr algn="l" rtl="0"/>
            <a:r>
              <a:rPr lang="en-US" dirty="0" smtClean="0"/>
              <a:t>Severe liver disease, </a:t>
            </a:r>
            <a:r>
              <a:rPr lang="en-US" dirty="0" smtClean="0">
                <a:hlinkClick r:id="rId3"/>
              </a:rPr>
              <a:t>Wilson's disease</a:t>
            </a:r>
            <a:r>
              <a:rPr lang="en-US" dirty="0" smtClean="0"/>
              <a:t>, or some types of cancer.</a:t>
            </a:r>
          </a:p>
          <a:p>
            <a:pPr algn="l" rtl="0"/>
            <a:r>
              <a:rPr lang="en-US" dirty="0" smtClean="0"/>
              <a:t>The syndrome of inappropriate </a:t>
            </a:r>
            <a:r>
              <a:rPr lang="en-US" dirty="0" err="1" smtClean="0"/>
              <a:t>antidiuretic</a:t>
            </a:r>
            <a:r>
              <a:rPr lang="en-US" dirty="0" smtClean="0"/>
              <a:t> hormone (SIADH), a condition that causes large amounts of fluid to build up in the body.</a:t>
            </a:r>
          </a:p>
          <a:p>
            <a:pPr algn="l" rtl="0"/>
            <a:r>
              <a:rPr lang="en-US" dirty="0" smtClean="0"/>
              <a:t>Not eating enough protein.</a:t>
            </a:r>
          </a:p>
          <a:p>
            <a:pPr algn="l" rtl="0"/>
            <a:r>
              <a:rPr lang="en-US" dirty="0" err="1" smtClean="0">
                <a:hlinkClick r:id="rId4"/>
              </a:rPr>
              <a:t>Sulfinpyrazone</a:t>
            </a:r>
            <a:r>
              <a:rPr lang="en-US" dirty="0" smtClean="0"/>
              <a:t>, large amounts of aspirin (1,500 mg or more daily), </a:t>
            </a:r>
            <a:r>
              <a:rPr lang="en-US" dirty="0" err="1" smtClean="0">
                <a:hlinkClick r:id="rId5"/>
              </a:rPr>
              <a:t>probenecid</a:t>
            </a:r>
            <a:r>
              <a:rPr lang="en-US" dirty="0" smtClean="0"/>
              <a:t>(such as </a:t>
            </a:r>
            <a:r>
              <a:rPr lang="en-US" dirty="0" err="1" smtClean="0">
                <a:hlinkClick r:id="rId6"/>
              </a:rPr>
              <a:t>Probalan</a:t>
            </a:r>
            <a:r>
              <a:rPr lang="en-US" dirty="0" smtClean="0"/>
              <a:t>), and </a:t>
            </a:r>
            <a:r>
              <a:rPr lang="en-US" dirty="0" err="1" smtClean="0">
                <a:hlinkClick r:id="rId7"/>
              </a:rPr>
              <a:t>allopurinol</a:t>
            </a:r>
            <a:r>
              <a:rPr lang="en-US" dirty="0" smtClean="0"/>
              <a:t> (such as </a:t>
            </a:r>
            <a:r>
              <a:rPr lang="en-US" dirty="0" err="1" smtClean="0">
                <a:hlinkClick r:id="rId8"/>
              </a:rPr>
              <a:t>Zyloprim</a:t>
            </a:r>
            <a:r>
              <a:rPr lang="en-US" dirty="0" smtClean="0"/>
              <a:t>).</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Having a high uric acid level does not mean that you have </a:t>
            </a:r>
            <a:r>
              <a:rPr lang="en-US" sz="1200" b="0" i="0" u="none" strike="noStrike" kern="1200" dirty="0" smtClean="0">
                <a:solidFill>
                  <a:schemeClr val="tx1"/>
                </a:solidFill>
                <a:latin typeface="+mn-lt"/>
                <a:ea typeface="+mn-ea"/>
                <a:cs typeface="+mn-cs"/>
                <a:hlinkClick r:id="rId9"/>
              </a:rPr>
              <a:t>gout</a:t>
            </a:r>
            <a:r>
              <a:rPr lang="en-US" sz="1200" b="0" i="0" kern="1200" dirty="0" smtClean="0">
                <a:solidFill>
                  <a:schemeClr val="tx1"/>
                </a:solidFill>
                <a:latin typeface="+mn-lt"/>
                <a:ea typeface="+mn-ea"/>
                <a:cs typeface="+mn-cs"/>
              </a:rPr>
              <a:t>. If your uric acid level is high and you do not have any other symptoms, you will not need to take any medicine to decrease your uric acid level.</a:t>
            </a:r>
          </a:p>
          <a:p>
            <a:r>
              <a:rPr lang="en-US" sz="1200" b="0" i="0" kern="1200" dirty="0" smtClean="0">
                <a:solidFill>
                  <a:schemeClr val="tx1"/>
                </a:solidFill>
                <a:latin typeface="+mn-lt"/>
                <a:ea typeface="+mn-ea"/>
                <a:cs typeface="+mn-cs"/>
              </a:rPr>
              <a:t>A high level of uric acid in the blood does not always mean that a person with a painful joint has gout. Testing the fluid taken from an affected joint for the presence of uric acid crystals is the only sure method to diagnose gout. For more information, see the medical test </a:t>
            </a:r>
            <a:r>
              <a:rPr lang="en-US" sz="1200" b="0" i="0" u="none" strike="noStrike" kern="1200" dirty="0" smtClean="0">
                <a:solidFill>
                  <a:schemeClr val="tx1"/>
                </a:solidFill>
                <a:latin typeface="+mn-lt"/>
                <a:ea typeface="+mn-ea"/>
                <a:cs typeface="+mn-cs"/>
                <a:hlinkClick r:id="rId10"/>
              </a:rPr>
              <a:t>Joint Fluid Analysis</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Uric acid may also be measured in urine. If your blood uric acid level is high, a 24-hour urine collection may help determine whether your body is producing too much uric acid or your kidneys are not getting rid of enough of it. For more information, see the medical test </a:t>
            </a:r>
            <a:r>
              <a:rPr lang="en-US" sz="1200" b="0" i="0" u="none" strike="noStrike" kern="1200" dirty="0" smtClean="0">
                <a:solidFill>
                  <a:schemeClr val="tx1"/>
                </a:solidFill>
                <a:latin typeface="+mn-lt"/>
                <a:ea typeface="+mn-ea"/>
                <a:cs typeface="+mn-cs"/>
                <a:hlinkClick r:id="rId11"/>
              </a:rPr>
              <a:t>Uric Acid in Urine</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Uric acid blood levels vary from day to day. The level is usually higher in the morning and lower in the evening.</a:t>
            </a:r>
          </a:p>
          <a:p>
            <a:r>
              <a:rPr lang="en-US" sz="1200" b="0" i="0" kern="1200" dirty="0" smtClean="0">
                <a:solidFill>
                  <a:schemeClr val="tx1"/>
                </a:solidFill>
                <a:latin typeface="+mn-lt"/>
                <a:ea typeface="+mn-ea"/>
                <a:cs typeface="+mn-cs"/>
              </a:rPr>
              <a:t>Blood uric acid levels that increase during </a:t>
            </a:r>
            <a:r>
              <a:rPr lang="en-US" sz="1200" b="0" i="0" u="none" strike="noStrike" kern="1200" dirty="0" smtClean="0">
                <a:solidFill>
                  <a:schemeClr val="tx1"/>
                </a:solidFill>
                <a:latin typeface="+mn-lt"/>
                <a:ea typeface="+mn-ea"/>
                <a:cs typeface="+mn-cs"/>
                <a:hlinkClick r:id="rId12"/>
              </a:rPr>
              <a:t>pregnancy</a:t>
            </a:r>
            <a:r>
              <a:rPr lang="en-US" sz="1200" b="0" i="0" kern="1200" dirty="0" smtClean="0">
                <a:solidFill>
                  <a:schemeClr val="tx1"/>
                </a:solidFill>
                <a:latin typeface="+mn-lt"/>
                <a:ea typeface="+mn-ea"/>
                <a:cs typeface="+mn-cs"/>
              </a:rPr>
              <a:t>, even if the levels remain within the normal range, may help diagnose </a:t>
            </a:r>
            <a:r>
              <a:rPr lang="en-US" sz="1200" b="0" i="0" u="none" strike="noStrike" kern="1200" dirty="0" smtClean="0">
                <a:solidFill>
                  <a:schemeClr val="tx1"/>
                </a:solidFill>
                <a:latin typeface="+mn-lt"/>
                <a:ea typeface="+mn-ea"/>
                <a:cs typeface="+mn-cs"/>
                <a:hlinkClick r:id="rId13"/>
              </a:rPr>
              <a:t>preeclampsia</a:t>
            </a:r>
            <a:r>
              <a:rPr lang="en-US" sz="1200" b="0" i="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57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Second and third generation serum TSH assays are both more sensitive and specific than serum free T4 measurements for outpatients if a single screening test is utilized [</a:t>
            </a:r>
            <a:r>
              <a:rPr lang="en-US" sz="1200" b="0" i="0" u="none" strike="noStrike" kern="1200" dirty="0" smtClean="0">
                <a:solidFill>
                  <a:schemeClr val="tx1"/>
                </a:solidFill>
                <a:latin typeface="+mn-lt"/>
                <a:ea typeface="+mn-ea"/>
                <a:cs typeface="+mn-cs"/>
                <a:hlinkClick r:id="rId3" action="ppaction://hlinkfile"/>
              </a:rPr>
              <a:t>14,15</a:t>
            </a:r>
            <a:r>
              <a:rPr lang="en-US" sz="1200" b="0" i="0" kern="1200" dirty="0" smtClean="0">
                <a:solidFill>
                  <a:schemeClr val="tx1"/>
                </a:solidFill>
                <a:latin typeface="+mn-lt"/>
                <a:ea typeface="+mn-ea"/>
                <a:cs typeface="+mn-cs"/>
              </a:rPr>
              <a:t>]. However, some experts recommend that both serum TSH and free T4 be measured in all patients for screening purposes, since errors may be made when only TSH is measured in patients with secondary or central hypothyroidism or TSH-mediated hyperthyroidism.</a:t>
            </a:r>
          </a:p>
          <a:p>
            <a:r>
              <a:rPr lang="en-US" sz="1200" b="0" i="0" kern="1200" dirty="0" smtClean="0">
                <a:solidFill>
                  <a:schemeClr val="tx1"/>
                </a:solidFill>
                <a:latin typeface="+mn-lt"/>
                <a:ea typeface="+mn-ea"/>
                <a:cs typeface="+mn-cs"/>
              </a:rPr>
              <a:t>This approach adds considerable cost to screening, and is likely to pick up few cases of unsuspected pituitary disease. As a result, many laboratories are using strategies such as the following to limit unnecessary laboratory testing:</a:t>
            </a:r>
          </a:p>
          <a:p>
            <a:r>
              <a:rPr lang="en-US" sz="1200" b="0" i="0" kern="1200" dirty="0" smtClean="0">
                <a:solidFill>
                  <a:schemeClr val="tx1"/>
                </a:solidFill>
                <a:latin typeface="+mn-lt"/>
                <a:ea typeface="+mn-ea"/>
                <a:cs typeface="+mn-cs"/>
              </a:rPr>
              <a:t>Serum TSH normal — no further testing performed</a:t>
            </a:r>
          </a:p>
          <a:p>
            <a:r>
              <a:rPr lang="en-US" sz="1200" b="0" i="0" kern="1200" dirty="0" smtClean="0">
                <a:solidFill>
                  <a:schemeClr val="tx1"/>
                </a:solidFill>
                <a:latin typeface="+mn-lt"/>
                <a:ea typeface="+mn-ea"/>
                <a:cs typeface="+mn-cs"/>
              </a:rPr>
              <a:t>Serum TSH high — free T4 added to determine the degree of hypothyroidism</a:t>
            </a:r>
          </a:p>
          <a:p>
            <a:r>
              <a:rPr lang="en-US" sz="1200" b="0" i="0" kern="1200" dirty="0" smtClean="0">
                <a:solidFill>
                  <a:schemeClr val="tx1"/>
                </a:solidFill>
                <a:latin typeface="+mn-lt"/>
                <a:ea typeface="+mn-ea"/>
                <a:cs typeface="+mn-cs"/>
              </a:rPr>
              <a:t>Serum TSH low — free T4 and T3 added to determine the degree of hyperthyroidism</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274F3E-C43A-47A1-93F8-DC7D0D6E8C09}" type="slidenum">
              <a:rPr lang="en-US" smtClean="0"/>
              <a:pPr/>
              <a:t>63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0" i="0" kern="1200" dirty="0" smtClean="0">
                <a:solidFill>
                  <a:schemeClr val="tx1"/>
                </a:solidFill>
                <a:latin typeface="+mn-lt"/>
                <a:ea typeface="+mn-ea"/>
                <a:cs typeface="+mn-cs"/>
              </a:rPr>
              <a:t> The T3-resin uptake is the traditional test utilized to calculate the free hormone index. This test is performed by incubating the patient's serum with </a:t>
            </a:r>
            <a:r>
              <a:rPr lang="en-US" sz="1200" b="0" i="0" kern="1200" dirty="0" err="1" smtClean="0">
                <a:solidFill>
                  <a:schemeClr val="tx1"/>
                </a:solidFill>
                <a:latin typeface="+mn-lt"/>
                <a:ea typeface="+mn-ea"/>
                <a:cs typeface="+mn-cs"/>
              </a:rPr>
              <a:t>radiolabeled</a:t>
            </a:r>
            <a:r>
              <a:rPr lang="en-US" sz="1200" b="0" i="0" kern="1200" dirty="0" smtClean="0">
                <a:solidFill>
                  <a:schemeClr val="tx1"/>
                </a:solidFill>
                <a:latin typeface="+mn-lt"/>
                <a:ea typeface="+mn-ea"/>
                <a:cs typeface="+mn-cs"/>
              </a:rPr>
              <a:t> T3 tracer and subsequently adding an insoluble resin that traps the remaining unbound </a:t>
            </a:r>
            <a:r>
              <a:rPr lang="en-US" sz="1200" b="0" i="0" kern="1200" dirty="0" err="1" smtClean="0">
                <a:solidFill>
                  <a:schemeClr val="tx1"/>
                </a:solidFill>
                <a:latin typeface="+mn-lt"/>
                <a:ea typeface="+mn-ea"/>
                <a:cs typeface="+mn-cs"/>
              </a:rPr>
              <a:t>radiolabeled</a:t>
            </a:r>
            <a:r>
              <a:rPr lang="en-US" sz="1200" b="0" i="0" kern="1200" dirty="0" smtClean="0">
                <a:solidFill>
                  <a:schemeClr val="tx1"/>
                </a:solidFill>
                <a:latin typeface="+mn-lt"/>
                <a:ea typeface="+mn-ea"/>
                <a:cs typeface="+mn-cs"/>
              </a:rPr>
              <a:t> T3. A typical resin is </a:t>
            </a:r>
            <a:r>
              <a:rPr lang="en-US" sz="1200" b="0" i="0" kern="1200" dirty="0" err="1" smtClean="0">
                <a:solidFill>
                  <a:schemeClr val="tx1"/>
                </a:solidFill>
                <a:latin typeface="+mn-lt"/>
                <a:ea typeface="+mn-ea"/>
                <a:cs typeface="+mn-cs"/>
              </a:rPr>
              <a:t>dextran</a:t>
            </a:r>
            <a:r>
              <a:rPr lang="en-US" sz="1200" b="0" i="0" kern="1200" dirty="0" smtClean="0">
                <a:solidFill>
                  <a:schemeClr val="tx1"/>
                </a:solidFill>
                <a:latin typeface="+mn-lt"/>
                <a:ea typeface="+mn-ea"/>
                <a:cs typeface="+mn-cs"/>
              </a:rPr>
              <a:t>-coated charcoal. The value reported is the percent tracer bound to the resin, which varies inversely with the number of available free binding sites for T3. The number of free binding sites is determined by both binding protein levels and endogenous hormone production.</a:t>
            </a:r>
          </a:p>
          <a:p>
            <a:r>
              <a:rPr lang="en-US" sz="1200" b="0" i="0" kern="1200" dirty="0" smtClean="0">
                <a:solidFill>
                  <a:schemeClr val="tx1"/>
                </a:solidFill>
                <a:latin typeface="+mn-lt"/>
                <a:ea typeface="+mn-ea"/>
                <a:cs typeface="+mn-cs"/>
              </a:rPr>
              <a:t>The normal range varies considerably among laboratories. While many laboratories still report the actual measured value for the T3 resin, it is preferable to calculate a THBR or THBI (thyroid hormone binding ratio or index), which is simply a normalized T3-resin uptake value [</a:t>
            </a:r>
            <a:r>
              <a:rPr lang="en-US" sz="1200" b="0" i="0" u="none" strike="noStrike" kern="1200" dirty="0" smtClean="0">
                <a:solidFill>
                  <a:schemeClr val="tx1"/>
                </a:solidFill>
                <a:latin typeface="+mn-lt"/>
                <a:ea typeface="+mn-ea"/>
                <a:cs typeface="+mn-cs"/>
                <a:hlinkClick r:id="rId3" action="ppaction://hlinkfile"/>
              </a:rPr>
              <a:t>12</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THBI = patient's T3 resin ÷ normal pool T3 resin</a:t>
            </a:r>
          </a:p>
          <a:p>
            <a:r>
              <a:rPr lang="en-US" sz="1200" b="0" i="0" kern="1200" dirty="0" smtClean="0">
                <a:solidFill>
                  <a:schemeClr val="tx1"/>
                </a:solidFill>
                <a:latin typeface="+mn-lt"/>
                <a:ea typeface="+mn-ea"/>
                <a:cs typeface="+mn-cs"/>
              </a:rPr>
              <a:t>The mean THBI is therefore by definition 1.00, with a normal range of approximately 0.83 to 1.16.</a:t>
            </a:r>
          </a:p>
          <a:p>
            <a:r>
              <a:rPr lang="en-US" sz="1200" b="0" i="0" kern="1200" dirty="0" smtClean="0">
                <a:solidFill>
                  <a:schemeClr val="tx1"/>
                </a:solidFill>
                <a:latin typeface="+mn-lt"/>
                <a:ea typeface="+mn-ea"/>
                <a:cs typeface="+mn-cs"/>
              </a:rPr>
              <a:t>The free T4 index approximates the free T4 by dialysis and is calculated by "correcting" the total T4 by the binding ratio or index:</a:t>
            </a:r>
          </a:p>
          <a:p>
            <a:r>
              <a:rPr lang="en-US" sz="1200" b="0" i="0" kern="1200" dirty="0" smtClean="0">
                <a:solidFill>
                  <a:schemeClr val="tx1"/>
                </a:solidFill>
                <a:latin typeface="+mn-lt"/>
                <a:ea typeface="+mn-ea"/>
                <a:cs typeface="+mn-cs"/>
              </a:rPr>
              <a:t> Free T4 index = total T4 x THBI</a:t>
            </a:r>
          </a:p>
          <a:p>
            <a:r>
              <a:rPr lang="en-US" sz="1200" b="0" i="0" kern="1200" dirty="0" smtClean="0">
                <a:solidFill>
                  <a:schemeClr val="tx1"/>
                </a:solidFill>
                <a:latin typeface="+mn-lt"/>
                <a:ea typeface="+mn-ea"/>
                <a:cs typeface="+mn-cs"/>
              </a:rPr>
              <a:t>If the index is calculated by using the T3-resin measurement directly, the result is a </a:t>
            </a:r>
            <a:r>
              <a:rPr lang="en-US" sz="1200" b="0" i="0" kern="1200" dirty="0" err="1" smtClean="0">
                <a:solidFill>
                  <a:schemeClr val="tx1"/>
                </a:solidFill>
                <a:latin typeface="+mn-lt"/>
                <a:ea typeface="+mn-ea"/>
                <a:cs typeface="+mn-cs"/>
              </a:rPr>
              <a:t>unitless</a:t>
            </a:r>
            <a:r>
              <a:rPr lang="en-US" sz="1200" b="0" i="0" kern="1200" dirty="0" smtClean="0">
                <a:solidFill>
                  <a:schemeClr val="tx1"/>
                </a:solidFill>
                <a:latin typeface="+mn-lt"/>
                <a:ea typeface="+mn-ea"/>
                <a:cs typeface="+mn-cs"/>
              </a:rPr>
              <a:t> number with a normal range distinct for the laboratory. If, on the other hand, the index is calculated using the THBI, the index should have approximately the same normal range as the total T4 values for the laboratory.</a:t>
            </a:r>
          </a:p>
          <a:p>
            <a:r>
              <a:rPr lang="en-US" sz="1200" b="0" i="0" kern="1200" dirty="0" smtClean="0">
                <a:solidFill>
                  <a:schemeClr val="tx1"/>
                </a:solidFill>
                <a:latin typeface="+mn-lt"/>
                <a:ea typeface="+mn-ea"/>
                <a:cs typeface="+mn-cs"/>
              </a:rPr>
              <a:t>The T3-resin uptake was designed to distinguish TBG excess and deficiency from hyperthyroidism and hypothyroidism.</a:t>
            </a:r>
          </a:p>
          <a:p>
            <a:r>
              <a:rPr lang="en-US" sz="1200" b="0" i="0" kern="1200" dirty="0" smtClean="0">
                <a:solidFill>
                  <a:schemeClr val="tx1"/>
                </a:solidFill>
                <a:latin typeface="+mn-lt"/>
                <a:ea typeface="+mn-ea"/>
                <a:cs typeface="+mn-cs"/>
              </a:rPr>
              <a:t>Hyperthyroidism — high serum total T4, high T3-resin uptake or THBI, high free T4 index</a:t>
            </a:r>
          </a:p>
          <a:p>
            <a:r>
              <a:rPr lang="en-US" sz="1200" b="0" i="0" kern="1200" dirty="0" smtClean="0">
                <a:solidFill>
                  <a:schemeClr val="tx1"/>
                </a:solidFill>
                <a:latin typeface="+mn-lt"/>
                <a:ea typeface="+mn-ea"/>
                <a:cs typeface="+mn-cs"/>
              </a:rPr>
              <a:t>TBG excess — high serum total T4, low T3-resin uptake or THBI, normal free T4 index</a:t>
            </a:r>
          </a:p>
          <a:p>
            <a:r>
              <a:rPr lang="en-US" sz="1200" b="0" i="0" kern="1200" dirty="0" smtClean="0">
                <a:solidFill>
                  <a:schemeClr val="tx1"/>
                </a:solidFill>
                <a:latin typeface="+mn-lt"/>
                <a:ea typeface="+mn-ea"/>
                <a:cs typeface="+mn-cs"/>
              </a:rPr>
              <a:t>Hypothyroidism — low serum total T4, low T3-resin uptake or THBI, low free T4 index</a:t>
            </a:r>
          </a:p>
          <a:p>
            <a:r>
              <a:rPr lang="en-US" sz="1200" b="0" i="0" kern="1200" dirty="0" smtClean="0">
                <a:solidFill>
                  <a:schemeClr val="tx1"/>
                </a:solidFill>
                <a:latin typeface="+mn-lt"/>
                <a:ea typeface="+mn-ea"/>
                <a:cs typeface="+mn-cs"/>
              </a:rPr>
              <a:t>TBG deficiency — low serum total T4, high T3-resin uptake or THBI, normal free T4 index</a:t>
            </a:r>
          </a:p>
          <a:p>
            <a:r>
              <a:rPr lang="en-US" sz="1200" b="0" i="0" kern="1200" dirty="0" smtClean="0">
                <a:solidFill>
                  <a:schemeClr val="tx1"/>
                </a:solidFill>
                <a:latin typeface="+mn-lt"/>
                <a:ea typeface="+mn-ea"/>
                <a:cs typeface="+mn-cs"/>
              </a:rPr>
              <a:t>However, the index may not fully correct at the extremes of binding protein abnormalities.</a:t>
            </a:r>
          </a:p>
          <a:p>
            <a:r>
              <a:rPr lang="en-US" sz="1200" b="0" i="0" kern="1200" dirty="0" smtClean="0">
                <a:solidFill>
                  <a:schemeClr val="tx1"/>
                </a:solidFill>
                <a:latin typeface="+mn-lt"/>
                <a:ea typeface="+mn-ea"/>
                <a:cs typeface="+mn-cs"/>
              </a:rPr>
              <a:t>A serum free T3 index can also be calculated using the THBI.</a:t>
            </a:r>
          </a:p>
          <a:p>
            <a:r>
              <a:rPr lang="en-US" sz="1200" b="0" i="0" kern="1200" dirty="0" smtClean="0">
                <a:solidFill>
                  <a:schemeClr val="tx1"/>
                </a:solidFill>
                <a:latin typeface="+mn-lt"/>
                <a:ea typeface="+mn-ea"/>
                <a:cs typeface="+mn-cs"/>
              </a:rPr>
              <a:t>Measurement of free T4 by equilibrium dialysis is available only in a few reference laboratories. The classic technique measures the distribution of </a:t>
            </a:r>
            <a:r>
              <a:rPr lang="en-US" sz="1200" b="0" i="0" kern="1200" dirty="0" err="1" smtClean="0">
                <a:solidFill>
                  <a:schemeClr val="tx1"/>
                </a:solidFill>
                <a:latin typeface="+mn-lt"/>
                <a:ea typeface="+mn-ea"/>
                <a:cs typeface="+mn-cs"/>
              </a:rPr>
              <a:t>radiolabeled</a:t>
            </a:r>
            <a:r>
              <a:rPr lang="en-US" sz="1200" b="0" i="0" kern="1200" dirty="0" smtClean="0">
                <a:solidFill>
                  <a:schemeClr val="tx1"/>
                </a:solidFill>
                <a:latin typeface="+mn-lt"/>
                <a:ea typeface="+mn-ea"/>
                <a:cs typeface="+mn-cs"/>
              </a:rPr>
              <a:t> T4 tracer across a dialysis membrane to estimate the unbound fraction. The method is too tedious and expensive for routine use.</a:t>
            </a:r>
          </a:p>
          <a:p>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64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recently, slightly elevated serum GGT has also been found to correlate with </a:t>
            </a:r>
            <a:r>
              <a:rPr lang="en-US" dirty="0" smtClean="0">
                <a:hlinkClick r:id="rId3" tooltip="Cardiovascular diseases"/>
              </a:rPr>
              <a:t>cardiovascular diseases</a:t>
            </a:r>
            <a:r>
              <a:rPr lang="en-US" dirty="0" smtClean="0"/>
              <a:t> and is under active investigation as a cardiovascular risk marker. GGT in fact accumulates in </a:t>
            </a:r>
            <a:r>
              <a:rPr lang="en-US" dirty="0" smtClean="0">
                <a:hlinkClick r:id="rId4" tooltip="Atherosclerotic plaques"/>
              </a:rPr>
              <a:t>atherosclerotic plaques</a:t>
            </a:r>
            <a:r>
              <a:rPr lang="en-US" dirty="0" smtClean="0"/>
              <a:t>,</a:t>
            </a:r>
            <a:r>
              <a:rPr lang="en-US" baseline="30000" dirty="0" smtClean="0">
                <a:hlinkClick r:id="rId5"/>
              </a:rPr>
              <a:t>[12]</a:t>
            </a:r>
            <a:r>
              <a:rPr lang="en-US" dirty="0" smtClean="0"/>
              <a:t> suggesting a potential role in pathogenesis of cardiovascular diseases,</a:t>
            </a:r>
            <a:r>
              <a:rPr lang="en-US" baseline="30000" dirty="0" smtClean="0">
                <a:hlinkClick r:id="rId6"/>
              </a:rPr>
              <a:t>[13]</a:t>
            </a:r>
            <a:r>
              <a:rPr lang="en-US" dirty="0" smtClean="0"/>
              <a:t> and circulates in blood in the form of distinct protein aggregates,</a:t>
            </a:r>
            <a:r>
              <a:rPr lang="en-US" baseline="30000" dirty="0" smtClean="0">
                <a:hlinkClick r:id="rId7"/>
              </a:rPr>
              <a:t>[14]</a:t>
            </a:r>
            <a:r>
              <a:rPr lang="en-US" dirty="0" smtClean="0"/>
              <a:t> some of which appear to be related to specific pathologies such as </a:t>
            </a:r>
            <a:r>
              <a:rPr lang="en-US" dirty="0" smtClean="0">
                <a:hlinkClick r:id="rId8" tooltip="Metabolic syndrome"/>
              </a:rPr>
              <a:t>metabolic syndrome</a:t>
            </a:r>
            <a:r>
              <a:rPr lang="en-US" dirty="0" smtClean="0"/>
              <a:t>, </a:t>
            </a:r>
            <a:r>
              <a:rPr lang="en-US" dirty="0" smtClean="0">
                <a:hlinkClick r:id="rId9" tooltip="Alcohol addiction"/>
              </a:rPr>
              <a:t>alcohol addiction</a:t>
            </a:r>
            <a:r>
              <a:rPr lang="en-US" dirty="0" smtClean="0"/>
              <a:t> and </a:t>
            </a:r>
            <a:r>
              <a:rPr lang="en-US" dirty="0" smtClean="0">
                <a:hlinkClick r:id="rId10" tooltip="Chronic liver disease"/>
              </a:rPr>
              <a:t>chronic liver disease</a:t>
            </a:r>
            <a:r>
              <a:rPr lang="en-US" dirty="0" smtClean="0"/>
              <a:t>. High </a:t>
            </a:r>
            <a:r>
              <a:rPr lang="en-US" dirty="0" smtClean="0">
                <a:hlinkClick r:id="rId11" tooltip="Body mass index"/>
              </a:rPr>
              <a:t>body mass index</a:t>
            </a:r>
            <a:r>
              <a:rPr lang="en-US" dirty="0" smtClean="0"/>
              <a:t> is associated with </a:t>
            </a:r>
            <a:r>
              <a:rPr lang="en-US" dirty="0" smtClean="0">
                <a:hlinkClick r:id="rId12" tooltip="Diabetes mellitus type 2"/>
              </a:rPr>
              <a:t>type 2 diabetes</a:t>
            </a:r>
            <a:r>
              <a:rPr lang="en-US" dirty="0" smtClean="0"/>
              <a:t> only in persons with high serum G</a:t>
            </a:r>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clinical syndrome of "shock liver," also known as ischemic hepatitis, is characterized by sudden elevation (to more than 20 times the upper limit of normal) of SGOT and SGPT in response to cellular anoxia, followed by resolution to near normal levels within seven to ten days</a:t>
            </a:r>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liver makes most of the clotting factors, including those that are vitamin K-dependent ones); diseases of the liver may result in an inadequate quantity of clotting factors, prolonging the </a:t>
            </a:r>
            <a:r>
              <a:rPr lang="en-US" dirty="0" err="1" smtClean="0"/>
              <a:t>aPTT</a:t>
            </a:r>
            <a:r>
              <a:rPr lang="en-US" dirty="0" smtClean="0"/>
              <a:t> </a:t>
            </a:r>
          </a:p>
          <a:p>
            <a:r>
              <a:rPr lang="en-US" dirty="0" smtClean="0"/>
              <a:t>A shortened </a:t>
            </a:r>
            <a:r>
              <a:rPr lang="en-US" dirty="0" err="1" smtClean="0"/>
              <a:t>aPTT</a:t>
            </a:r>
            <a:r>
              <a:rPr lang="en-US" dirty="0" smtClean="0"/>
              <a:t> result may indicate the following:</a:t>
            </a:r>
            <a:r>
              <a:rPr lang="en-US" baseline="30000" dirty="0" smtClean="0"/>
              <a:t>[ </a:t>
            </a:r>
            <a:endParaRPr lang="en-US" dirty="0" smtClean="0"/>
          </a:p>
          <a:p>
            <a:r>
              <a:rPr lang="en-US" dirty="0" smtClean="0"/>
              <a:t>Extensive cancer (</a:t>
            </a:r>
            <a:r>
              <a:rPr lang="en-US" dirty="0" err="1" smtClean="0"/>
              <a:t>eg</a:t>
            </a:r>
            <a:r>
              <a:rPr lang="en-US" dirty="0" smtClean="0"/>
              <a:t>, ovarian cancer, pancreatic cancer, colon cancer)</a:t>
            </a:r>
          </a:p>
          <a:p>
            <a:r>
              <a:rPr lang="en-US" dirty="0" smtClean="0"/>
              <a:t>Immediately after acute hemorrhage</a:t>
            </a:r>
          </a:p>
          <a:p>
            <a:r>
              <a:rPr lang="en-US" dirty="0" smtClean="0"/>
              <a:t>An acute-phase response leading to high factor VIII levels</a:t>
            </a:r>
          </a:p>
          <a:p>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liver makes most of the clotting factors, including those that are vitamin K-dependent ones); diseases of the liver may result in an inadequate quantity of clotting factors, prolonging the </a:t>
            </a:r>
            <a:r>
              <a:rPr lang="en-US" dirty="0" err="1" smtClean="0"/>
              <a:t>aPTT</a:t>
            </a:r>
            <a:r>
              <a:rPr lang="en-US" dirty="0" smtClean="0"/>
              <a:t> </a:t>
            </a:r>
          </a:p>
          <a:p>
            <a:r>
              <a:rPr lang="en-US" dirty="0" smtClean="0"/>
              <a:t>A shortened </a:t>
            </a:r>
            <a:r>
              <a:rPr lang="en-US" dirty="0" err="1" smtClean="0"/>
              <a:t>aPTT</a:t>
            </a:r>
            <a:r>
              <a:rPr lang="en-US" dirty="0" smtClean="0"/>
              <a:t> result may indicate the following:</a:t>
            </a:r>
            <a:r>
              <a:rPr lang="en-US" baseline="30000" dirty="0" smtClean="0"/>
              <a:t>[ </a:t>
            </a:r>
            <a:endParaRPr lang="en-US" dirty="0" smtClean="0"/>
          </a:p>
          <a:p>
            <a:r>
              <a:rPr lang="en-US" dirty="0" smtClean="0"/>
              <a:t>Extensive cancer (</a:t>
            </a:r>
            <a:r>
              <a:rPr lang="en-US" dirty="0" err="1" smtClean="0"/>
              <a:t>eg</a:t>
            </a:r>
            <a:r>
              <a:rPr lang="en-US" dirty="0" smtClean="0"/>
              <a:t>, ovarian cancer, pancreatic cancer, colon cancer)</a:t>
            </a:r>
          </a:p>
          <a:p>
            <a:r>
              <a:rPr lang="en-US" dirty="0" smtClean="0"/>
              <a:t>Immediately after acute hemorrhage</a:t>
            </a:r>
          </a:p>
          <a:p>
            <a:r>
              <a:rPr lang="en-US" dirty="0" smtClean="0"/>
              <a:t>An acute-phase response leading to high factor VIII levels</a:t>
            </a:r>
          </a:p>
          <a:p>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test may be performed in four different stages to find the cause of low vitamin B12 levels.</a:t>
            </a:r>
          </a:p>
          <a:p>
            <a:r>
              <a:rPr lang="en-US" dirty="0" smtClean="0"/>
              <a:t>Stage I: You will get two doses of vitamin B12 (</a:t>
            </a:r>
            <a:r>
              <a:rPr lang="en-US" dirty="0" err="1" smtClean="0"/>
              <a:t>cobalamin</a:t>
            </a:r>
            <a:r>
              <a:rPr lang="en-US" dirty="0" smtClean="0"/>
              <a:t>). You will take a small, first dose (a radioactive form of B12) by mouth. You will a second, larger dose by a shot 1 hour later. You will need to collect your urine over the next 24 hours, and deliver it to a lab or your doctor's office. The urine will be checked to see if you are absorbing vitamin B12 normally. For information on collecting the urine sample, see: </a:t>
            </a:r>
            <a:r>
              <a:rPr lang="en-US" dirty="0" smtClean="0">
                <a:hlinkClick r:id="rId3"/>
              </a:rPr>
              <a:t>24-hour urine collection</a:t>
            </a:r>
            <a:endParaRPr lang="en-US" dirty="0" smtClean="0"/>
          </a:p>
          <a:p>
            <a:r>
              <a:rPr lang="en-US" dirty="0" smtClean="0"/>
              <a:t>If Stage I is abnormal, Stage II may be done 3 - 7 days later.</a:t>
            </a:r>
          </a:p>
          <a:p>
            <a:r>
              <a:rPr lang="en-US" dirty="0" smtClean="0"/>
              <a:t>Stage II: You are given radioactive B12 along with intrinsic factor. </a:t>
            </a:r>
            <a:r>
              <a:rPr lang="en-US" dirty="0" smtClean="0">
                <a:hlinkClick r:id="rId4"/>
              </a:rPr>
              <a:t>Intrinsic factor</a:t>
            </a:r>
            <a:r>
              <a:rPr lang="en-US" dirty="0" smtClean="0"/>
              <a:t> is a protein produced by cells in the stomach lining. The body needs it so the intestines can absorb vitamin B12 efficiently.</a:t>
            </a:r>
          </a:p>
          <a:p>
            <a:r>
              <a:rPr lang="en-US" dirty="0" smtClean="0"/>
              <a:t>Stage II of the test can tell whether low vitamin B12 levels are caused by problems in the stomach that prevent it from producing intrinsic factor.</a:t>
            </a:r>
          </a:p>
          <a:p>
            <a:r>
              <a:rPr lang="en-US" dirty="0" smtClean="0"/>
              <a:t>If a Stage II test is abnormal, a Stage III test is performed.</a:t>
            </a:r>
          </a:p>
          <a:p>
            <a:r>
              <a:rPr lang="en-US" dirty="0" smtClean="0"/>
              <a:t>Stage III: This test is done after you have taken antibiotics for 2 weeks. It can tell whether abnormal bacterial growth has caused the low vitamin B12 levels.</a:t>
            </a:r>
          </a:p>
          <a:p>
            <a:r>
              <a:rPr lang="en-US" dirty="0" smtClean="0"/>
              <a:t>Stage IV: This test determines whether low vitamin B12 levels are caused by problems with the pancreas. With this test, you will take pancreatic enzymes for three days, followed by a radioactive dose of vitamin B12.</a:t>
            </a:r>
          </a:p>
          <a:p>
            <a:endParaRPr lang="en-US" dirty="0" smtClean="0"/>
          </a:p>
          <a:p>
            <a:r>
              <a:rPr lang="en-US" dirty="0" err="1" smtClean="0"/>
              <a:t>Folate</a:t>
            </a:r>
            <a:r>
              <a:rPr lang="en-US" dirty="0" smtClean="0"/>
              <a:t> values can be measured using either a serum/plasma </a:t>
            </a:r>
            <a:r>
              <a:rPr lang="en-US" dirty="0" err="1" smtClean="0"/>
              <a:t>folate</a:t>
            </a:r>
            <a:r>
              <a:rPr lang="en-US" dirty="0" smtClean="0"/>
              <a:t> or a red cell </a:t>
            </a:r>
            <a:r>
              <a:rPr lang="en-US" dirty="0" err="1" smtClean="0"/>
              <a:t>folate</a:t>
            </a:r>
            <a:r>
              <a:rPr lang="en-US" dirty="0" smtClean="0"/>
              <a:t> assay. National guidelines indicate that a negative </a:t>
            </a:r>
            <a:r>
              <a:rPr lang="en-US" dirty="0" err="1" smtClean="0"/>
              <a:t>folate</a:t>
            </a:r>
            <a:r>
              <a:rPr lang="en-US" dirty="0" smtClean="0"/>
              <a:t> balance seen in hospital patients can result in a low serum </a:t>
            </a:r>
            <a:r>
              <a:rPr lang="en-US" dirty="0" err="1" smtClean="0"/>
              <a:t>folate</a:t>
            </a:r>
            <a:r>
              <a:rPr lang="en-US" dirty="0" smtClean="0"/>
              <a:t> value without </a:t>
            </a:r>
            <a:r>
              <a:rPr lang="en-US" dirty="0" err="1" smtClean="0"/>
              <a:t>folate</a:t>
            </a:r>
            <a:r>
              <a:rPr lang="en-US" dirty="0" smtClean="0"/>
              <a:t> deficiency</a:t>
            </a:r>
          </a:p>
          <a:p>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Serum iron / TIBC = 32 / 460 = 6%</a:t>
            </a:r>
          </a:p>
          <a:p>
            <a:r>
              <a:rPr lang="en-US" dirty="0" err="1" smtClean="0"/>
              <a:t>Nl</a:t>
            </a:r>
            <a:r>
              <a:rPr lang="en-US" dirty="0" smtClean="0"/>
              <a:t>  &gt;15%</a:t>
            </a:r>
          </a:p>
          <a:p>
            <a:r>
              <a:rPr lang="en-US" dirty="0" err="1" smtClean="0"/>
              <a:t>Hb</a:t>
            </a:r>
            <a:r>
              <a:rPr lang="en-US" dirty="0" smtClean="0"/>
              <a:t> A2 &gt; 3% in minor </a:t>
            </a:r>
            <a:r>
              <a:rPr lang="en-US" dirty="0" err="1" smtClean="0"/>
              <a:t>tal</a:t>
            </a:r>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37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GDM:2-5% of all pregnancies (up to 15%)</a:t>
            </a:r>
          </a:p>
          <a:p>
            <a:r>
              <a:rPr lang="en-US" dirty="0" smtClean="0"/>
              <a:t>Accounts for 90% of diabetes during pregnancy</a:t>
            </a:r>
          </a:p>
          <a:p>
            <a:r>
              <a:rPr lang="en-US" dirty="0" smtClean="0"/>
              <a:t>Screening   24-28weeks over 25 yr or </a:t>
            </a:r>
          </a:p>
          <a:p>
            <a:r>
              <a:rPr lang="en-US" dirty="0" smtClean="0"/>
              <a:t>BMI&gt;25 or BMI 18-25 with central obesity</a:t>
            </a:r>
          </a:p>
          <a:p>
            <a:r>
              <a:rPr lang="en-US" dirty="0" smtClean="0"/>
              <a:t>Habitually sedentary lifestyle</a:t>
            </a:r>
          </a:p>
          <a:p>
            <a:r>
              <a:rPr lang="en-US" dirty="0" smtClean="0"/>
              <a:t>First degree relative with DM(sibling, parent)</a:t>
            </a:r>
          </a:p>
          <a:p>
            <a:endParaRPr lang="en-US" dirty="0" smtClean="0"/>
          </a:p>
          <a:p>
            <a:r>
              <a:rPr lang="en-US" dirty="0" smtClean="0"/>
              <a:t>High risk ethnic population</a:t>
            </a:r>
          </a:p>
          <a:p>
            <a:r>
              <a:rPr lang="en-US" dirty="0" smtClean="0"/>
              <a:t>Delivered a baby &gt;4kg, unexplained </a:t>
            </a:r>
            <a:r>
              <a:rPr lang="en-US" dirty="0" err="1" smtClean="0"/>
              <a:t>perinatal</a:t>
            </a:r>
            <a:r>
              <a:rPr lang="en-US" dirty="0" smtClean="0"/>
              <a:t> death </a:t>
            </a:r>
            <a:r>
              <a:rPr lang="en-US" dirty="0" err="1" smtClean="0"/>
              <a:t>Hx</a:t>
            </a:r>
            <a:r>
              <a:rPr lang="en-US" dirty="0" smtClean="0"/>
              <a:t> of GDM</a:t>
            </a:r>
          </a:p>
          <a:p>
            <a:r>
              <a:rPr lang="en-US" dirty="0" smtClean="0"/>
              <a:t>HTN(&gt;140/90)</a:t>
            </a:r>
          </a:p>
          <a:p>
            <a:r>
              <a:rPr lang="en-US" dirty="0" smtClean="0"/>
              <a:t>HDL&lt;35 and/or TG&gt;250</a:t>
            </a:r>
          </a:p>
          <a:p>
            <a:r>
              <a:rPr lang="en-US" dirty="0" smtClean="0"/>
              <a:t>Impaired glucose tolerance test(plasma glucose &gt;/=140 but&lt;200 during 2 hour after 75 </a:t>
            </a:r>
            <a:r>
              <a:rPr lang="en-US" dirty="0" err="1" smtClean="0"/>
              <a:t>gr</a:t>
            </a:r>
            <a:r>
              <a:rPr lang="en-US" dirty="0" smtClean="0"/>
              <a:t> oral glucose tolerance test or impaired fasting glucose (plasma glucose 100-125)</a:t>
            </a:r>
          </a:p>
          <a:p>
            <a:r>
              <a:rPr lang="en-US" dirty="0" smtClean="0"/>
              <a:t>Have other clinical conditions with insulin resistance(PCOS, </a:t>
            </a:r>
            <a:r>
              <a:rPr lang="en-US" dirty="0" err="1" smtClean="0"/>
              <a:t>acanthosis</a:t>
            </a:r>
            <a:r>
              <a:rPr lang="en-US" dirty="0" smtClean="0"/>
              <a:t> </a:t>
            </a:r>
            <a:r>
              <a:rPr lang="en-US" dirty="0" err="1" smtClean="0"/>
              <a:t>nigricans</a:t>
            </a:r>
            <a:r>
              <a:rPr lang="en-US" dirty="0" smtClean="0"/>
              <a:t>)</a:t>
            </a:r>
          </a:p>
          <a:p>
            <a:r>
              <a:rPr lang="en-US" dirty="0" smtClean="0"/>
              <a:t>HX of vascular disease esp. cardiovascular, </a:t>
            </a:r>
            <a:r>
              <a:rPr lang="en-US" dirty="0" err="1" smtClean="0"/>
              <a:t>cerebrovascular</a:t>
            </a:r>
            <a:endParaRPr lang="en-US" dirty="0" smtClean="0"/>
          </a:p>
          <a:p>
            <a:r>
              <a:rPr lang="en-US" dirty="0" smtClean="0"/>
              <a:t>OGTT is the standard but FPS is simpler, cheaper, equally accurate, faster to perform, more </a:t>
            </a:r>
            <a:r>
              <a:rPr lang="en-US" dirty="0" err="1" smtClean="0"/>
              <a:t>reproducable</a:t>
            </a:r>
            <a:r>
              <a:rPr lang="en-US" dirty="0" smtClean="0"/>
              <a:t> and </a:t>
            </a:r>
            <a:r>
              <a:rPr lang="en-US" dirty="0" err="1" smtClean="0"/>
              <a:t>convinient</a:t>
            </a:r>
            <a:r>
              <a:rPr lang="en-US" dirty="0" smtClean="0"/>
              <a:t> so FPG is used for </a:t>
            </a:r>
            <a:r>
              <a:rPr lang="en-US" dirty="0" err="1" smtClean="0"/>
              <a:t>routin</a:t>
            </a:r>
            <a:r>
              <a:rPr lang="en-US" dirty="0" smtClean="0"/>
              <a:t> diagnosis </a:t>
            </a:r>
          </a:p>
          <a:p>
            <a:r>
              <a:rPr lang="en-US" dirty="0" smtClean="0"/>
              <a:t>HIGH RISK pregnancy should be tested at the first </a:t>
            </a:r>
          </a:p>
          <a:p>
            <a:r>
              <a:rPr lang="en-US" dirty="0" err="1" smtClean="0"/>
              <a:t>antipartum</a:t>
            </a:r>
            <a:r>
              <a:rPr lang="en-US" dirty="0" smtClean="0"/>
              <a:t> visit and if negative, again at 24-28 weeks. </a:t>
            </a:r>
          </a:p>
          <a:p>
            <a:r>
              <a:rPr lang="en-US" dirty="0" smtClean="0"/>
              <a:t>AVERAGE RISK pregnancy should be</a:t>
            </a:r>
          </a:p>
          <a:p>
            <a:r>
              <a:rPr lang="en-US" dirty="0" smtClean="0"/>
              <a:t> tested at 24-28 weeks. </a:t>
            </a:r>
          </a:p>
          <a:p>
            <a:r>
              <a:rPr lang="en-US" dirty="0" smtClean="0"/>
              <a:t>LOW RISK pregnancy does not require glucose testing. (Low risk </a:t>
            </a:r>
          </a:p>
          <a:p>
            <a:r>
              <a:rPr lang="en-US" dirty="0" smtClean="0"/>
              <a:t>criteria include age&lt;25 years, normal pre-pregnancy weight, low</a:t>
            </a:r>
          </a:p>
          <a:p>
            <a:r>
              <a:rPr lang="en-US" dirty="0" smtClean="0"/>
              <a:t> ethnic prevalence </a:t>
            </a:r>
          </a:p>
          <a:p>
            <a:r>
              <a:rPr lang="en-US" dirty="0" smtClean="0"/>
              <a:t>of GDM, no history of poor obstetric outcome and no history of </a:t>
            </a:r>
          </a:p>
          <a:p>
            <a:r>
              <a:rPr lang="en-US" dirty="0" smtClean="0"/>
              <a:t>abnormal glucose tolerance or first-degree relatives with </a:t>
            </a:r>
            <a:r>
              <a:rPr lang="en-US" dirty="0" err="1" smtClean="0"/>
              <a:t>diabet</a:t>
            </a:r>
            <a:endParaRPr lang="en-US" dirty="0" smtClean="0"/>
          </a:p>
          <a:p>
            <a:r>
              <a:rPr lang="en-US" dirty="0" err="1" smtClean="0"/>
              <a:t>es</a:t>
            </a:r>
            <a:r>
              <a:rPr lang="en-US" dirty="0" smtClean="0"/>
              <a:t>)</a:t>
            </a:r>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43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No special preparation is needed.</a:t>
            </a:r>
          </a:p>
          <a:p>
            <a:r>
              <a:rPr lang="en-US" b="1" dirty="0" smtClean="0"/>
              <a:t>Situations where HbA1c is not appropriate for diagnosis of diabetes:</a:t>
            </a:r>
          </a:p>
          <a:p>
            <a:r>
              <a:rPr lang="en-US" dirty="0" smtClean="0"/>
              <a:t>ALL children and young people </a:t>
            </a:r>
          </a:p>
          <a:p>
            <a:r>
              <a:rPr lang="en-US" dirty="0" smtClean="0"/>
              <a:t>Patients of any age suspected of having Type 1 diabetes </a:t>
            </a:r>
          </a:p>
          <a:p>
            <a:r>
              <a:rPr lang="en-US" dirty="0" smtClean="0"/>
              <a:t>Patients with symptoms of diabetes for less than 2 months </a:t>
            </a:r>
          </a:p>
          <a:p>
            <a:r>
              <a:rPr lang="en-US" dirty="0" smtClean="0"/>
              <a:t>Patients at high diabetes risk who are acutely ill (e.g. those requiring hospital admission) </a:t>
            </a:r>
          </a:p>
          <a:p>
            <a:r>
              <a:rPr lang="en-US" dirty="0" smtClean="0"/>
              <a:t>Patients taking medication that may cause rapid glucose rise e.g. steroids, antipsychotics </a:t>
            </a:r>
          </a:p>
          <a:p>
            <a:r>
              <a:rPr lang="en-US" dirty="0" smtClean="0"/>
              <a:t>Patients with acute pancreatic damage, including pancreatic surgery </a:t>
            </a:r>
          </a:p>
          <a:p>
            <a:r>
              <a:rPr lang="en-US" dirty="0" smtClean="0"/>
              <a:t>In pregnancy </a:t>
            </a:r>
          </a:p>
          <a:p>
            <a:r>
              <a:rPr lang="en-US" dirty="0" smtClean="0"/>
              <a:t>Presence of genetic, </a:t>
            </a:r>
            <a:r>
              <a:rPr lang="en-US" dirty="0" err="1" smtClean="0"/>
              <a:t>haematologic</a:t>
            </a:r>
            <a:r>
              <a:rPr lang="en-US" dirty="0" smtClean="0"/>
              <a:t> and illness-related factors that influence HbA1c and its measurement - see Annex 1 from WHO report  </a:t>
            </a:r>
          </a:p>
          <a:p>
            <a:endParaRPr lang="en-US" dirty="0"/>
          </a:p>
        </p:txBody>
      </p:sp>
      <p:sp>
        <p:nvSpPr>
          <p:cNvPr id="4" name="Slide Number Placeholder 3"/>
          <p:cNvSpPr>
            <a:spLocks noGrp="1"/>
          </p:cNvSpPr>
          <p:nvPr>
            <p:ph type="sldNum" sz="quarter" idx="10"/>
          </p:nvPr>
        </p:nvSpPr>
        <p:spPr/>
        <p:txBody>
          <a:bodyPr/>
          <a:lstStyle/>
          <a:p>
            <a:fld id="{97274F3E-C43A-47A1-93F8-DC7D0D6E8C09}"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DBA6F0B-0652-4488-8CA4-AF56580213ED}" type="datetimeFigureOut">
              <a:rPr lang="fa-IR" smtClean="0"/>
              <a:pPr/>
              <a:t>18/01/1435</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CEC7DFD1-FAEF-48FD-B740-05937F69D9B7}"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BA6F0B-0652-4488-8CA4-AF56580213ED}" type="datetimeFigureOut">
              <a:rPr lang="fa-IR" smtClean="0"/>
              <a:pPr/>
              <a:t>18/01/1435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EC7DFD1-FAEF-48FD-B740-05937F69D9B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BA6F0B-0652-4488-8CA4-AF56580213ED}" type="datetimeFigureOut">
              <a:rPr lang="fa-IR" smtClean="0"/>
              <a:pPr/>
              <a:t>18/01/1435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EC7DFD1-FAEF-48FD-B740-05937F69D9B7}"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BA6F0B-0652-4488-8CA4-AF56580213ED}" type="datetimeFigureOut">
              <a:rPr lang="fa-IR" smtClean="0"/>
              <a:pPr/>
              <a:t>18/01/1435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EC7DFD1-FAEF-48FD-B740-05937F69D9B7}"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DBA6F0B-0652-4488-8CA4-AF56580213ED}" type="datetimeFigureOut">
              <a:rPr lang="fa-IR" smtClean="0"/>
              <a:pPr/>
              <a:t>18/01/1435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EC7DFD1-FAEF-48FD-B740-05937F69D9B7}"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BA6F0B-0652-4488-8CA4-AF56580213ED}" type="datetimeFigureOut">
              <a:rPr lang="fa-IR" smtClean="0"/>
              <a:pPr/>
              <a:t>18/01/1435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EC7DFD1-FAEF-48FD-B740-05937F69D9B7}"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DBA6F0B-0652-4488-8CA4-AF56580213ED}" type="datetimeFigureOut">
              <a:rPr lang="fa-IR" smtClean="0"/>
              <a:pPr/>
              <a:t>18/01/1435</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CEC7DFD1-FAEF-48FD-B740-05937F69D9B7}"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DBA6F0B-0652-4488-8CA4-AF56580213ED}" type="datetimeFigureOut">
              <a:rPr lang="fa-IR" smtClean="0"/>
              <a:pPr/>
              <a:t>18/01/1435</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CEC7DFD1-FAEF-48FD-B740-05937F69D9B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DBA6F0B-0652-4488-8CA4-AF56580213ED}" type="datetimeFigureOut">
              <a:rPr lang="fa-IR" smtClean="0"/>
              <a:pPr/>
              <a:t>18/01/1435</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CEC7DFD1-FAEF-48FD-B740-05937F69D9B7}"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BA6F0B-0652-4488-8CA4-AF56580213ED}" type="datetimeFigureOut">
              <a:rPr lang="fa-IR" smtClean="0"/>
              <a:pPr/>
              <a:t>18/01/1435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EC7DFD1-FAEF-48FD-B740-05937F69D9B7}"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DBA6F0B-0652-4488-8CA4-AF56580213ED}" type="datetimeFigureOut">
              <a:rPr lang="fa-IR" smtClean="0"/>
              <a:pPr/>
              <a:t>18/01/1435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EC7DFD1-FAEF-48FD-B740-05937F69D9B7}"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DBA6F0B-0652-4488-8CA4-AF56580213ED}" type="datetimeFigureOut">
              <a:rPr lang="fa-IR" smtClean="0"/>
              <a:pPr/>
              <a:t>18/01/1435</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EC7DFD1-FAEF-48FD-B740-05937F69D9B7}"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r.kabir\My Documents\My Pictures\Tags-beautiful-flower-wallpapers-flowered-wallpapers-lotus-flow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857224" y="285728"/>
            <a:ext cx="8072494" cy="5724644"/>
          </a:xfrm>
          <a:prstGeom prst="rect">
            <a:avLst/>
          </a:prstGeom>
        </p:spPr>
        <p:txBody>
          <a:bodyPr wrap="square">
            <a:spAutoFit/>
          </a:bodyPr>
          <a:lstStyle/>
          <a:p>
            <a:pPr algn="ctr" rtl="1"/>
            <a:r>
              <a:rPr lang="fa-IR" sz="6600" b="1" dirty="0">
                <a:solidFill>
                  <a:prstClr val="black"/>
                </a:solidFill>
                <a:latin typeface="Tahoma" pitchFamily="34" charset="0"/>
                <a:ea typeface="Tahoma" pitchFamily="34" charset="0"/>
                <a:cs typeface="Tahoma" pitchFamily="34" charset="0"/>
              </a:rPr>
              <a:t>به نام خدا</a:t>
            </a:r>
          </a:p>
          <a:p>
            <a:pPr algn="r" rtl="1"/>
            <a:endParaRPr lang="fa-IR" dirty="0">
              <a:solidFill>
                <a:prstClr val="black"/>
              </a:solidFill>
            </a:endParaRPr>
          </a:p>
          <a:p>
            <a:pPr algn="r" rtl="1"/>
            <a:endParaRPr lang="fa-IR" dirty="0">
              <a:solidFill>
                <a:prstClr val="black"/>
              </a:solidFill>
            </a:endParaRPr>
          </a:p>
          <a:p>
            <a:pPr algn="r" rtl="1"/>
            <a:endParaRPr lang="fa-IR" dirty="0">
              <a:solidFill>
                <a:prstClr val="black"/>
              </a:solidFill>
            </a:endParaRPr>
          </a:p>
          <a:p>
            <a:pPr rtl="1"/>
            <a:endParaRPr lang="en-US" dirty="0">
              <a:solidFill>
                <a:prstClr val="black"/>
              </a:solidFill>
            </a:endParaRPr>
          </a:p>
          <a:p>
            <a:pPr rtl="1"/>
            <a:endParaRPr lang="en-US" dirty="0">
              <a:solidFill>
                <a:prstClr val="black"/>
              </a:solidFill>
            </a:endParaRPr>
          </a:p>
          <a:p>
            <a:pPr rtl="1"/>
            <a:endParaRPr lang="en-US" dirty="0">
              <a:solidFill>
                <a:prstClr val="black"/>
              </a:solidFill>
            </a:endParaRPr>
          </a:p>
          <a:p>
            <a:pPr rtl="1"/>
            <a:endParaRPr lang="en-US" dirty="0">
              <a:solidFill>
                <a:prstClr val="black"/>
              </a:solidFill>
            </a:endParaRPr>
          </a:p>
          <a:p>
            <a:pPr rtl="1"/>
            <a:endParaRPr lang="en-US" dirty="0">
              <a:solidFill>
                <a:prstClr val="black"/>
              </a:solidFill>
            </a:endParaRPr>
          </a:p>
          <a:p>
            <a:pPr rtl="1"/>
            <a:endParaRPr lang="en-US" dirty="0">
              <a:solidFill>
                <a:prstClr val="black"/>
              </a:solidFill>
            </a:endParaRPr>
          </a:p>
          <a:p>
            <a:pPr rtl="1"/>
            <a:endParaRPr lang="en-US" dirty="0">
              <a:solidFill>
                <a:prstClr val="black"/>
              </a:solidFill>
            </a:endParaRPr>
          </a:p>
          <a:p>
            <a:pPr rtl="1"/>
            <a:endParaRPr lang="en-US" dirty="0">
              <a:solidFill>
                <a:prstClr val="black"/>
              </a:solidFill>
            </a:endParaRPr>
          </a:p>
          <a:p>
            <a:pPr rtl="1"/>
            <a:endParaRPr lang="en-US" dirty="0">
              <a:solidFill>
                <a:prstClr val="black"/>
              </a:solidFill>
            </a:endParaRPr>
          </a:p>
          <a:p>
            <a:pPr rtl="1"/>
            <a:endParaRPr lang="en-US" dirty="0">
              <a:solidFill>
                <a:prstClr val="black"/>
              </a:solidFill>
            </a:endParaRPr>
          </a:p>
          <a:p>
            <a:pPr rtl="1"/>
            <a:endParaRPr lang="en-US" dirty="0">
              <a:solidFill>
                <a:prstClr val="black"/>
              </a:solidFill>
            </a:endParaRPr>
          </a:p>
          <a:p>
            <a:pPr algn="ctr" rtl="1"/>
            <a:r>
              <a:rPr lang="fa-IR" sz="2400" b="1" dirty="0">
                <a:solidFill>
                  <a:prstClr val="black"/>
                </a:solidFill>
                <a:latin typeface="Tahoma" pitchFamily="34" charset="0"/>
                <a:ea typeface="Tahoma" pitchFamily="34" charset="0"/>
                <a:cs typeface="Tahoma" pitchFamily="34" charset="0"/>
              </a:rPr>
              <a:t>دکتر ژابیز مدرسی</a:t>
            </a:r>
          </a:p>
          <a:p>
            <a:pPr algn="ctr" rtl="1"/>
            <a:r>
              <a:rPr lang="en-US" sz="2400" b="1" dirty="0">
                <a:solidFill>
                  <a:prstClr val="black"/>
                </a:solidFill>
                <a:latin typeface="Tahoma" pitchFamily="34" charset="0"/>
                <a:cs typeface="Tahoma" pitchFamily="34" charset="0"/>
              </a:rPr>
              <a:t>MD, PhD</a:t>
            </a:r>
          </a:p>
        </p:txBody>
      </p:sp>
    </p:spTree>
    <p:extLst>
      <p:ext uri="{BB962C8B-B14F-4D97-AF65-F5344CB8AC3E}">
        <p14:creationId xmlns="" xmlns:p14="http://schemas.microsoft.com/office/powerpoint/2010/main" val="12556219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B050"/>
                </a:solidFill>
                <a:latin typeface="Arial Black" pitchFamily="34" charset="0"/>
              </a:rPr>
              <a:t>GTT</a:t>
            </a:r>
            <a:br>
              <a:rPr lang="en-US" sz="3600" b="1" dirty="0" smtClean="0">
                <a:solidFill>
                  <a:srgbClr val="00B050"/>
                </a:solidFill>
                <a:latin typeface="Arial Black" pitchFamily="34" charset="0"/>
              </a:rPr>
            </a:br>
            <a:endParaRPr lang="en-US" sz="3600" dirty="0"/>
          </a:p>
        </p:txBody>
      </p:sp>
      <p:sp>
        <p:nvSpPr>
          <p:cNvPr id="3" name="Content Placeholder 2"/>
          <p:cNvSpPr>
            <a:spLocks noGrp="1"/>
          </p:cNvSpPr>
          <p:nvPr>
            <p:ph idx="1"/>
          </p:nvPr>
        </p:nvSpPr>
        <p:spPr>
          <a:xfrm>
            <a:off x="1259632" y="980728"/>
            <a:ext cx="7674056" cy="5267672"/>
          </a:xfrm>
        </p:spPr>
        <p:txBody>
          <a:bodyPr>
            <a:noAutofit/>
          </a:bodyPr>
          <a:lstStyle/>
          <a:p>
            <a:pPr algn="just"/>
            <a:r>
              <a:rPr lang="en-US" sz="2400" dirty="0" smtClean="0">
                <a:latin typeface="Arial" pitchFamily="34" charset="0"/>
                <a:cs typeface="Arial" pitchFamily="34" charset="0"/>
              </a:rPr>
              <a:t>Is present </a:t>
            </a:r>
            <a:r>
              <a:rPr lang="en-US" sz="2400" dirty="0" smtClean="0">
                <a:latin typeface="Arial" pitchFamily="34" charset="0"/>
                <a:cs typeface="Arial" pitchFamily="34" charset="0"/>
              </a:rPr>
              <a:t>in the cell membranes of many </a:t>
            </a:r>
            <a:r>
              <a:rPr lang="en-US" sz="2400" dirty="0" smtClean="0">
                <a:latin typeface="Arial" pitchFamily="34" charset="0"/>
                <a:cs typeface="Arial" pitchFamily="34" charset="0"/>
              </a:rPr>
              <a:t>tissues: liver, kidneys</a:t>
            </a:r>
            <a:r>
              <a:rPr lang="en-US" sz="2400" dirty="0" smtClean="0">
                <a:latin typeface="Arial" pitchFamily="34" charset="0"/>
                <a:cs typeface="Arial" pitchFamily="34" charset="0"/>
              </a:rPr>
              <a:t>, bile duct, pancreas, gallbladder, spleen, heart, brain, and seminal </a:t>
            </a:r>
            <a:r>
              <a:rPr lang="en-US" sz="2400" dirty="0" smtClean="0">
                <a:latin typeface="Arial" pitchFamily="34" charset="0"/>
                <a:cs typeface="Arial" pitchFamily="34" charset="0"/>
              </a:rPr>
              <a:t>vesicles</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Normal </a:t>
            </a:r>
            <a:r>
              <a:rPr lang="en-US" sz="2400" dirty="0" smtClean="0">
                <a:latin typeface="Arial" pitchFamily="34" charset="0"/>
                <a:cs typeface="Arial" pitchFamily="34" charset="0"/>
              </a:rPr>
              <a:t>range is 0 to 51 international units per liter (IU/L</a:t>
            </a:r>
            <a:r>
              <a:rPr lang="en-US" sz="2400" dirty="0" smtClean="0">
                <a:latin typeface="Arial" pitchFamily="34" charset="0"/>
                <a:cs typeface="Arial" pitchFamily="34" charset="0"/>
              </a:rPr>
              <a:t>)</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 </a:t>
            </a:r>
            <a:r>
              <a:rPr lang="en-US" sz="2400" dirty="0" smtClean="0">
                <a:latin typeface="Arial" pitchFamily="34" charset="0"/>
                <a:cs typeface="Arial" pitchFamily="34" charset="0"/>
              </a:rPr>
              <a:t>Elevated serum GGT activity can be found in diseases of the </a:t>
            </a:r>
            <a:r>
              <a:rPr lang="en-US" sz="2400" b="1" u="sng" dirty="0" smtClean="0">
                <a:latin typeface="Arial" pitchFamily="34" charset="0"/>
                <a:cs typeface="Arial" pitchFamily="34" charset="0"/>
              </a:rPr>
              <a:t>liver</a:t>
            </a:r>
            <a:r>
              <a:rPr lang="en-US" sz="2400" dirty="0" smtClean="0">
                <a:latin typeface="Arial" pitchFamily="34" charset="0"/>
                <a:cs typeface="Arial" pitchFamily="34" charset="0"/>
              </a:rPr>
              <a:t>, </a:t>
            </a:r>
            <a:r>
              <a:rPr lang="en-US" sz="2400" b="1" u="sng" dirty="0" smtClean="0">
                <a:latin typeface="Arial" pitchFamily="34" charset="0"/>
                <a:cs typeface="Arial" pitchFamily="34" charset="0"/>
              </a:rPr>
              <a:t>biliary system</a:t>
            </a:r>
            <a:r>
              <a:rPr lang="en-US" sz="2400" dirty="0" smtClean="0">
                <a:latin typeface="Arial" pitchFamily="34" charset="0"/>
                <a:cs typeface="Arial" pitchFamily="34" charset="0"/>
              </a:rPr>
              <a:t>, and </a:t>
            </a:r>
            <a:r>
              <a:rPr lang="en-US" sz="2400" b="1" u="sng" dirty="0" smtClean="0">
                <a:latin typeface="Arial" pitchFamily="34" charset="0"/>
                <a:cs typeface="Arial" pitchFamily="34" charset="0"/>
              </a:rPr>
              <a:t>pancreas</a:t>
            </a:r>
          </a:p>
          <a:p>
            <a:pPr algn="just"/>
            <a:endParaRPr lang="en-US" sz="2400" b="1" u="sng" dirty="0" smtClean="0">
              <a:latin typeface="Arial" pitchFamily="34" charset="0"/>
              <a:cs typeface="Arial" pitchFamily="34" charset="0"/>
            </a:endParaRPr>
          </a:p>
          <a:p>
            <a:pPr algn="just"/>
            <a:r>
              <a:rPr lang="en-US" sz="2400" dirty="0" smtClean="0">
                <a:latin typeface="Arial" pitchFamily="34" charset="0"/>
                <a:cs typeface="Arial" pitchFamily="34" charset="0"/>
              </a:rPr>
              <a:t>Slightly </a:t>
            </a:r>
            <a:r>
              <a:rPr lang="en-US" sz="2400" dirty="0" smtClean="0">
                <a:latin typeface="Arial" pitchFamily="34" charset="0"/>
                <a:cs typeface="Arial" pitchFamily="34" charset="0"/>
              </a:rPr>
              <a:t>elevated serum GGT has also been found to correlate with </a:t>
            </a:r>
            <a:r>
              <a:rPr lang="en-US" sz="2400" b="1" u="sng" dirty="0" smtClean="0">
                <a:latin typeface="Arial" pitchFamily="34" charset="0"/>
                <a:cs typeface="Arial" pitchFamily="34" charset="0"/>
              </a:rPr>
              <a:t>cardiovascular diseases</a:t>
            </a:r>
          </a:p>
          <a:p>
            <a:pPr algn="just"/>
            <a:endParaRPr lang="en-US" sz="2400" dirty="0" smtClean="0">
              <a:latin typeface="Arial" pitchFamily="34" charset="0"/>
              <a:cs typeface="Arial" pitchFamily="34" charset="0"/>
            </a:endParaRPr>
          </a:p>
          <a:p>
            <a:pPr algn="just"/>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B050"/>
                </a:solidFill>
                <a:latin typeface="Arial Black" pitchFamily="34" charset="0"/>
              </a:rPr>
              <a:t>GTT</a:t>
            </a:r>
            <a:r>
              <a:rPr lang="en-US" sz="4000" b="1" dirty="0" smtClean="0">
                <a:solidFill>
                  <a:srgbClr val="00B050"/>
                </a:solidFill>
                <a:latin typeface="Arial Black" pitchFamily="34" charset="0"/>
              </a:rPr>
              <a:t> </a:t>
            </a:r>
            <a:r>
              <a:rPr lang="en-US" sz="3200" b="1" dirty="0" smtClean="0">
                <a:solidFill>
                  <a:srgbClr val="00B050"/>
                </a:solidFill>
                <a:latin typeface="Arial" pitchFamily="34" charset="0"/>
                <a:cs typeface="Arial" pitchFamily="34" charset="0"/>
              </a:rPr>
              <a:t>(continued)</a:t>
            </a:r>
            <a:endParaRPr lang="en-US" sz="3200" dirty="0"/>
          </a:p>
        </p:txBody>
      </p:sp>
      <p:sp>
        <p:nvSpPr>
          <p:cNvPr id="3" name="Content Placeholder 2"/>
          <p:cNvSpPr>
            <a:spLocks noGrp="1"/>
          </p:cNvSpPr>
          <p:nvPr>
            <p:ph idx="1"/>
          </p:nvPr>
        </p:nvSpPr>
        <p:spPr/>
        <p:txBody>
          <a:bodyPr>
            <a:normAutofit/>
          </a:bodyPr>
          <a:lstStyle/>
          <a:p>
            <a:pPr algn="just"/>
            <a:r>
              <a:rPr lang="en-US" sz="2400" dirty="0" smtClean="0">
                <a:latin typeface="Arial" pitchFamily="34" charset="0"/>
                <a:cs typeface="Arial" pitchFamily="34" charset="0"/>
              </a:rPr>
              <a:t>The main value of GGT over ALP </a:t>
            </a:r>
            <a:r>
              <a:rPr lang="en-US" sz="2400" dirty="0" smtClean="0">
                <a:latin typeface="Arial" pitchFamily="34" charset="0"/>
                <a:cs typeface="Arial" pitchFamily="34" charset="0"/>
              </a:rPr>
              <a:t>is:</a:t>
            </a:r>
          </a:p>
          <a:p>
            <a:pPr lvl="1" algn="just"/>
            <a:r>
              <a:rPr lang="en-US" sz="2000" dirty="0" smtClean="0">
                <a:latin typeface="Arial" pitchFamily="34" charset="0"/>
                <a:cs typeface="Arial" pitchFamily="34" charset="0"/>
              </a:rPr>
              <a:t>Verifying if </a:t>
            </a:r>
            <a:r>
              <a:rPr lang="en-US" sz="2000" dirty="0" smtClean="0">
                <a:latin typeface="Arial" pitchFamily="34" charset="0"/>
                <a:cs typeface="Arial" pitchFamily="34" charset="0"/>
              </a:rPr>
              <a:t>ALP elevations </a:t>
            </a:r>
            <a:r>
              <a:rPr lang="en-US" sz="2000" dirty="0" smtClean="0">
                <a:latin typeface="Arial" pitchFamily="34" charset="0"/>
                <a:cs typeface="Arial" pitchFamily="34" charset="0"/>
              </a:rPr>
              <a:t>are due </a:t>
            </a:r>
            <a:r>
              <a:rPr lang="en-US" sz="2000" dirty="0" smtClean="0">
                <a:latin typeface="Arial" pitchFamily="34" charset="0"/>
                <a:cs typeface="Arial" pitchFamily="34" charset="0"/>
              </a:rPr>
              <a:t>to biliary disease; </a:t>
            </a:r>
            <a:r>
              <a:rPr lang="en-US" sz="2000" b="1" dirty="0" smtClean="0">
                <a:solidFill>
                  <a:srgbClr val="FFFF00"/>
                </a:solidFill>
                <a:latin typeface="Arial" pitchFamily="34" charset="0"/>
                <a:cs typeface="Arial" pitchFamily="34" charset="0"/>
              </a:rPr>
              <a:t>ALP  (but not GGT) can also be increased in certain bone </a:t>
            </a:r>
            <a:r>
              <a:rPr lang="en-US" sz="2000" b="1" dirty="0" smtClean="0">
                <a:solidFill>
                  <a:srgbClr val="FFFF00"/>
                </a:solidFill>
                <a:latin typeface="Arial" pitchFamily="34" charset="0"/>
                <a:cs typeface="Arial" pitchFamily="34" charset="0"/>
              </a:rPr>
              <a:t>diseases</a:t>
            </a:r>
          </a:p>
          <a:p>
            <a:pPr lvl="1" algn="just"/>
            <a:endParaRPr lang="en-US" sz="2000" b="1" dirty="0" smtClean="0">
              <a:solidFill>
                <a:srgbClr val="FFFF00"/>
              </a:solidFill>
              <a:latin typeface="Arial" pitchFamily="34" charset="0"/>
              <a:cs typeface="Arial" pitchFamily="34" charset="0"/>
            </a:endParaRPr>
          </a:p>
          <a:p>
            <a:pPr algn="just"/>
            <a:r>
              <a:rPr lang="en-US" sz="2400" dirty="0" smtClean="0">
                <a:latin typeface="Arial" pitchFamily="34" charset="0"/>
                <a:cs typeface="Arial" pitchFamily="34" charset="0"/>
              </a:rPr>
              <a:t>Numerous </a:t>
            </a:r>
            <a:r>
              <a:rPr lang="en-US" sz="2400" dirty="0" smtClean="0">
                <a:latin typeface="Arial" pitchFamily="34" charset="0"/>
                <a:cs typeface="Arial" pitchFamily="34" charset="0"/>
              </a:rPr>
              <a:t>drugs can raise GGT levels, including </a:t>
            </a:r>
            <a:r>
              <a:rPr lang="en-US" sz="2400" dirty="0" smtClean="0">
                <a:latin typeface="Arial" pitchFamily="34" charset="0"/>
                <a:cs typeface="Arial" pitchFamily="34" charset="0"/>
              </a:rPr>
              <a:t>barbiturates, phenytoin, </a:t>
            </a:r>
            <a:r>
              <a:rPr lang="en-US" sz="2400" dirty="0" err="1" smtClean="0">
                <a:latin typeface="Arial" pitchFamily="34" charset="0"/>
                <a:cs typeface="Arial" pitchFamily="34" charset="0"/>
              </a:rPr>
              <a:t>carbamazepine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cimetidine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furosemide</a:t>
            </a:r>
            <a:r>
              <a:rPr lang="en-US" sz="2400" dirty="0" smtClean="0">
                <a:latin typeface="Arial" pitchFamily="34" charset="0"/>
                <a:cs typeface="Arial" pitchFamily="34" charset="0"/>
              </a:rPr>
              <a:t>, heparin, </a:t>
            </a:r>
            <a:r>
              <a:rPr lang="en-US" sz="2400" dirty="0" err="1" smtClean="0">
                <a:latin typeface="Arial" pitchFamily="34" charset="0"/>
                <a:cs typeface="Arial" pitchFamily="34" charset="0"/>
              </a:rPr>
              <a:t>isotretinoin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methotrexate</a:t>
            </a:r>
            <a:r>
              <a:rPr lang="en-US" sz="2400" dirty="0" smtClean="0">
                <a:latin typeface="Arial" pitchFamily="34" charset="0"/>
                <a:cs typeface="Arial" pitchFamily="34" charset="0"/>
              </a:rPr>
              <a:t>, oral </a:t>
            </a:r>
            <a:r>
              <a:rPr lang="en-US" sz="2400" dirty="0" smtClean="0">
                <a:latin typeface="Arial" pitchFamily="34" charset="0"/>
                <a:cs typeface="Arial" pitchFamily="34" charset="0"/>
              </a:rPr>
              <a:t>contraceptives </a:t>
            </a:r>
            <a:r>
              <a:rPr lang="en-US" sz="2400" dirty="0" smtClean="0">
                <a:latin typeface="Arial" pitchFamily="34" charset="0"/>
                <a:cs typeface="Arial" pitchFamily="34" charset="0"/>
              </a:rPr>
              <a:t>and </a:t>
            </a:r>
            <a:r>
              <a:rPr lang="en-US" sz="2400" dirty="0" err="1" smtClean="0">
                <a:latin typeface="Arial" pitchFamily="34" charset="0"/>
                <a:cs typeface="Arial" pitchFamily="34" charset="0"/>
              </a:rPr>
              <a:t>valproic</a:t>
            </a:r>
            <a:r>
              <a:rPr lang="en-US" sz="2400" dirty="0" smtClean="0">
                <a:latin typeface="Arial" pitchFamily="34" charset="0"/>
                <a:cs typeface="Arial" pitchFamily="34" charset="0"/>
              </a:rPr>
              <a:t> acid</a:t>
            </a:r>
            <a:endParaRPr lang="en-US" sz="2400" dirty="0" smtClean="0">
              <a:latin typeface="Arial" pitchFamily="34" charset="0"/>
              <a:cs typeface="Arial" pitchFamily="34" charset="0"/>
            </a:endParaRPr>
          </a:p>
          <a:p>
            <a:pPr algn="just"/>
            <a:endParaRPr lang="en-US" sz="24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B050"/>
                </a:solidFill>
                <a:latin typeface="Arial Black" pitchFamily="34" charset="0"/>
              </a:rPr>
              <a:t>GTT</a:t>
            </a:r>
            <a:r>
              <a:rPr lang="en-US" sz="4800" b="1" dirty="0" smtClean="0">
                <a:solidFill>
                  <a:srgbClr val="00B050"/>
                </a:solidFill>
                <a:latin typeface="Arial Black" pitchFamily="34" charset="0"/>
              </a:rPr>
              <a:t> </a:t>
            </a:r>
            <a:r>
              <a:rPr lang="en-US" sz="3200" b="1" dirty="0" smtClean="0">
                <a:solidFill>
                  <a:srgbClr val="00B050"/>
                </a:solidFill>
                <a:latin typeface="Arial" pitchFamily="34" charset="0"/>
                <a:cs typeface="Arial" pitchFamily="34" charset="0"/>
              </a:rPr>
              <a:t>(continued)</a:t>
            </a:r>
            <a:endParaRPr lang="en-US" sz="3200" dirty="0"/>
          </a:p>
        </p:txBody>
      </p:sp>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Hepatic causes of increased GGT:</a:t>
            </a:r>
          </a:p>
          <a:p>
            <a:pPr lvl="1"/>
            <a:r>
              <a:rPr lang="en-US" dirty="0" smtClean="0">
                <a:latin typeface="Arial" pitchFamily="34" charset="0"/>
                <a:cs typeface="Arial" pitchFamily="34" charset="0"/>
              </a:rPr>
              <a:t>Hepatitis </a:t>
            </a:r>
            <a:r>
              <a:rPr lang="en-US" dirty="0" smtClean="0">
                <a:latin typeface="Arial" pitchFamily="34" charset="0"/>
                <a:cs typeface="Arial" pitchFamily="34" charset="0"/>
              </a:rPr>
              <a:t>(acute and chronic)</a:t>
            </a:r>
          </a:p>
          <a:p>
            <a:pPr lvl="1"/>
            <a:r>
              <a:rPr lang="en-US" dirty="0" smtClean="0">
                <a:latin typeface="Arial" pitchFamily="34" charset="0"/>
                <a:cs typeface="Arial" pitchFamily="34" charset="0"/>
              </a:rPr>
              <a:t>Cirrhosis</a:t>
            </a:r>
          </a:p>
          <a:p>
            <a:pPr lvl="1"/>
            <a:r>
              <a:rPr lang="en-US" dirty="0" smtClean="0">
                <a:latin typeface="Arial" pitchFamily="34" charset="0"/>
                <a:cs typeface="Arial" pitchFamily="34" charset="0"/>
              </a:rPr>
              <a:t>Liver metastasis and carcinoma</a:t>
            </a:r>
          </a:p>
          <a:p>
            <a:pPr lvl="1"/>
            <a:r>
              <a:rPr lang="en-US" dirty="0" smtClean="0">
                <a:latin typeface="Arial" pitchFamily="34" charset="0"/>
                <a:cs typeface="Arial" pitchFamily="34" charset="0"/>
              </a:rPr>
              <a:t>Cholestasis</a:t>
            </a:r>
          </a:p>
          <a:p>
            <a:pPr lvl="1"/>
            <a:r>
              <a:rPr lang="en-US" dirty="0" smtClean="0">
                <a:latin typeface="Arial" pitchFamily="34" charset="0"/>
                <a:cs typeface="Arial" pitchFamily="34" charset="0"/>
              </a:rPr>
              <a:t>Alcoholic liver disease</a:t>
            </a:r>
          </a:p>
          <a:p>
            <a:pPr lvl="1"/>
            <a:r>
              <a:rPr lang="en-US" dirty="0" smtClean="0">
                <a:latin typeface="Arial" pitchFamily="34" charset="0"/>
                <a:cs typeface="Arial" pitchFamily="34" charset="0"/>
              </a:rPr>
              <a:t>Primary biliary cirrhosis and </a:t>
            </a:r>
            <a:r>
              <a:rPr lang="en-US" dirty="0" err="1" smtClean="0">
                <a:latin typeface="Arial" pitchFamily="34" charset="0"/>
                <a:cs typeface="Arial" pitchFamily="34" charset="0"/>
              </a:rPr>
              <a:t>sclerosing</a:t>
            </a:r>
            <a:r>
              <a:rPr lang="en-US" dirty="0" smtClean="0">
                <a:latin typeface="Arial" pitchFamily="34" charset="0"/>
                <a:cs typeface="Arial" pitchFamily="34" charset="0"/>
              </a:rPr>
              <a:t> </a:t>
            </a:r>
            <a:r>
              <a:rPr lang="en-US" dirty="0" err="1" smtClean="0">
                <a:latin typeface="Arial" pitchFamily="34" charset="0"/>
                <a:cs typeface="Arial" pitchFamily="34" charset="0"/>
              </a:rPr>
              <a:t>cholangitis</a:t>
            </a:r>
            <a:endParaRPr lang="en-US" dirty="0" smtClean="0">
              <a:latin typeface="Arial" pitchFamily="34" charset="0"/>
              <a:cs typeface="Arial" pitchFamily="34" charset="0"/>
            </a:endParaRPr>
          </a:p>
          <a:p>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B050"/>
                </a:solidFill>
                <a:latin typeface="Arial Black" pitchFamily="34" charset="0"/>
              </a:rPr>
              <a:t>GTT</a:t>
            </a:r>
            <a:r>
              <a:rPr lang="en-US" sz="4800" b="1" dirty="0" smtClean="0">
                <a:solidFill>
                  <a:srgbClr val="00B050"/>
                </a:solidFill>
                <a:latin typeface="Arial Black" pitchFamily="34" charset="0"/>
              </a:rPr>
              <a:t> </a:t>
            </a:r>
            <a:r>
              <a:rPr lang="en-US" sz="3200" b="1" dirty="0" smtClean="0">
                <a:solidFill>
                  <a:srgbClr val="00B050"/>
                </a:solidFill>
                <a:latin typeface="Arial" pitchFamily="34" charset="0"/>
                <a:cs typeface="Arial" pitchFamily="34" charset="0"/>
              </a:rPr>
              <a:t>(continued)</a:t>
            </a:r>
            <a:endParaRPr lang="en-US" sz="3200" dirty="0"/>
          </a:p>
        </p:txBody>
      </p:sp>
      <p:sp>
        <p:nvSpPr>
          <p:cNvPr id="3" name="Content Placeholder 2"/>
          <p:cNvSpPr>
            <a:spLocks noGrp="1"/>
          </p:cNvSpPr>
          <p:nvPr>
            <p:ph idx="1"/>
          </p:nvPr>
        </p:nvSpPr>
        <p:spPr/>
        <p:txBody>
          <a:bodyPr>
            <a:noAutofit/>
          </a:bodyPr>
          <a:lstStyle/>
          <a:p>
            <a:pPr algn="just"/>
            <a:r>
              <a:rPr lang="en-US" sz="2400" dirty="0" err="1" smtClean="0">
                <a:latin typeface="Arial" pitchFamily="34" charset="0"/>
                <a:cs typeface="Arial" pitchFamily="34" charset="0"/>
              </a:rPr>
              <a:t>Extrahepatic</a:t>
            </a:r>
            <a:r>
              <a:rPr lang="en-US" sz="2400" dirty="0" smtClean="0">
                <a:latin typeface="Arial" pitchFamily="34" charset="0"/>
                <a:cs typeface="Arial" pitchFamily="34" charset="0"/>
              </a:rPr>
              <a:t> </a:t>
            </a:r>
            <a:r>
              <a:rPr lang="en-US" sz="2400" dirty="0" smtClean="0">
                <a:latin typeface="Arial" pitchFamily="34" charset="0"/>
                <a:cs typeface="Arial" pitchFamily="34" charset="0"/>
              </a:rPr>
              <a:t>causes for </a:t>
            </a:r>
            <a:r>
              <a:rPr lang="en-US" sz="2400" dirty="0" smtClean="0">
                <a:latin typeface="Arial" pitchFamily="34" charset="0"/>
                <a:cs typeface="Arial" pitchFamily="34" charset="0"/>
              </a:rPr>
              <a:t>increased GGT:</a:t>
            </a:r>
            <a:endParaRPr lang="en-US" sz="2400" dirty="0" smtClean="0">
              <a:latin typeface="Arial" pitchFamily="34" charset="0"/>
              <a:cs typeface="Arial" pitchFamily="34" charset="0"/>
            </a:endParaRPr>
          </a:p>
          <a:p>
            <a:pPr lvl="1" algn="just"/>
            <a:r>
              <a:rPr lang="en-US" sz="2400" dirty="0" smtClean="0">
                <a:latin typeface="Arial" pitchFamily="34" charset="0"/>
                <a:cs typeface="Arial" pitchFamily="34" charset="0"/>
              </a:rPr>
              <a:t>Pancreatitis</a:t>
            </a:r>
          </a:p>
          <a:p>
            <a:pPr lvl="1" algn="just"/>
            <a:r>
              <a:rPr lang="en-US" sz="2400" dirty="0" smtClean="0">
                <a:latin typeface="Arial" pitchFamily="34" charset="0"/>
                <a:cs typeface="Arial" pitchFamily="34" charset="0"/>
              </a:rPr>
              <a:t>Carcinoma of prostate</a:t>
            </a:r>
          </a:p>
          <a:p>
            <a:pPr lvl="1" algn="just"/>
            <a:r>
              <a:rPr lang="en-US" sz="2400" dirty="0" smtClean="0">
                <a:latin typeface="Arial" pitchFamily="34" charset="0"/>
                <a:cs typeface="Arial" pitchFamily="34" charset="0"/>
              </a:rPr>
              <a:t>Carcinoma of breast and lung</a:t>
            </a:r>
          </a:p>
          <a:p>
            <a:pPr lvl="1" algn="just"/>
            <a:r>
              <a:rPr lang="en-US" sz="2400" dirty="0" smtClean="0">
                <a:latin typeface="Arial" pitchFamily="34" charset="0"/>
                <a:cs typeface="Arial" pitchFamily="34" charset="0"/>
              </a:rPr>
              <a:t>Systemic lupus </a:t>
            </a:r>
            <a:r>
              <a:rPr lang="en-US" sz="2400" dirty="0" err="1" smtClean="0">
                <a:latin typeface="Arial" pitchFamily="34" charset="0"/>
                <a:cs typeface="Arial" pitchFamily="34" charset="0"/>
              </a:rPr>
              <a:t>erythematosus</a:t>
            </a:r>
            <a:endParaRPr lang="en-US" sz="2400" dirty="0" smtClean="0">
              <a:latin typeface="Arial" pitchFamily="34" charset="0"/>
              <a:cs typeface="Arial" pitchFamily="34" charset="0"/>
            </a:endParaRPr>
          </a:p>
          <a:p>
            <a:pPr lvl="1" algn="just"/>
            <a:r>
              <a:rPr lang="en-US" sz="2400" dirty="0" smtClean="0">
                <a:latin typeface="Arial" pitchFamily="34" charset="0"/>
                <a:cs typeface="Arial" pitchFamily="34" charset="0"/>
              </a:rPr>
              <a:t>Alcoholism</a:t>
            </a:r>
          </a:p>
          <a:p>
            <a:pPr lvl="1" algn="just"/>
            <a:r>
              <a:rPr lang="en-US" sz="2400" dirty="0" smtClean="0">
                <a:latin typeface="Arial" pitchFamily="34" charset="0"/>
                <a:cs typeface="Arial" pitchFamily="34" charset="0"/>
              </a:rPr>
              <a:t>Congestive heart failure and chronic coronary artery disease: The level of elevation correlates with the risk of death secondary to cardiovascular </a:t>
            </a:r>
            <a:r>
              <a:rPr lang="en-US" sz="2400" dirty="0" smtClean="0">
                <a:latin typeface="Arial" pitchFamily="34" charset="0"/>
                <a:cs typeface="Arial" pitchFamily="34" charset="0"/>
              </a:rPr>
              <a:t>disease</a:t>
            </a:r>
            <a:r>
              <a:rPr lang="en-US" sz="2400" baseline="30000" dirty="0" smtClean="0">
                <a:latin typeface="Arial" pitchFamily="34" charset="0"/>
                <a:cs typeface="Arial" pitchFamily="34" charset="0"/>
              </a:rPr>
              <a:t> </a:t>
            </a:r>
            <a:endParaRPr lang="en-US" sz="2400" dirty="0" smtClean="0">
              <a:latin typeface="Arial" pitchFamily="34" charset="0"/>
              <a:cs typeface="Arial" pitchFamily="34" charset="0"/>
            </a:endParaRP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Smoking may cause elevated GGT </a:t>
            </a:r>
            <a:r>
              <a:rPr lang="en-US" sz="2400" dirty="0" smtClean="0">
                <a:latin typeface="Arial" pitchFamily="34" charset="0"/>
                <a:cs typeface="Arial" pitchFamily="34" charset="0"/>
              </a:rPr>
              <a:t>levels</a:t>
            </a:r>
            <a:endParaRPr lang="en-US" sz="2400" dirty="0" smtClean="0">
              <a:latin typeface="Arial" pitchFamily="34" charset="0"/>
              <a:cs typeface="Arial" pitchFamily="34" charset="0"/>
            </a:endParaRPr>
          </a:p>
          <a:p>
            <a:pPr algn="just"/>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404664"/>
            <a:ext cx="7488832" cy="5904696"/>
          </a:xfrm>
        </p:spPr>
        <p:txBody>
          <a:bodyPr>
            <a:normAutofit fontScale="62500" lnSpcReduction="20000"/>
          </a:bodyPr>
          <a:lstStyle/>
          <a:p>
            <a:pPr>
              <a:buNone/>
            </a:pPr>
            <a:r>
              <a:rPr lang="en-US" sz="6500" b="1" dirty="0" smtClean="0">
                <a:solidFill>
                  <a:srgbClr val="00B050"/>
                </a:solidFill>
                <a:latin typeface="Arial Black" pitchFamily="34" charset="0"/>
              </a:rPr>
              <a:t>ALP</a:t>
            </a:r>
          </a:p>
          <a:p>
            <a:pPr>
              <a:buNone/>
            </a:pPr>
            <a:endParaRPr lang="en-US" sz="3200" b="1" u="sng" dirty="0" smtClean="0">
              <a:solidFill>
                <a:srgbClr val="FFFF00"/>
              </a:solidFill>
            </a:endParaRPr>
          </a:p>
          <a:p>
            <a:r>
              <a:rPr lang="en-US" sz="3600" dirty="0" smtClean="0">
                <a:latin typeface="Arial" pitchFamily="34" charset="0"/>
                <a:cs typeface="Arial" pitchFamily="34" charset="0"/>
              </a:rPr>
              <a:t>ALP </a:t>
            </a:r>
            <a:r>
              <a:rPr lang="en-US" sz="3600" dirty="0" smtClean="0">
                <a:latin typeface="Arial" pitchFamily="34" charset="0"/>
                <a:cs typeface="Arial" pitchFamily="34" charset="0"/>
              </a:rPr>
              <a:t>is still the first test for biliary disease</a:t>
            </a:r>
          </a:p>
          <a:p>
            <a:pPr>
              <a:buNone/>
            </a:pPr>
            <a:r>
              <a:rPr lang="en-US" sz="3400" dirty="0" smtClean="0">
                <a:solidFill>
                  <a:prstClr val="black"/>
                </a:solidFill>
                <a:latin typeface="Arial" pitchFamily="34" charset="0"/>
                <a:cs typeface="Arial" pitchFamily="34" charset="0"/>
              </a:rPr>
              <a:t>liver (especially biliary tract), bones, intestines, &amp; placenta</a:t>
            </a:r>
          </a:p>
          <a:p>
            <a:r>
              <a:rPr lang="en-US" sz="3400" dirty="0" smtClean="0">
                <a:latin typeface="Arial" pitchFamily="34" charset="0"/>
                <a:cs typeface="Arial" pitchFamily="34" charset="0"/>
              </a:rPr>
              <a:t>Liver </a:t>
            </a:r>
            <a:r>
              <a:rPr lang="en-US" sz="3400" dirty="0" smtClean="0">
                <a:latin typeface="Arial" pitchFamily="34" charset="0"/>
                <a:cs typeface="Arial" pitchFamily="34" charset="0"/>
              </a:rPr>
              <a:t>AP rises with obstruction or infiltrative diseases (i.e., stones or tumors</a:t>
            </a:r>
            <a:r>
              <a:rPr lang="en-US" sz="3400" dirty="0" smtClean="0">
                <a:latin typeface="Arial" pitchFamily="34" charset="0"/>
                <a:cs typeface="Arial" pitchFamily="34" charset="0"/>
              </a:rPr>
              <a:t>)</a:t>
            </a:r>
          </a:p>
          <a:p>
            <a:endParaRPr lang="en-US" sz="3400" dirty="0" smtClean="0">
              <a:latin typeface="Arial" pitchFamily="34" charset="0"/>
              <a:cs typeface="Arial" pitchFamily="34" charset="0"/>
            </a:endParaRPr>
          </a:p>
          <a:p>
            <a:pPr lvl="0">
              <a:buClr>
                <a:srgbClr val="4F81BD"/>
              </a:buClr>
            </a:pPr>
            <a:r>
              <a:rPr lang="en-US" sz="3400" dirty="0" smtClean="0">
                <a:latin typeface="Arial" pitchFamily="34" charset="0"/>
                <a:cs typeface="Arial" pitchFamily="34" charset="0"/>
              </a:rPr>
              <a:t>Normal </a:t>
            </a:r>
            <a:r>
              <a:rPr lang="en-US" sz="3400" dirty="0" smtClean="0">
                <a:latin typeface="Arial" pitchFamily="34" charset="0"/>
                <a:cs typeface="Arial" pitchFamily="34" charset="0"/>
              </a:rPr>
              <a:t>range: 20-70 </a:t>
            </a:r>
            <a:r>
              <a:rPr lang="en-US" sz="3400" dirty="0" smtClean="0">
                <a:latin typeface="Arial" pitchFamily="34" charset="0"/>
                <a:cs typeface="Arial" pitchFamily="34" charset="0"/>
              </a:rPr>
              <a:t>U/L</a:t>
            </a:r>
          </a:p>
          <a:p>
            <a:pPr lvl="0">
              <a:buClr>
                <a:srgbClr val="4F81BD"/>
              </a:buClr>
            </a:pPr>
            <a:endParaRPr lang="en-US" sz="3400" dirty="0" smtClean="0">
              <a:latin typeface="Arial" pitchFamily="34" charset="0"/>
              <a:cs typeface="Arial" pitchFamily="34" charset="0"/>
            </a:endParaRPr>
          </a:p>
          <a:p>
            <a:pPr lvl="0">
              <a:buClr>
                <a:srgbClr val="4F81BD"/>
              </a:buClr>
            </a:pPr>
            <a:r>
              <a:rPr lang="en-US" sz="3400" dirty="0" smtClean="0">
                <a:latin typeface="Arial" pitchFamily="34" charset="0"/>
                <a:cs typeface="Arial" pitchFamily="34" charset="0"/>
              </a:rPr>
              <a:t>Also present in bone &amp; placenta</a:t>
            </a:r>
          </a:p>
          <a:p>
            <a:pPr lvl="0">
              <a:buClr>
                <a:srgbClr val="4F81BD"/>
              </a:buClr>
            </a:pPr>
            <a:endParaRPr lang="en-US" sz="3400" dirty="0" smtClean="0">
              <a:latin typeface="Arial" pitchFamily="34" charset="0"/>
              <a:cs typeface="Arial" pitchFamily="34" charset="0"/>
            </a:endParaRPr>
          </a:p>
          <a:p>
            <a:pPr lvl="0">
              <a:buClr>
                <a:srgbClr val="4F81BD"/>
              </a:buClr>
            </a:pPr>
            <a:r>
              <a:rPr lang="en-US" sz="3400" dirty="0" smtClean="0">
                <a:latin typeface="Arial" pitchFamily="34" charset="0"/>
                <a:cs typeface="Arial" pitchFamily="34" charset="0"/>
              </a:rPr>
              <a:t>Increases in     adolescence</a:t>
            </a:r>
          </a:p>
          <a:p>
            <a:pPr lvl="0">
              <a:buClr>
                <a:srgbClr val="4F81BD"/>
              </a:buClr>
              <a:buNone/>
            </a:pPr>
            <a:r>
              <a:rPr lang="en-US" sz="3400" dirty="0" smtClean="0">
                <a:latin typeface="Arial" pitchFamily="34" charset="0"/>
                <a:cs typeface="Arial" pitchFamily="34" charset="0"/>
              </a:rPr>
              <a:t>                       </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paget</a:t>
            </a:r>
            <a:r>
              <a:rPr lang="en-US" sz="3400" dirty="0" smtClean="0">
                <a:latin typeface="Arial" pitchFamily="34" charset="0"/>
                <a:cs typeface="Arial" pitchFamily="34" charset="0"/>
              </a:rPr>
              <a:t> disease of </a:t>
            </a:r>
            <a:r>
              <a:rPr lang="en-US" sz="3400" dirty="0" smtClean="0">
                <a:latin typeface="Arial" pitchFamily="34" charset="0"/>
                <a:cs typeface="Arial" pitchFamily="34" charset="0"/>
              </a:rPr>
              <a:t>bone          </a:t>
            </a:r>
            <a:r>
              <a:rPr lang="en-US" sz="3600" dirty="0" err="1" smtClean="0">
                <a:latin typeface="Tahoma" pitchFamily="34" charset="0"/>
                <a:ea typeface="Tahoma" pitchFamily="34" charset="0"/>
                <a:cs typeface="Tahoma" pitchFamily="34" charset="0"/>
              </a:rPr>
              <a:t>isoenzymes</a:t>
            </a:r>
            <a:r>
              <a:rPr lang="en-US" sz="3600" dirty="0" smtClean="0">
                <a:latin typeface="Tahoma" pitchFamily="34" charset="0"/>
                <a:ea typeface="Tahoma" pitchFamily="34" charset="0"/>
                <a:cs typeface="Tahoma" pitchFamily="34" charset="0"/>
              </a:rPr>
              <a:t> </a:t>
            </a:r>
            <a:endParaRPr lang="en-US" sz="3400" dirty="0" smtClean="0">
              <a:latin typeface="Arial" pitchFamily="34" charset="0"/>
              <a:cs typeface="Arial" pitchFamily="34" charset="0"/>
            </a:endParaRPr>
          </a:p>
          <a:p>
            <a:pPr lvl="0">
              <a:buClr>
                <a:srgbClr val="4F81BD"/>
              </a:buClr>
              <a:buNone/>
            </a:pPr>
            <a:r>
              <a:rPr lang="en-US" sz="3400" dirty="0" smtClean="0">
                <a:latin typeface="Arial" pitchFamily="34" charset="0"/>
                <a:cs typeface="Arial" pitchFamily="34" charset="0"/>
              </a:rPr>
              <a:t>                            pregnancy</a:t>
            </a:r>
            <a:endParaRPr lang="en-US" sz="3400" dirty="0" smtClean="0">
              <a:latin typeface="Arial" pitchFamily="34" charset="0"/>
              <a:cs typeface="Arial" pitchFamily="34" charset="0"/>
            </a:endParaRPr>
          </a:p>
          <a:p>
            <a:endParaRPr lang="en-US" sz="2800" dirty="0" smtClean="0"/>
          </a:p>
          <a:p>
            <a:endParaRPr lang="en-US" sz="2800" dirty="0" smtClean="0">
              <a:latin typeface="Tahoma" pitchFamily="34" charset="0"/>
              <a:ea typeface="Tahoma" pitchFamily="34" charset="0"/>
              <a:cs typeface="Tahoma" pitchFamily="34" charset="0"/>
            </a:endParaRPr>
          </a:p>
          <a:p>
            <a:pPr algn="r" rtl="1">
              <a:buNone/>
            </a:pPr>
            <a:r>
              <a:rPr lang="en-US" sz="2900" dirty="0" smtClean="0">
                <a:latin typeface="Tahoma" pitchFamily="34" charset="0"/>
                <a:ea typeface="Tahoma" pitchFamily="34" charset="0"/>
                <a:cs typeface="Tahoma" pitchFamily="34" charset="0"/>
              </a:rPr>
              <a:t>       </a:t>
            </a:r>
            <a:endParaRPr lang="en-US" sz="2900" dirty="0" smtClean="0">
              <a:latin typeface="Tahoma" pitchFamily="34" charset="0"/>
              <a:ea typeface="Tahoma" pitchFamily="34" charset="0"/>
              <a:cs typeface="Tahoma" pitchFamily="34" charset="0"/>
            </a:endParaRPr>
          </a:p>
          <a:p>
            <a:endParaRPr lang="en-US" sz="2900" dirty="0" smtClean="0">
              <a:latin typeface="Tahoma" pitchFamily="34" charset="0"/>
              <a:ea typeface="Tahoma" pitchFamily="34" charset="0"/>
              <a:cs typeface="Tahoma" pitchFamily="34" charset="0"/>
            </a:endParaRPr>
          </a:p>
          <a:p>
            <a:endParaRPr lang="en-US" dirty="0" smtClean="0"/>
          </a:p>
          <a:p>
            <a:pPr lvl="1" algn="r" rtl="1">
              <a:buFont typeface="Wingdings 2" pitchFamily="18" charset="2"/>
              <a:buChar char=""/>
            </a:pPr>
            <a:endParaRPr lang="fa-IR" sz="2000" dirty="0">
              <a:latin typeface="Tahoma" pitchFamily="34" charset="0"/>
              <a:ea typeface="Tahoma" pitchFamily="34" charset="0"/>
              <a:cs typeface="Tahoma" pitchFamily="34" charset="0"/>
            </a:endParaRPr>
          </a:p>
        </p:txBody>
      </p:sp>
      <p:sp>
        <p:nvSpPr>
          <p:cNvPr id="4" name="Left Brace 3"/>
          <p:cNvSpPr/>
          <p:nvPr/>
        </p:nvSpPr>
        <p:spPr>
          <a:xfrm>
            <a:off x="5292080" y="5085184"/>
            <a:ext cx="144016" cy="100811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6" name="Straight Arrow Connector 5"/>
          <p:cNvCxnSpPr/>
          <p:nvPr/>
        </p:nvCxnSpPr>
        <p:spPr>
          <a:xfrm flipH="1">
            <a:off x="2915816" y="5589240"/>
            <a:ext cx="4320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Left Brace 6"/>
          <p:cNvSpPr/>
          <p:nvPr/>
        </p:nvSpPr>
        <p:spPr>
          <a:xfrm>
            <a:off x="3419872" y="4221088"/>
            <a:ext cx="72008" cy="108012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a:off x="6444208" y="4797152"/>
            <a:ext cx="3600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92696"/>
            <a:ext cx="7498080" cy="5555704"/>
          </a:xfrm>
        </p:spPr>
        <p:txBody>
          <a:bodyPr/>
          <a:lstStyle/>
          <a:p>
            <a:pPr algn="just">
              <a:buNone/>
            </a:pPr>
            <a:r>
              <a:rPr lang="en-US" dirty="0" err="1" smtClean="0">
                <a:solidFill>
                  <a:srgbClr val="00B050"/>
                </a:solidFill>
                <a:latin typeface="Arial Black" pitchFamily="34" charset="0"/>
              </a:rPr>
              <a:t>Bilirubin</a:t>
            </a:r>
            <a:endParaRPr lang="en-US" dirty="0" smtClean="0">
              <a:solidFill>
                <a:srgbClr val="00B050"/>
              </a:solidFill>
              <a:latin typeface="Arial Black" pitchFamily="34" charset="0"/>
            </a:endParaRPr>
          </a:p>
          <a:p>
            <a:pPr algn="just">
              <a:buNone/>
            </a:pPr>
            <a:endParaRPr lang="en-US" dirty="0" smtClean="0">
              <a:solidFill>
                <a:srgbClr val="00B050"/>
              </a:solidFill>
              <a:latin typeface="Arial Black" pitchFamily="34" charset="0"/>
            </a:endParaRPr>
          </a:p>
          <a:p>
            <a:pPr algn="just"/>
            <a:r>
              <a:rPr lang="en-US" sz="2400" dirty="0" err="1" smtClean="0">
                <a:latin typeface="Arial" pitchFamily="34" charset="0"/>
                <a:cs typeface="Arial" pitchFamily="34" charset="0"/>
              </a:rPr>
              <a:t>Bilirubin</a:t>
            </a:r>
            <a:r>
              <a:rPr lang="en-US" sz="2400" dirty="0" smtClean="0">
                <a:latin typeface="Arial" pitchFamily="34" charset="0"/>
                <a:cs typeface="Arial" pitchFamily="34" charset="0"/>
              </a:rPr>
              <a:t>: two primary </a:t>
            </a:r>
            <a:r>
              <a:rPr lang="en-US" sz="2400" dirty="0" smtClean="0">
                <a:latin typeface="Arial" pitchFamily="34" charset="0"/>
                <a:cs typeface="Arial" pitchFamily="34" charset="0"/>
              </a:rPr>
              <a:t>sources</a:t>
            </a:r>
          </a:p>
          <a:p>
            <a:pPr algn="just"/>
            <a:endParaRPr lang="en-US" sz="2400" dirty="0" smtClean="0">
              <a:latin typeface="Arial" pitchFamily="34" charset="0"/>
              <a:cs typeface="Arial" pitchFamily="34" charset="0"/>
            </a:endParaRPr>
          </a:p>
          <a:p>
            <a:pPr algn="just"/>
            <a:r>
              <a:rPr lang="en-US" sz="2400" dirty="0" smtClean="0">
                <a:solidFill>
                  <a:srgbClr val="FF0000"/>
                </a:solidFill>
                <a:latin typeface="Arial" pitchFamily="34" charset="0"/>
                <a:cs typeface="Arial" pitchFamily="34" charset="0"/>
              </a:rPr>
              <a:t>Indirect (</a:t>
            </a:r>
            <a:r>
              <a:rPr lang="en-US" sz="2400" dirty="0" err="1" smtClean="0">
                <a:solidFill>
                  <a:srgbClr val="FF0000"/>
                </a:solidFill>
                <a:latin typeface="Arial" pitchFamily="34" charset="0"/>
                <a:cs typeface="Arial" pitchFamily="34" charset="0"/>
              </a:rPr>
              <a:t>unconjugated</a:t>
            </a:r>
            <a:r>
              <a:rPr lang="en-US" sz="2400" dirty="0" smtClean="0">
                <a:solidFill>
                  <a:srgbClr val="FF0000"/>
                </a:solidFill>
                <a:latin typeface="Arial" pitchFamily="34" charset="0"/>
                <a:cs typeface="Arial" pitchFamily="34" charset="0"/>
              </a:rPr>
              <a:t>)</a:t>
            </a:r>
            <a:r>
              <a:rPr lang="en-US" sz="2400" dirty="0" smtClean="0">
                <a:latin typeface="Arial" pitchFamily="34" charset="0"/>
                <a:cs typeface="Arial" pitchFamily="34" charset="0"/>
              </a:rPr>
              <a:t>: old red </a:t>
            </a:r>
            <a:r>
              <a:rPr lang="en-US" sz="2400" dirty="0" err="1" smtClean="0">
                <a:latin typeface="Arial" pitchFamily="34" charset="0"/>
                <a:cs typeface="Arial" pitchFamily="34" charset="0"/>
              </a:rPr>
              <a:t>cells,removed</a:t>
            </a:r>
            <a:r>
              <a:rPr lang="en-US" sz="2400" dirty="0" smtClean="0">
                <a:latin typeface="Arial" pitchFamily="34" charset="0"/>
                <a:cs typeface="Arial" pitchFamily="34" charset="0"/>
              </a:rPr>
              <a:t> by the spleen, sent to the </a:t>
            </a:r>
            <a:r>
              <a:rPr lang="en-US" sz="2400" dirty="0" smtClean="0">
                <a:latin typeface="Arial" pitchFamily="34" charset="0"/>
                <a:cs typeface="Arial" pitchFamily="34" charset="0"/>
              </a:rPr>
              <a:t>liver</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Liver “adds” </a:t>
            </a:r>
            <a:r>
              <a:rPr lang="en-US" sz="2400" dirty="0" err="1" smtClean="0">
                <a:latin typeface="Arial" pitchFamily="34" charset="0"/>
                <a:cs typeface="Arial" pitchFamily="34" charset="0"/>
              </a:rPr>
              <a:t>glucuronic</a:t>
            </a:r>
            <a:r>
              <a:rPr lang="en-US" sz="2400" dirty="0" smtClean="0">
                <a:latin typeface="Arial" pitchFamily="34" charset="0"/>
                <a:cs typeface="Arial" pitchFamily="34" charset="0"/>
              </a:rPr>
              <a:t> acid, making it water soluble for excretion; now called </a:t>
            </a:r>
            <a:r>
              <a:rPr lang="en-US" sz="2400" dirty="0" smtClean="0">
                <a:solidFill>
                  <a:srgbClr val="FF0000"/>
                </a:solidFill>
                <a:latin typeface="Arial" pitchFamily="34" charset="0"/>
                <a:cs typeface="Arial" pitchFamily="34" charset="0"/>
              </a:rPr>
              <a:t>direct (or conjugated)</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Normal range: less than 0.8 mg/</a:t>
            </a:r>
            <a:r>
              <a:rPr lang="en-US" sz="2400" dirty="0" err="1" smtClean="0">
                <a:latin typeface="Arial" pitchFamily="34" charset="0"/>
                <a:cs typeface="Arial" pitchFamily="34" charset="0"/>
              </a:rPr>
              <a:t>dL</a:t>
            </a:r>
            <a:endParaRPr lang="en-US" sz="2400" dirty="0" smtClean="0">
              <a:latin typeface="Arial" pitchFamily="34" charset="0"/>
              <a:cs typeface="Arial" pitchFamily="34" charset="0"/>
            </a:endParaRPr>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B050"/>
                </a:solidFill>
                <a:latin typeface="Arial Black" pitchFamily="34" charset="0"/>
              </a:rPr>
              <a:t>DDX for high </a:t>
            </a:r>
            <a:r>
              <a:rPr lang="en-US" sz="3600" dirty="0" err="1" smtClean="0">
                <a:solidFill>
                  <a:srgbClr val="00B050"/>
                </a:solidFill>
                <a:latin typeface="Arial Black" pitchFamily="34" charset="0"/>
              </a:rPr>
              <a:t>Bil</a:t>
            </a:r>
            <a:endParaRPr lang="en-US" sz="3600" dirty="0">
              <a:solidFill>
                <a:srgbClr val="00B050"/>
              </a:solidFill>
              <a:latin typeface="Arial Black" pitchFamily="34" charset="0"/>
            </a:endParaRPr>
          </a:p>
        </p:txBody>
      </p:sp>
      <p:sp>
        <p:nvSpPr>
          <p:cNvPr id="3" name="Content Placeholder 2"/>
          <p:cNvSpPr>
            <a:spLocks noGrp="1"/>
          </p:cNvSpPr>
          <p:nvPr>
            <p:ph idx="1"/>
          </p:nvPr>
        </p:nvSpPr>
        <p:spPr>
          <a:xfrm>
            <a:off x="1115616" y="1447800"/>
            <a:ext cx="7818072" cy="4800600"/>
          </a:xfrm>
        </p:spPr>
        <p:txBody>
          <a:bodyPr>
            <a:normAutofit/>
          </a:bodyPr>
          <a:lstStyle/>
          <a:p>
            <a:pPr algn="just"/>
            <a:r>
              <a:rPr lang="en-US" sz="2000" b="1" dirty="0" smtClean="0">
                <a:latin typeface="Arial" pitchFamily="34" charset="0"/>
                <a:cs typeface="Arial" pitchFamily="34" charset="0"/>
              </a:rPr>
              <a:t>Jaundice is classified into three categories, depending on which part of the physiological mechanism the pathology </a:t>
            </a:r>
            <a:r>
              <a:rPr lang="en-US" sz="2000" b="1" dirty="0" smtClean="0">
                <a:latin typeface="Arial" pitchFamily="34" charset="0"/>
                <a:cs typeface="Arial" pitchFamily="34" charset="0"/>
              </a:rPr>
              <a:t>affects</a:t>
            </a:r>
            <a:endParaRPr lang="en-US" sz="1800" b="1" dirty="0">
              <a:latin typeface="Arial" pitchFamily="34" charset="0"/>
              <a:cs typeface="Arial" pitchFamily="34" charset="0"/>
            </a:endParaRPr>
          </a:p>
        </p:txBody>
      </p:sp>
      <p:graphicFrame>
        <p:nvGraphicFramePr>
          <p:cNvPr id="5" name="Table 4"/>
          <p:cNvGraphicFramePr>
            <a:graphicFrameLocks noGrp="1"/>
          </p:cNvGraphicFramePr>
          <p:nvPr/>
        </p:nvGraphicFramePr>
        <p:xfrm>
          <a:off x="1691680" y="2780928"/>
          <a:ext cx="6624736" cy="3573511"/>
        </p:xfrm>
        <a:graphic>
          <a:graphicData uri="http://schemas.openxmlformats.org/drawingml/2006/table">
            <a:tbl>
              <a:tblPr firstRow="1" bandRow="1">
                <a:tableStyleId>{5C22544A-7EE6-4342-B048-85BDC9FD1C3A}</a:tableStyleId>
              </a:tblPr>
              <a:tblGrid>
                <a:gridCol w="3312368"/>
                <a:gridCol w="3312368"/>
              </a:tblGrid>
              <a:tr h="516567">
                <a:tc>
                  <a:txBody>
                    <a:bodyPr/>
                    <a:lstStyle/>
                    <a:p>
                      <a:r>
                        <a:rPr lang="en-US" dirty="0"/>
                        <a:t>Category</a:t>
                      </a:r>
                    </a:p>
                  </a:txBody>
                  <a:tcPr anchor="ctr"/>
                </a:tc>
                <a:tc>
                  <a:txBody>
                    <a:bodyPr/>
                    <a:lstStyle/>
                    <a:p>
                      <a:r>
                        <a:rPr lang="en-US" dirty="0"/>
                        <a:t>Definition</a:t>
                      </a:r>
                    </a:p>
                  </a:txBody>
                  <a:tcPr anchor="ctr"/>
                </a:tc>
              </a:tr>
              <a:tr h="891609">
                <a:tc>
                  <a:txBody>
                    <a:bodyPr/>
                    <a:lstStyle/>
                    <a:p>
                      <a:r>
                        <a:rPr lang="en-US"/>
                        <a:t>Pre-hepatic/ hemolytic</a:t>
                      </a:r>
                    </a:p>
                  </a:txBody>
                  <a:tcPr anchor="ctr"/>
                </a:tc>
                <a:tc>
                  <a:txBody>
                    <a:bodyPr/>
                    <a:lstStyle/>
                    <a:p>
                      <a:r>
                        <a:rPr lang="en-US" dirty="0"/>
                        <a:t>The pathology is occurring prior to </a:t>
                      </a:r>
                      <a:r>
                        <a:rPr lang="en-US" dirty="0" smtClean="0"/>
                        <a:t>the liver</a:t>
                      </a:r>
                      <a:endParaRPr lang="en-US" dirty="0">
                        <a:solidFill>
                          <a:schemeClr val="bg1"/>
                        </a:solidFill>
                      </a:endParaRPr>
                    </a:p>
                  </a:txBody>
                  <a:tcPr anchor="ctr"/>
                </a:tc>
              </a:tr>
              <a:tr h="891609">
                <a:tc>
                  <a:txBody>
                    <a:bodyPr/>
                    <a:lstStyle/>
                    <a:p>
                      <a:r>
                        <a:rPr lang="en-US"/>
                        <a:t>Hepatic/ hepatocellular</a:t>
                      </a:r>
                    </a:p>
                  </a:txBody>
                  <a:tcPr anchor="ctr"/>
                </a:tc>
                <a:tc>
                  <a:txBody>
                    <a:bodyPr/>
                    <a:lstStyle/>
                    <a:p>
                      <a:r>
                        <a:rPr lang="en-US" dirty="0"/>
                        <a:t>The pathology is located within the </a:t>
                      </a:r>
                      <a:r>
                        <a:rPr lang="en-US" dirty="0" smtClean="0"/>
                        <a:t>liver</a:t>
                      </a:r>
                      <a:endParaRPr lang="en-US" dirty="0"/>
                    </a:p>
                  </a:txBody>
                  <a:tcPr anchor="ctr"/>
                </a:tc>
              </a:tr>
              <a:tr h="1273726">
                <a:tc>
                  <a:txBody>
                    <a:bodyPr/>
                    <a:lstStyle/>
                    <a:p>
                      <a:r>
                        <a:rPr lang="en-US"/>
                        <a:t>Post-Hepatic/ cholestatic</a:t>
                      </a:r>
                    </a:p>
                  </a:txBody>
                  <a:tcPr anchor="ctr"/>
                </a:tc>
                <a:tc>
                  <a:txBody>
                    <a:bodyPr/>
                    <a:lstStyle/>
                    <a:p>
                      <a:r>
                        <a:rPr lang="en-US" dirty="0"/>
                        <a:t>The pathology is located after the conjugation of </a:t>
                      </a:r>
                      <a:r>
                        <a:rPr lang="en-US" dirty="0" err="1"/>
                        <a:t>bilirubin</a:t>
                      </a:r>
                      <a:r>
                        <a:rPr lang="en-US" dirty="0"/>
                        <a:t> in the </a:t>
                      </a:r>
                      <a:r>
                        <a:rPr lang="en-US" dirty="0" smtClean="0"/>
                        <a:t>liver</a:t>
                      </a: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table">
            <a:tbl>
              <a:tblPr firstRow="1" bandRow="1">
                <a:tableStyleId>{5C22544A-7EE6-4342-B048-85BDC9FD1C3A}</a:tableStyleId>
              </a:tblPr>
              <a:tblGrid>
                <a:gridCol w="1874838"/>
                <a:gridCol w="1874838"/>
                <a:gridCol w="1874838"/>
                <a:gridCol w="1874838"/>
              </a:tblGrid>
              <a:tr h="370840">
                <a:tc>
                  <a:txBody>
                    <a:bodyPr/>
                    <a:lstStyle/>
                    <a:p>
                      <a:r>
                        <a:rPr lang="en-US" dirty="0"/>
                        <a:t>Function test</a:t>
                      </a:r>
                    </a:p>
                  </a:txBody>
                  <a:tcPr anchor="ctr"/>
                </a:tc>
                <a:tc>
                  <a:txBody>
                    <a:bodyPr/>
                    <a:lstStyle/>
                    <a:p>
                      <a:r>
                        <a:rPr lang="en-US"/>
                        <a:t>Pre-hepatic Jaundice</a:t>
                      </a:r>
                    </a:p>
                  </a:txBody>
                  <a:tcPr anchor="ctr"/>
                </a:tc>
                <a:tc>
                  <a:txBody>
                    <a:bodyPr/>
                    <a:lstStyle/>
                    <a:p>
                      <a:r>
                        <a:rPr lang="en-US"/>
                        <a:t>Hepatic Jaundice</a:t>
                      </a:r>
                    </a:p>
                  </a:txBody>
                  <a:tcPr anchor="ctr"/>
                </a:tc>
                <a:tc>
                  <a:txBody>
                    <a:bodyPr/>
                    <a:lstStyle/>
                    <a:p>
                      <a:r>
                        <a:rPr lang="en-US"/>
                        <a:t>Post-hepatic Jaundice</a:t>
                      </a:r>
                    </a:p>
                  </a:txBody>
                  <a:tcPr anchor="ctr"/>
                </a:tc>
              </a:tr>
              <a:tr h="370840">
                <a:tc>
                  <a:txBody>
                    <a:bodyPr/>
                    <a:lstStyle/>
                    <a:p>
                      <a:r>
                        <a:rPr lang="en-US"/>
                        <a:t>Total bilirubin</a:t>
                      </a:r>
                    </a:p>
                  </a:txBody>
                  <a:tcPr anchor="ctr"/>
                </a:tc>
                <a:tc>
                  <a:txBody>
                    <a:bodyPr/>
                    <a:lstStyle/>
                    <a:p>
                      <a:r>
                        <a:rPr lang="en-US"/>
                        <a:t>Normal / Increased</a:t>
                      </a:r>
                    </a:p>
                  </a:txBody>
                  <a:tcPr anchor="ctr"/>
                </a:tc>
                <a:tc gridSpan="2">
                  <a:txBody>
                    <a:bodyPr/>
                    <a:lstStyle/>
                    <a:p>
                      <a:r>
                        <a:rPr lang="en-US"/>
                        <a:t>Increased</a:t>
                      </a:r>
                    </a:p>
                  </a:txBody>
                  <a:tcPr anchor="ctr"/>
                </a:tc>
                <a:tc hMerge="1">
                  <a:txBody>
                    <a:bodyPr/>
                    <a:lstStyle/>
                    <a:p>
                      <a:endParaRPr lang="en-US"/>
                    </a:p>
                  </a:txBody>
                  <a:tcPr/>
                </a:tc>
              </a:tr>
              <a:tr h="370840">
                <a:tc>
                  <a:txBody>
                    <a:bodyPr/>
                    <a:lstStyle/>
                    <a:p>
                      <a:r>
                        <a:rPr lang="en-US"/>
                        <a:t>Conjugated bilirubin</a:t>
                      </a:r>
                    </a:p>
                  </a:txBody>
                  <a:tcPr anchor="ctr"/>
                </a:tc>
                <a:tc>
                  <a:txBody>
                    <a:bodyPr/>
                    <a:lstStyle/>
                    <a:p>
                      <a:r>
                        <a:rPr lang="en-US"/>
                        <a:t>Normal</a:t>
                      </a:r>
                    </a:p>
                  </a:txBody>
                  <a:tcPr anchor="ctr"/>
                </a:tc>
                <a:tc>
                  <a:txBody>
                    <a:bodyPr/>
                    <a:lstStyle/>
                    <a:p>
                      <a:r>
                        <a:rPr lang="en-US"/>
                        <a:t>Increased</a:t>
                      </a:r>
                    </a:p>
                  </a:txBody>
                  <a:tcPr anchor="ctr"/>
                </a:tc>
                <a:tc>
                  <a:txBody>
                    <a:bodyPr/>
                    <a:lstStyle/>
                    <a:p>
                      <a:r>
                        <a:rPr lang="en-US"/>
                        <a:t>Increased</a:t>
                      </a:r>
                    </a:p>
                  </a:txBody>
                  <a:tcPr anchor="ctr"/>
                </a:tc>
              </a:tr>
              <a:tr h="370840">
                <a:tc>
                  <a:txBody>
                    <a:bodyPr/>
                    <a:lstStyle/>
                    <a:p>
                      <a:r>
                        <a:rPr lang="en-US"/>
                        <a:t>Unconjugated bilirubin</a:t>
                      </a:r>
                    </a:p>
                  </a:txBody>
                  <a:tcPr anchor="ctr"/>
                </a:tc>
                <a:tc>
                  <a:txBody>
                    <a:bodyPr/>
                    <a:lstStyle/>
                    <a:p>
                      <a:r>
                        <a:rPr lang="en-US"/>
                        <a:t>Normal / Increased</a:t>
                      </a:r>
                    </a:p>
                  </a:txBody>
                  <a:tcPr anchor="ctr"/>
                </a:tc>
                <a:tc>
                  <a:txBody>
                    <a:bodyPr/>
                    <a:lstStyle/>
                    <a:p>
                      <a:r>
                        <a:rPr lang="en-US"/>
                        <a:t>Increased</a:t>
                      </a:r>
                    </a:p>
                  </a:txBody>
                  <a:tcPr anchor="ctr"/>
                </a:tc>
                <a:tc>
                  <a:txBody>
                    <a:bodyPr/>
                    <a:lstStyle/>
                    <a:p>
                      <a:r>
                        <a:rPr lang="en-US"/>
                        <a:t>Normal</a:t>
                      </a:r>
                    </a:p>
                  </a:txBody>
                  <a:tcPr anchor="ctr"/>
                </a:tc>
              </a:tr>
              <a:tr h="370840">
                <a:tc>
                  <a:txBody>
                    <a:bodyPr/>
                    <a:lstStyle/>
                    <a:p>
                      <a:r>
                        <a:rPr lang="en-US"/>
                        <a:t>Urobilinogen</a:t>
                      </a:r>
                    </a:p>
                  </a:txBody>
                  <a:tcPr anchor="ctr"/>
                </a:tc>
                <a:tc>
                  <a:txBody>
                    <a:bodyPr/>
                    <a:lstStyle/>
                    <a:p>
                      <a:r>
                        <a:rPr lang="en-US"/>
                        <a:t>Normal / Increased</a:t>
                      </a:r>
                    </a:p>
                  </a:txBody>
                  <a:tcPr anchor="ctr"/>
                </a:tc>
                <a:tc>
                  <a:txBody>
                    <a:bodyPr/>
                    <a:lstStyle/>
                    <a:p>
                      <a:r>
                        <a:rPr lang="en-US"/>
                        <a:t>Decreased</a:t>
                      </a:r>
                    </a:p>
                  </a:txBody>
                  <a:tcPr anchor="ctr"/>
                </a:tc>
                <a:tc>
                  <a:txBody>
                    <a:bodyPr/>
                    <a:lstStyle/>
                    <a:p>
                      <a:r>
                        <a:rPr lang="en-US"/>
                        <a:t>Decreased / Negative</a:t>
                      </a:r>
                    </a:p>
                  </a:txBody>
                  <a:tcPr anchor="ctr"/>
                </a:tc>
              </a:tr>
              <a:tr h="370840">
                <a:tc>
                  <a:txBody>
                    <a:bodyPr/>
                    <a:lstStyle/>
                    <a:p>
                      <a:r>
                        <a:rPr lang="en-US"/>
                        <a:t>Urine Color</a:t>
                      </a:r>
                    </a:p>
                  </a:txBody>
                  <a:tcPr anchor="ctr"/>
                </a:tc>
                <a:tc>
                  <a:txBody>
                    <a:bodyPr/>
                    <a:lstStyle/>
                    <a:p>
                      <a:r>
                        <a:rPr lang="en-US"/>
                        <a:t>Normal</a:t>
                      </a:r>
                    </a:p>
                  </a:txBody>
                  <a:tcPr anchor="ctr"/>
                </a:tc>
                <a:tc>
                  <a:txBody>
                    <a:bodyPr/>
                    <a:lstStyle/>
                    <a:p>
                      <a:r>
                        <a:rPr lang="en-US"/>
                        <a:t>Dark (urobilinogen + conjugated bilirubin)</a:t>
                      </a:r>
                    </a:p>
                  </a:txBody>
                  <a:tcPr anchor="ctr"/>
                </a:tc>
                <a:tc>
                  <a:txBody>
                    <a:bodyPr/>
                    <a:lstStyle/>
                    <a:p>
                      <a:r>
                        <a:rPr lang="en-US" dirty="0"/>
                        <a:t>Dark (conjugated </a:t>
                      </a:r>
                      <a:r>
                        <a:rPr lang="en-US" dirty="0" err="1"/>
                        <a:t>bilirubin</a:t>
                      </a:r>
                      <a:r>
                        <a:rPr lang="en-US" dirty="0"/>
                        <a:t>)</a:t>
                      </a:r>
                    </a:p>
                  </a:txBody>
                  <a:tcPr anchor="ct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table">
            <a:tbl>
              <a:tblPr firstRow="1" bandRow="1">
                <a:tableStyleId>{5C22544A-7EE6-4342-B048-85BDC9FD1C3A}</a:tableStyleId>
              </a:tblPr>
              <a:tblGrid>
                <a:gridCol w="1874838"/>
                <a:gridCol w="1874838"/>
                <a:gridCol w="1874838"/>
                <a:gridCol w="1874838"/>
              </a:tblGrid>
              <a:tr h="370840">
                <a:tc>
                  <a:txBody>
                    <a:bodyPr/>
                    <a:lstStyle/>
                    <a:p>
                      <a:r>
                        <a:rPr lang="en-US" dirty="0"/>
                        <a:t>Function test</a:t>
                      </a:r>
                    </a:p>
                  </a:txBody>
                  <a:tcPr anchor="ctr"/>
                </a:tc>
                <a:tc>
                  <a:txBody>
                    <a:bodyPr/>
                    <a:lstStyle/>
                    <a:p>
                      <a:r>
                        <a:rPr lang="en-US"/>
                        <a:t>Pre-hepatic Jaundice</a:t>
                      </a:r>
                    </a:p>
                  </a:txBody>
                  <a:tcPr anchor="ctr"/>
                </a:tc>
                <a:tc>
                  <a:txBody>
                    <a:bodyPr/>
                    <a:lstStyle/>
                    <a:p>
                      <a:r>
                        <a:rPr lang="en-US"/>
                        <a:t>Hepatic Jaundice</a:t>
                      </a:r>
                    </a:p>
                  </a:txBody>
                  <a:tcPr anchor="ctr"/>
                </a:tc>
                <a:tc>
                  <a:txBody>
                    <a:bodyPr/>
                    <a:lstStyle/>
                    <a:p>
                      <a:r>
                        <a:rPr lang="en-US"/>
                        <a:t>Post-hepatic Jaundice</a:t>
                      </a:r>
                    </a:p>
                  </a:txBody>
                  <a:tcPr anchor="ctr"/>
                </a:tc>
              </a:tr>
              <a:tr h="370840">
                <a:tc>
                  <a:txBody>
                    <a:bodyPr/>
                    <a:lstStyle/>
                    <a:p>
                      <a:r>
                        <a:rPr lang="en-US" dirty="0"/>
                        <a:t>Stool Color</a:t>
                      </a:r>
                    </a:p>
                  </a:txBody>
                  <a:tcPr anchor="ctr"/>
                </a:tc>
                <a:tc>
                  <a:txBody>
                    <a:bodyPr/>
                    <a:lstStyle/>
                    <a:p>
                      <a:r>
                        <a:rPr lang="en-US" dirty="0"/>
                        <a:t>Normal</a:t>
                      </a:r>
                    </a:p>
                  </a:txBody>
                  <a:tcPr anchor="ctr"/>
                </a:tc>
                <a:tc>
                  <a:txBody>
                    <a:bodyPr/>
                    <a:lstStyle/>
                    <a:p>
                      <a:r>
                        <a:rPr lang="en-US" dirty="0"/>
                        <a:t>Normal/Pale</a:t>
                      </a:r>
                    </a:p>
                  </a:txBody>
                  <a:tcPr anchor="ctr"/>
                </a:tc>
                <a:tc>
                  <a:txBody>
                    <a:bodyPr/>
                    <a:lstStyle/>
                    <a:p>
                      <a:r>
                        <a:rPr lang="en-US" dirty="0"/>
                        <a:t>Pale</a:t>
                      </a:r>
                    </a:p>
                  </a:txBody>
                  <a:tcPr anchor="ctr"/>
                </a:tc>
              </a:tr>
              <a:tr h="370840">
                <a:tc>
                  <a:txBody>
                    <a:bodyPr/>
                    <a:lstStyle/>
                    <a:p>
                      <a:r>
                        <a:rPr lang="en-US"/>
                        <a:t>Alkaline phosphatase levels</a:t>
                      </a:r>
                    </a:p>
                  </a:txBody>
                  <a:tcPr anchor="ctr"/>
                </a:tc>
                <a:tc rowSpan="2">
                  <a:txBody>
                    <a:bodyPr/>
                    <a:lstStyle/>
                    <a:p>
                      <a:r>
                        <a:rPr lang="en-US" dirty="0"/>
                        <a:t>Normal</a:t>
                      </a:r>
                    </a:p>
                  </a:txBody>
                  <a:tcPr anchor="ctr"/>
                </a:tc>
                <a:tc gridSpan="2">
                  <a:txBody>
                    <a:bodyPr/>
                    <a:lstStyle/>
                    <a:p>
                      <a:r>
                        <a:rPr lang="en-US" dirty="0"/>
                        <a:t>Increased</a:t>
                      </a:r>
                    </a:p>
                  </a:txBody>
                  <a:tcPr anchor="ctr"/>
                </a:tc>
                <a:tc hMerge="1">
                  <a:txBody>
                    <a:bodyPr/>
                    <a:lstStyle/>
                    <a:p>
                      <a:endParaRPr lang="en-US"/>
                    </a:p>
                  </a:txBody>
                  <a:tcPr/>
                </a:tc>
              </a:tr>
              <a:tr h="370840">
                <a:tc>
                  <a:txBody>
                    <a:bodyPr/>
                    <a:lstStyle/>
                    <a:p>
                      <a:r>
                        <a:rPr lang="en-US"/>
                        <a:t>Alanine transferase and Aspartate transferase levels</a:t>
                      </a:r>
                    </a:p>
                  </a:txBody>
                  <a:tcPr anchor="ctr"/>
                </a:tc>
                <a:tc vMerge="1">
                  <a:txBody>
                    <a:bodyPr/>
                    <a:lstStyle/>
                    <a:p>
                      <a:endParaRPr lang="en-US"/>
                    </a:p>
                  </a:txBody>
                  <a:tcPr/>
                </a:tc>
                <a:tc gridSpan="2">
                  <a:txBody>
                    <a:bodyPr/>
                    <a:lstStyle/>
                    <a:p>
                      <a:r>
                        <a:rPr lang="en-US"/>
                        <a:t>Increased</a:t>
                      </a:r>
                    </a:p>
                  </a:txBody>
                  <a:tcPr anchor="ctr"/>
                </a:tc>
                <a:tc hMerge="1">
                  <a:txBody>
                    <a:bodyPr/>
                    <a:lstStyle/>
                    <a:p>
                      <a:endParaRPr lang="en-US"/>
                    </a:p>
                  </a:txBody>
                  <a:tcPr/>
                </a:tc>
              </a:tr>
              <a:tr h="370840">
                <a:tc>
                  <a:txBody>
                    <a:bodyPr/>
                    <a:lstStyle/>
                    <a:p>
                      <a:r>
                        <a:rPr lang="en-US" dirty="0"/>
                        <a:t>Conjugated </a:t>
                      </a:r>
                      <a:r>
                        <a:rPr lang="en-US" dirty="0" err="1"/>
                        <a:t>Bilirubin</a:t>
                      </a:r>
                      <a:r>
                        <a:rPr lang="en-US" dirty="0"/>
                        <a:t> in Urine</a:t>
                      </a:r>
                    </a:p>
                  </a:txBody>
                  <a:tcPr anchor="ctr"/>
                </a:tc>
                <a:tc>
                  <a:txBody>
                    <a:bodyPr/>
                    <a:lstStyle/>
                    <a:p>
                      <a:r>
                        <a:rPr lang="en-US"/>
                        <a:t>Not Present</a:t>
                      </a:r>
                    </a:p>
                  </a:txBody>
                  <a:tcPr anchor="ctr"/>
                </a:tc>
                <a:tc gridSpan="2">
                  <a:txBody>
                    <a:bodyPr/>
                    <a:lstStyle/>
                    <a:p>
                      <a:r>
                        <a:rPr lang="en-US" dirty="0"/>
                        <a:t>Present</a:t>
                      </a:r>
                    </a:p>
                  </a:txBody>
                  <a:tcPr anchor="ctr"/>
                </a:tc>
                <a:tc hMerge="1">
                  <a:txBody>
                    <a:bodyPr/>
                    <a:lstStyle/>
                    <a:p>
                      <a:endParaRPr lang="en-US"/>
                    </a:p>
                  </a:txBody>
                  <a:tcPr/>
                </a:tc>
              </a:tr>
              <a:tr h="370840">
                <a:tc>
                  <a:txBody>
                    <a:bodyPr/>
                    <a:lstStyle/>
                    <a:p>
                      <a:r>
                        <a:rPr lang="en-US" dirty="0" err="1"/>
                        <a:t>Splenomegaly</a:t>
                      </a:r>
                      <a:endParaRPr lang="en-US" dirty="0"/>
                    </a:p>
                  </a:txBody>
                  <a:tcPr anchor="ctr"/>
                </a:tc>
                <a:tc>
                  <a:txBody>
                    <a:bodyPr/>
                    <a:lstStyle/>
                    <a:p>
                      <a:r>
                        <a:rPr lang="en-US"/>
                        <a:t>Present</a:t>
                      </a:r>
                    </a:p>
                  </a:txBody>
                  <a:tcPr anchor="ctr"/>
                </a:tc>
                <a:tc>
                  <a:txBody>
                    <a:bodyPr/>
                    <a:lstStyle/>
                    <a:p>
                      <a:r>
                        <a:rPr lang="en-US"/>
                        <a:t>Present</a:t>
                      </a:r>
                    </a:p>
                  </a:txBody>
                  <a:tcPr anchor="ctr"/>
                </a:tc>
                <a:tc>
                  <a:txBody>
                    <a:bodyPr/>
                    <a:lstStyle/>
                    <a:p>
                      <a:r>
                        <a:rPr lang="en-US" dirty="0"/>
                        <a:t>Absent</a:t>
                      </a:r>
                    </a:p>
                  </a:txBody>
                  <a:tcPr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548680"/>
            <a:ext cx="8244408" cy="5736704"/>
          </a:xfrm>
        </p:spPr>
        <p:txBody>
          <a:bodyPr/>
          <a:lstStyle/>
          <a:p>
            <a:r>
              <a:rPr lang="en-US" b="1" dirty="0" smtClean="0">
                <a:latin typeface="Arial" pitchFamily="34" charset="0"/>
                <a:cs typeface="Arial" pitchFamily="34" charset="0"/>
              </a:rPr>
              <a:t>Now let ‘s consider different scenarios</a:t>
            </a:r>
            <a:r>
              <a:rPr lang="en-US" sz="1600" b="1" dirty="0" smtClean="0">
                <a:latin typeface="Arial" pitchFamily="34" charset="0"/>
                <a:cs typeface="Arial" pitchFamily="34" charset="0"/>
              </a:rPr>
              <a:t>…</a:t>
            </a:r>
            <a:endParaRPr lang="en-US" b="1" dirty="0">
              <a:latin typeface="Arial" pitchFamily="34" charset="0"/>
              <a:cs typeface="Arial" pitchFamily="34" charset="0"/>
            </a:endParaRPr>
          </a:p>
        </p:txBody>
      </p:sp>
      <p:pic>
        <p:nvPicPr>
          <p:cNvPr id="2052" name="Picture 4" descr="https://encrypted-tbn0.gstatic.com/images?q=tbn:ANd9GcTAEGTP85KiYt-xGhDPg81S27QWiacpYU8IjVCq0BUhKOomXosN"/>
          <p:cNvPicPr>
            <a:picLocks noChangeAspect="1" noChangeArrowheads="1"/>
          </p:cNvPicPr>
          <p:nvPr/>
        </p:nvPicPr>
        <p:blipFill>
          <a:blip r:embed="rId2" cstate="print"/>
          <a:srcRect/>
          <a:stretch>
            <a:fillRect/>
          </a:stretch>
        </p:blipFill>
        <p:spPr bwMode="auto">
          <a:xfrm>
            <a:off x="3203849" y="2492897"/>
            <a:ext cx="3456383" cy="345638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3645024"/>
            <a:ext cx="7776864" cy="1894362"/>
          </a:xfrm>
        </p:spPr>
        <p:txBody>
          <a:bodyPr>
            <a:noAutofit/>
          </a:bodyPr>
          <a:lstStyle/>
          <a:p>
            <a:pPr algn="ctr" rtl="1"/>
            <a:r>
              <a:rPr lang="fa-IR" sz="4400" b="1" dirty="0" smtClean="0">
                <a:solidFill>
                  <a:schemeClr val="tx1"/>
                </a:solidFill>
                <a:latin typeface="Tahoma" pitchFamily="34" charset="0"/>
                <a:ea typeface="Tahoma" pitchFamily="34" charset="0"/>
                <a:cs typeface="Tahoma" pitchFamily="34" charset="0"/>
              </a:rPr>
              <a:t>تفسیر داده های آزمایشگاهی</a:t>
            </a:r>
            <a:br>
              <a:rPr lang="fa-IR" sz="4400" b="1" dirty="0" smtClean="0">
                <a:solidFill>
                  <a:schemeClr val="tx1"/>
                </a:solidFill>
                <a:latin typeface="Tahoma" pitchFamily="34" charset="0"/>
                <a:ea typeface="Tahoma" pitchFamily="34" charset="0"/>
                <a:cs typeface="Tahoma" pitchFamily="34" charset="0"/>
              </a:rPr>
            </a:br>
            <a:r>
              <a:rPr lang="fa-IR" sz="4400" b="1" dirty="0" smtClean="0">
                <a:solidFill>
                  <a:schemeClr val="tx1"/>
                </a:solidFill>
                <a:latin typeface="Tahoma" pitchFamily="34" charset="0"/>
                <a:ea typeface="Tahoma" pitchFamily="34" charset="0"/>
                <a:cs typeface="Tahoma" pitchFamily="34" charset="0"/>
              </a:rPr>
              <a:t> برای </a:t>
            </a:r>
            <a:br>
              <a:rPr lang="fa-IR" sz="4400" b="1" dirty="0" smtClean="0">
                <a:solidFill>
                  <a:schemeClr val="tx1"/>
                </a:solidFill>
                <a:latin typeface="Tahoma" pitchFamily="34" charset="0"/>
                <a:ea typeface="Tahoma" pitchFamily="34" charset="0"/>
                <a:cs typeface="Tahoma" pitchFamily="34" charset="0"/>
              </a:rPr>
            </a:br>
            <a:r>
              <a:rPr lang="fa-IR" sz="4400" b="1" dirty="0" smtClean="0">
                <a:solidFill>
                  <a:schemeClr val="tx1"/>
                </a:solidFill>
                <a:latin typeface="Tahoma" pitchFamily="34" charset="0"/>
                <a:ea typeface="Tahoma" pitchFamily="34" charset="0"/>
                <a:cs typeface="Tahoma" pitchFamily="34" charset="0"/>
              </a:rPr>
              <a:t>متخصصین تغذیه</a:t>
            </a:r>
            <a:r>
              <a:rPr lang="en-US" sz="4400" b="1" dirty="0" smtClean="0">
                <a:solidFill>
                  <a:schemeClr val="tx1"/>
                </a:solidFill>
                <a:latin typeface="Tahoma" pitchFamily="34" charset="0"/>
                <a:ea typeface="Tahoma" pitchFamily="34" charset="0"/>
                <a:cs typeface="Tahoma" pitchFamily="34" charset="0"/>
              </a:rPr>
              <a:t/>
            </a:r>
            <a:br>
              <a:rPr lang="en-US" sz="4400" b="1" dirty="0" smtClean="0">
                <a:solidFill>
                  <a:schemeClr val="tx1"/>
                </a:solidFill>
                <a:latin typeface="Tahoma" pitchFamily="34" charset="0"/>
                <a:ea typeface="Tahoma" pitchFamily="34" charset="0"/>
                <a:cs typeface="Tahoma" pitchFamily="34" charset="0"/>
              </a:rPr>
            </a:br>
            <a:r>
              <a:rPr lang="en-US" sz="2800" dirty="0" smtClean="0"/>
              <a:t/>
            </a:r>
            <a:br>
              <a:rPr lang="en-US" sz="2800" dirty="0" smtClean="0"/>
            </a:br>
            <a:r>
              <a:rPr lang="en-US" sz="3600" dirty="0" smtClean="0">
                <a:solidFill>
                  <a:schemeClr val="tx1"/>
                </a:solidFill>
                <a:latin typeface="Arial Black" pitchFamily="34" charset="0"/>
              </a:rPr>
              <a:t>LABORATORY TESTS INTERPRETATION </a:t>
            </a:r>
            <a:br>
              <a:rPr lang="en-US" sz="3600" dirty="0" smtClean="0">
                <a:solidFill>
                  <a:schemeClr val="tx1"/>
                </a:solidFill>
                <a:latin typeface="Arial Black" pitchFamily="34" charset="0"/>
              </a:rPr>
            </a:br>
            <a:r>
              <a:rPr lang="en-US" sz="3600" dirty="0" smtClean="0">
                <a:solidFill>
                  <a:schemeClr val="tx1"/>
                </a:solidFill>
                <a:latin typeface="Arial Black" pitchFamily="34" charset="0"/>
              </a:rPr>
              <a:t>FOR </a:t>
            </a:r>
            <a:br>
              <a:rPr lang="en-US" sz="3600" dirty="0" smtClean="0">
                <a:solidFill>
                  <a:schemeClr val="tx1"/>
                </a:solidFill>
                <a:latin typeface="Arial Black" pitchFamily="34" charset="0"/>
              </a:rPr>
            </a:br>
            <a:r>
              <a:rPr lang="en-US" sz="3600" dirty="0" smtClean="0">
                <a:solidFill>
                  <a:schemeClr val="tx1"/>
                </a:solidFill>
                <a:latin typeface="Arial Black" pitchFamily="34" charset="0"/>
              </a:rPr>
              <a:t>NUTRITIONISTS</a:t>
            </a:r>
            <a:endParaRPr lang="fa-IR" sz="3600" dirty="0">
              <a:solidFill>
                <a:schemeClr val="tx1"/>
              </a:solidFill>
              <a:latin typeface="Arial Black" pitchFamily="34" charset="0"/>
            </a:endParaRPr>
          </a:p>
        </p:txBody>
      </p:sp>
      <p:cxnSp>
        <p:nvCxnSpPr>
          <p:cNvPr id="4" name="Straight Connector 3"/>
          <p:cNvCxnSpPr/>
          <p:nvPr/>
        </p:nvCxnSpPr>
        <p:spPr>
          <a:xfrm>
            <a:off x="1403648" y="3068960"/>
            <a:ext cx="7200800" cy="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59632" y="3140968"/>
            <a:ext cx="7560840" cy="0"/>
          </a:xfrm>
          <a:prstGeom prst="line">
            <a:avLst/>
          </a:prstGeom>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764704"/>
            <a:ext cx="7746064" cy="5483696"/>
          </a:xfrm>
        </p:spPr>
        <p:txBody>
          <a:bodyPr>
            <a:normAutofit/>
          </a:bodyPr>
          <a:lstStyle/>
          <a:p>
            <a:r>
              <a:rPr lang="en-US" sz="2600" dirty="0" smtClean="0">
                <a:latin typeface="Arial" pitchFamily="34" charset="0"/>
                <a:cs typeface="Arial" pitchFamily="34" charset="0"/>
              </a:rPr>
              <a:t>Elevations in ALT &amp; AST only</a:t>
            </a:r>
            <a:r>
              <a:rPr lang="en-US" sz="2600" dirty="0" smtClean="0">
                <a:latin typeface="Arial" pitchFamily="34" charset="0"/>
                <a:cs typeface="Arial" pitchFamily="34" charset="0"/>
              </a:rPr>
              <a:t>:</a:t>
            </a:r>
          </a:p>
          <a:p>
            <a:pPr lvl="1"/>
            <a:r>
              <a:rPr lang="en-US" sz="2600" dirty="0" smtClean="0">
                <a:latin typeface="Arial" pitchFamily="34" charset="0"/>
                <a:cs typeface="Arial" pitchFamily="34" charset="0"/>
              </a:rPr>
              <a:t> suggests cellular injury</a:t>
            </a:r>
          </a:p>
          <a:p>
            <a:pPr lvl="1"/>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Elevations </a:t>
            </a:r>
            <a:r>
              <a:rPr lang="en-US" sz="2600" dirty="0" smtClean="0">
                <a:latin typeface="Arial" pitchFamily="34" charset="0"/>
                <a:cs typeface="Arial" pitchFamily="34" charset="0"/>
              </a:rPr>
              <a:t>in </a:t>
            </a:r>
            <a:r>
              <a:rPr lang="en-US" sz="2600" dirty="0" err="1" smtClean="0">
                <a:latin typeface="Arial" pitchFamily="34" charset="0"/>
                <a:cs typeface="Arial" pitchFamily="34" charset="0"/>
              </a:rPr>
              <a:t>AlP</a:t>
            </a:r>
            <a:r>
              <a:rPr lang="en-US" sz="2600" dirty="0" smtClean="0">
                <a:latin typeface="Arial" pitchFamily="34" charset="0"/>
                <a:cs typeface="Arial" pitchFamily="34" charset="0"/>
              </a:rPr>
              <a:t> </a:t>
            </a:r>
            <a:r>
              <a:rPr lang="en-US" sz="2600" dirty="0" smtClean="0">
                <a:latin typeface="Arial" pitchFamily="34" charset="0"/>
                <a:cs typeface="Arial" pitchFamily="34" charset="0"/>
              </a:rPr>
              <a:t>&amp; </a:t>
            </a:r>
            <a:r>
              <a:rPr lang="en-US" sz="2600" dirty="0" err="1" smtClean="0">
                <a:latin typeface="Arial" pitchFamily="34" charset="0"/>
                <a:cs typeface="Arial" pitchFamily="34" charset="0"/>
              </a:rPr>
              <a:t>Bilirubin</a:t>
            </a:r>
            <a:r>
              <a:rPr lang="en-US" sz="2600" dirty="0" smtClean="0">
                <a:latin typeface="Arial" pitchFamily="34" charset="0"/>
                <a:cs typeface="Arial" pitchFamily="34" charset="0"/>
              </a:rPr>
              <a:t>: </a:t>
            </a:r>
          </a:p>
          <a:p>
            <a:pPr lvl="1"/>
            <a:r>
              <a:rPr lang="en-US" sz="2600" dirty="0" smtClean="0">
                <a:latin typeface="Arial" pitchFamily="34" charset="0"/>
                <a:cs typeface="Arial" pitchFamily="34" charset="0"/>
              </a:rPr>
              <a:t>suggests </a:t>
            </a:r>
            <a:r>
              <a:rPr lang="en-US" sz="2600" dirty="0" err="1" smtClean="0">
                <a:latin typeface="Arial" pitchFamily="34" charset="0"/>
                <a:cs typeface="Arial" pitchFamily="34" charset="0"/>
              </a:rPr>
              <a:t>cholestasis</a:t>
            </a:r>
            <a:r>
              <a:rPr lang="en-US" sz="2600" dirty="0" smtClean="0">
                <a:latin typeface="Arial" pitchFamily="34" charset="0"/>
                <a:cs typeface="Arial" pitchFamily="34" charset="0"/>
              </a:rPr>
              <a:t> or obstruction</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Mixed pattern: ALT, AST, </a:t>
            </a:r>
            <a:r>
              <a:rPr lang="en-US" sz="2600" dirty="0" err="1" smtClean="0">
                <a:latin typeface="Arial" pitchFamily="34" charset="0"/>
                <a:cs typeface="Arial" pitchFamily="34" charset="0"/>
              </a:rPr>
              <a:t>AlP</a:t>
            </a:r>
            <a:r>
              <a:rPr lang="en-US" sz="2600" dirty="0" smtClean="0">
                <a:latin typeface="Arial" pitchFamily="34" charset="0"/>
                <a:cs typeface="Arial" pitchFamily="34" charset="0"/>
              </a:rPr>
              <a:t> </a:t>
            </a:r>
            <a:r>
              <a:rPr lang="en-US" sz="2600" dirty="0" smtClean="0">
                <a:latin typeface="Arial" pitchFamily="34" charset="0"/>
                <a:cs typeface="Arial" pitchFamily="34" charset="0"/>
              </a:rPr>
              <a:t>&amp; </a:t>
            </a:r>
            <a:r>
              <a:rPr lang="en-US" sz="2600" dirty="0" err="1" smtClean="0">
                <a:latin typeface="Arial" pitchFamily="34" charset="0"/>
                <a:cs typeface="Arial" pitchFamily="34" charset="0"/>
              </a:rPr>
              <a:t>Bili</a:t>
            </a:r>
            <a:r>
              <a:rPr lang="en-US" sz="2600" dirty="0" smtClean="0">
                <a:latin typeface="Arial" pitchFamily="34" charset="0"/>
                <a:cs typeface="Arial" pitchFamily="34" charset="0"/>
              </a:rPr>
              <a:t>: </a:t>
            </a:r>
            <a:r>
              <a:rPr lang="en-US" sz="2600" dirty="0" smtClean="0">
                <a:latin typeface="Arial" pitchFamily="34" charset="0"/>
                <a:cs typeface="Arial" pitchFamily="34" charset="0"/>
              </a:rPr>
              <a:t>   </a:t>
            </a:r>
          </a:p>
          <a:p>
            <a:pPr lvl="1"/>
            <a:r>
              <a:rPr lang="en-US" sz="2600" dirty="0" smtClean="0">
                <a:latin typeface="Arial" pitchFamily="34" charset="0"/>
                <a:cs typeface="Arial" pitchFamily="34" charset="0"/>
              </a:rPr>
              <a:t>probably </a:t>
            </a:r>
            <a:r>
              <a:rPr lang="en-US" sz="2600" dirty="0" smtClean="0">
                <a:latin typeface="Arial" pitchFamily="34" charset="0"/>
                <a:cs typeface="Arial" pitchFamily="34" charset="0"/>
              </a:rPr>
              <a:t>the most common </a:t>
            </a:r>
            <a:r>
              <a:rPr lang="en-US" sz="2600" dirty="0" smtClean="0">
                <a:latin typeface="Arial" pitchFamily="34" charset="0"/>
                <a:cs typeface="Arial" pitchFamily="34" charset="0"/>
              </a:rPr>
              <a:t>scenario</a:t>
            </a:r>
            <a:endParaRPr lang="en-US" sz="2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476672"/>
            <a:ext cx="8028384" cy="5771728"/>
          </a:xfrm>
        </p:spPr>
        <p:txBody>
          <a:bodyPr>
            <a:normAutofit/>
          </a:bodyPr>
          <a:lstStyle/>
          <a:p>
            <a:pPr>
              <a:buNone/>
            </a:pPr>
            <a:endParaRPr lang="en-US" sz="2600" b="1" dirty="0" smtClean="0">
              <a:solidFill>
                <a:srgbClr val="FF0000"/>
              </a:solidFill>
              <a:latin typeface="Arial" pitchFamily="34" charset="0"/>
              <a:cs typeface="Arial" pitchFamily="34" charset="0"/>
            </a:endParaRPr>
          </a:p>
          <a:p>
            <a:r>
              <a:rPr lang="en-US" sz="2600" dirty="0" smtClean="0">
                <a:latin typeface="Arial" pitchFamily="34" charset="0"/>
                <a:cs typeface="Arial" pitchFamily="34" charset="0"/>
              </a:rPr>
              <a:t>Very </a:t>
            </a:r>
            <a:r>
              <a:rPr lang="en-US" sz="2600" dirty="0" smtClean="0">
                <a:latin typeface="Arial" pitchFamily="34" charset="0"/>
                <a:cs typeface="Arial" pitchFamily="34" charset="0"/>
              </a:rPr>
              <a:t>high (over 1000 U/L) </a:t>
            </a:r>
            <a:r>
              <a:rPr lang="en-US" sz="2600" dirty="0" smtClean="0">
                <a:latin typeface="Arial" pitchFamily="34" charset="0"/>
                <a:cs typeface="Arial" pitchFamily="34" charset="0"/>
              </a:rPr>
              <a:t>ALT and AST usually only come </a:t>
            </a:r>
            <a:r>
              <a:rPr lang="en-US" sz="2600" dirty="0" smtClean="0">
                <a:latin typeface="Arial" pitchFamily="34" charset="0"/>
                <a:cs typeface="Arial" pitchFamily="34" charset="0"/>
              </a:rPr>
              <a:t>from </a:t>
            </a:r>
            <a:r>
              <a:rPr lang="en-US" sz="2600" dirty="0" smtClean="0">
                <a:latin typeface="Arial" pitchFamily="34" charset="0"/>
                <a:cs typeface="Arial" pitchFamily="34" charset="0"/>
              </a:rPr>
              <a:t>a couple of sources:</a:t>
            </a:r>
          </a:p>
          <a:p>
            <a:pPr lvl="1"/>
            <a:r>
              <a:rPr lang="en-US" sz="2600" dirty="0" smtClean="0">
                <a:latin typeface="Arial" pitchFamily="34" charset="0"/>
                <a:cs typeface="Arial" pitchFamily="34" charset="0"/>
              </a:rPr>
              <a:t>Acute </a:t>
            </a:r>
            <a:r>
              <a:rPr lang="en-US" sz="2600" dirty="0" smtClean="0">
                <a:latin typeface="Arial" pitchFamily="34" charset="0"/>
                <a:cs typeface="Arial" pitchFamily="34" charset="0"/>
              </a:rPr>
              <a:t>viral hepatitis (A,B,C, HSV)</a:t>
            </a:r>
          </a:p>
          <a:p>
            <a:pPr lvl="1"/>
            <a:r>
              <a:rPr lang="en-US" sz="2600" dirty="0" err="1" smtClean="0">
                <a:latin typeface="Arial" pitchFamily="34" charset="0"/>
                <a:cs typeface="Arial" pitchFamily="34" charset="0"/>
              </a:rPr>
              <a:t>Acetominophen</a:t>
            </a:r>
            <a:r>
              <a:rPr lang="en-US" sz="2600" dirty="0" smtClean="0">
                <a:latin typeface="Arial" pitchFamily="34" charset="0"/>
                <a:cs typeface="Arial" pitchFamily="34" charset="0"/>
              </a:rPr>
              <a:t> toxicity </a:t>
            </a:r>
            <a:r>
              <a:rPr lang="en-US" sz="2600" dirty="0" smtClean="0">
                <a:latin typeface="Arial" pitchFamily="34" charset="0"/>
                <a:cs typeface="Arial" pitchFamily="34" charset="0"/>
              </a:rPr>
              <a:t>/ </a:t>
            </a:r>
            <a:r>
              <a:rPr lang="en-US" sz="2600" dirty="0" smtClean="0">
                <a:latin typeface="Arial" pitchFamily="34" charset="0"/>
                <a:cs typeface="Arial" pitchFamily="34" charset="0"/>
              </a:rPr>
              <a:t>overdose</a:t>
            </a:r>
            <a:endParaRPr lang="en-US" sz="2600" dirty="0" smtClean="0">
              <a:latin typeface="Arial" pitchFamily="34" charset="0"/>
              <a:cs typeface="Arial" pitchFamily="34" charset="0"/>
            </a:endParaRPr>
          </a:p>
          <a:p>
            <a:pPr lvl="1"/>
            <a:r>
              <a:rPr lang="en-US" sz="2600" dirty="0" smtClean="0">
                <a:latin typeface="Arial" pitchFamily="34" charset="0"/>
                <a:cs typeface="Arial" pitchFamily="34" charset="0"/>
              </a:rPr>
              <a:t>Shock </a:t>
            </a:r>
            <a:r>
              <a:rPr lang="en-US" sz="2600" dirty="0" smtClean="0">
                <a:latin typeface="Arial" pitchFamily="34" charset="0"/>
                <a:cs typeface="Arial" pitchFamily="34" charset="0"/>
              </a:rPr>
              <a:t>Liver (cardiac </a:t>
            </a:r>
            <a:r>
              <a:rPr lang="en-US" sz="2600" dirty="0" smtClean="0">
                <a:latin typeface="Arial" pitchFamily="34" charset="0"/>
                <a:cs typeface="Arial" pitchFamily="34" charset="0"/>
              </a:rPr>
              <a:t>or surgical </a:t>
            </a:r>
            <a:r>
              <a:rPr lang="en-US" sz="2600" dirty="0" smtClean="0">
                <a:latin typeface="Arial" pitchFamily="34" charset="0"/>
                <a:cs typeface="Arial" pitchFamily="34" charset="0"/>
              </a:rPr>
              <a:t>event)</a:t>
            </a:r>
          </a:p>
          <a:p>
            <a:pPr lvl="1"/>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Most </a:t>
            </a:r>
            <a:r>
              <a:rPr lang="en-US" sz="2600" dirty="0" smtClean="0">
                <a:latin typeface="Arial" pitchFamily="34" charset="0"/>
                <a:cs typeface="Arial" pitchFamily="34" charset="0"/>
              </a:rPr>
              <a:t>other items </a:t>
            </a:r>
            <a:r>
              <a:rPr lang="en-US" sz="2600" dirty="0" smtClean="0">
                <a:latin typeface="Arial" pitchFamily="34" charset="0"/>
                <a:cs typeface="Arial" pitchFamily="34" charset="0"/>
              </a:rPr>
              <a:t>don’t </a:t>
            </a:r>
            <a:r>
              <a:rPr lang="en-US" sz="2600" dirty="0" smtClean="0">
                <a:latin typeface="Arial" pitchFamily="34" charset="0"/>
                <a:cs typeface="Arial" pitchFamily="34" charset="0"/>
              </a:rPr>
              <a:t>cause huge </a:t>
            </a:r>
            <a:r>
              <a:rPr lang="en-US" sz="2600" dirty="0" smtClean="0">
                <a:latin typeface="Arial" pitchFamily="34" charset="0"/>
                <a:cs typeface="Arial" pitchFamily="34" charset="0"/>
              </a:rPr>
              <a:t>levels</a:t>
            </a:r>
            <a:endParaRPr lang="en-US"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4" name="Picture 8" descr="http://img.medscape.com/pi/emed/ckb/orthopedic_surgery/1230552-1268573-754.jpg"/>
          <p:cNvPicPr>
            <a:picLocks noChangeAspect="1" noChangeArrowheads="1"/>
          </p:cNvPicPr>
          <p:nvPr/>
        </p:nvPicPr>
        <p:blipFill>
          <a:blip r:embed="rId2" cstate="print"/>
          <a:srcRect/>
          <a:stretch>
            <a:fillRect/>
          </a:stretch>
        </p:blipFill>
        <p:spPr bwMode="auto">
          <a:xfrm>
            <a:off x="1763688" y="1263580"/>
            <a:ext cx="6668216" cy="49017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1403648" y="0"/>
            <a:ext cx="7498080" cy="1143000"/>
          </a:xfrm>
        </p:spPr>
        <p:txBody>
          <a:bodyPr/>
          <a:lstStyle/>
          <a:p>
            <a:r>
              <a:rPr lang="en-US" dirty="0" smtClean="0">
                <a:solidFill>
                  <a:srgbClr val="00B050"/>
                </a:solidFill>
                <a:latin typeface="Arial Black" pitchFamily="34" charset="0"/>
              </a:rPr>
              <a:t>COAGULATION TESTS</a:t>
            </a:r>
            <a:endParaRPr lang="en-US" dirty="0">
              <a:solidFill>
                <a:srgbClr val="00B050"/>
              </a:solidFill>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357166"/>
            <a:ext cx="7571184" cy="6215106"/>
          </a:xfrm>
        </p:spPr>
        <p:txBody>
          <a:bodyPr>
            <a:normAutofit/>
          </a:bodyPr>
          <a:lstStyle/>
          <a:p>
            <a:pPr>
              <a:buNone/>
            </a:pPr>
            <a:r>
              <a:rPr lang="en-US" sz="4100" b="1" dirty="0" smtClean="0">
                <a:solidFill>
                  <a:srgbClr val="00B050"/>
                </a:solidFill>
                <a:latin typeface="Arial Black" pitchFamily="34" charset="0"/>
              </a:rPr>
              <a:t>PT</a:t>
            </a:r>
            <a:endParaRPr lang="en-US" sz="4100" b="1" dirty="0" smtClean="0">
              <a:solidFill>
                <a:srgbClr val="00B050"/>
              </a:solidFill>
              <a:latin typeface="Arial Black" pitchFamily="34" charset="0"/>
            </a:endParaRPr>
          </a:p>
          <a:p>
            <a:pPr algn="r" rtl="1">
              <a:buFont typeface="Wingdings 2" pitchFamily="18" charset="2"/>
              <a:buChar char=""/>
            </a:pPr>
            <a:r>
              <a:rPr lang="fa-IR" sz="2800" dirty="0" smtClean="0">
                <a:latin typeface="Tahoma" pitchFamily="34" charset="0"/>
                <a:ea typeface="Tahoma" pitchFamily="34" charset="0"/>
                <a:cs typeface="Tahoma" pitchFamily="34" charset="0"/>
              </a:rPr>
              <a:t>بررسی </a:t>
            </a:r>
            <a:r>
              <a:rPr lang="fa-IR" sz="2800" dirty="0" smtClean="0">
                <a:latin typeface="Tahoma" pitchFamily="34" charset="0"/>
                <a:ea typeface="Tahoma" pitchFamily="34" charset="0"/>
                <a:cs typeface="Tahoma" pitchFamily="34" charset="0"/>
              </a:rPr>
              <a:t>مسیر خارجی </a:t>
            </a:r>
            <a:r>
              <a:rPr lang="fa-IR" sz="2800" dirty="0" smtClean="0">
                <a:latin typeface="Tahoma" pitchFamily="34" charset="0"/>
                <a:ea typeface="Tahoma" pitchFamily="34" charset="0"/>
                <a:cs typeface="Tahoma" pitchFamily="34" charset="0"/>
              </a:rPr>
              <a:t>انعقاد</a:t>
            </a:r>
            <a:endParaRPr lang="en-US" sz="2800" dirty="0" smtClean="0">
              <a:latin typeface="Tahoma" pitchFamily="34" charset="0"/>
              <a:ea typeface="Tahoma" pitchFamily="34" charset="0"/>
              <a:cs typeface="Tahoma" pitchFamily="34" charset="0"/>
            </a:endParaRPr>
          </a:p>
          <a:p>
            <a:pPr algn="r" rtl="1">
              <a:buNone/>
            </a:pPr>
            <a:r>
              <a:rPr lang="fa-IR" sz="2800" dirty="0" smtClean="0">
                <a:latin typeface="Tahoma" pitchFamily="34" charset="0"/>
                <a:ea typeface="Tahoma" pitchFamily="34" charset="0"/>
                <a:cs typeface="Tahoma" pitchFamily="34" charset="0"/>
              </a:rPr>
              <a:t> </a:t>
            </a:r>
            <a:endParaRPr lang="fa-IR" sz="2800" dirty="0" smtClean="0">
              <a:latin typeface="Tahoma" pitchFamily="34" charset="0"/>
              <a:ea typeface="Tahoma" pitchFamily="34" charset="0"/>
              <a:cs typeface="Tahoma" pitchFamily="34" charset="0"/>
            </a:endParaRPr>
          </a:p>
          <a:p>
            <a:pPr algn="r" rtl="1">
              <a:buFont typeface="Wingdings 2" pitchFamily="18" charset="2"/>
              <a:buChar char=""/>
            </a:pPr>
            <a:r>
              <a:rPr lang="fa-IR" sz="2800" dirty="0" smtClean="0">
                <a:latin typeface="Tahoma" pitchFamily="34" charset="0"/>
                <a:ea typeface="Tahoma" pitchFamily="34" charset="0"/>
                <a:cs typeface="Tahoma" pitchFamily="34" charset="0"/>
              </a:rPr>
              <a:t>افزایش در : کمبود ویتامین</a:t>
            </a:r>
            <a:r>
              <a:rPr lang="en-US" sz="2800" dirty="0" smtClean="0">
                <a:latin typeface="Tahoma" pitchFamily="34" charset="0"/>
                <a:ea typeface="Tahoma" pitchFamily="34" charset="0"/>
                <a:cs typeface="Tahoma" pitchFamily="34" charset="0"/>
              </a:rPr>
              <a:t>K</a:t>
            </a:r>
            <a:r>
              <a:rPr lang="fa-IR" sz="2800" dirty="0" smtClean="0">
                <a:latin typeface="Tahoma" pitchFamily="34" charset="0"/>
                <a:ea typeface="Tahoma" pitchFamily="34" charset="0"/>
                <a:cs typeface="Tahoma" pitchFamily="34" charset="0"/>
              </a:rPr>
              <a:t> – مصرف </a:t>
            </a:r>
            <a:r>
              <a:rPr lang="en-US" sz="2800" dirty="0" smtClean="0">
                <a:latin typeface="Tahoma" pitchFamily="34" charset="0"/>
                <a:ea typeface="Tahoma" pitchFamily="34" charset="0"/>
                <a:cs typeface="Tahoma" pitchFamily="34" charset="0"/>
              </a:rPr>
              <a:t>OCP</a:t>
            </a:r>
            <a:r>
              <a:rPr lang="fa-IR" sz="2800" dirty="0" smtClean="0">
                <a:latin typeface="Tahoma" pitchFamily="34" charset="0"/>
                <a:ea typeface="Tahoma" pitchFamily="34" charset="0"/>
                <a:cs typeface="Tahoma" pitchFamily="34" charset="0"/>
              </a:rPr>
              <a:t> – بیماریهای کبدی – مصرف آنتی کواگولانت (وارفارین) -</a:t>
            </a:r>
            <a:r>
              <a:rPr lang="fa-IR" sz="2800" dirty="0" smtClean="0"/>
              <a:t> </a:t>
            </a:r>
            <a:r>
              <a:rPr lang="en-US" sz="2800" dirty="0" smtClean="0">
                <a:latin typeface="Arial" pitchFamily="34" charset="0"/>
                <a:cs typeface="Arial" pitchFamily="34" charset="0"/>
              </a:rPr>
              <a:t>DIC</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92696"/>
            <a:ext cx="7498080" cy="5555704"/>
          </a:xfrm>
        </p:spPr>
        <p:txBody>
          <a:bodyPr/>
          <a:lstStyle/>
          <a:p>
            <a:pPr>
              <a:buNone/>
            </a:pPr>
            <a:r>
              <a:rPr lang="en-US" b="1" dirty="0" smtClean="0">
                <a:solidFill>
                  <a:srgbClr val="00B050"/>
                </a:solidFill>
                <a:latin typeface="Arial Black" pitchFamily="34" charset="0"/>
              </a:rPr>
              <a:t>PTT</a:t>
            </a:r>
          </a:p>
          <a:p>
            <a:pPr algn="r" rtl="1">
              <a:buFont typeface="Wingdings 2" pitchFamily="18" charset="2"/>
              <a:buChar char=""/>
            </a:pPr>
            <a:r>
              <a:rPr lang="fa-IR" sz="2800" dirty="0" smtClean="0">
                <a:latin typeface="Tahoma" pitchFamily="34" charset="0"/>
                <a:ea typeface="Tahoma" pitchFamily="34" charset="0"/>
                <a:cs typeface="Tahoma" pitchFamily="34" charset="0"/>
              </a:rPr>
              <a:t>بررسی مسیر داخلی </a:t>
            </a:r>
            <a:r>
              <a:rPr lang="fa-IR" sz="2800" dirty="0" smtClean="0">
                <a:latin typeface="Tahoma" pitchFamily="34" charset="0"/>
                <a:ea typeface="Tahoma" pitchFamily="34" charset="0"/>
                <a:cs typeface="Tahoma" pitchFamily="34" charset="0"/>
              </a:rPr>
              <a:t>انعقاد</a:t>
            </a:r>
            <a:endParaRPr lang="en-US" sz="2800" dirty="0" smtClean="0">
              <a:latin typeface="Tahoma" pitchFamily="34" charset="0"/>
              <a:ea typeface="Tahoma" pitchFamily="34" charset="0"/>
              <a:cs typeface="Tahoma" pitchFamily="34" charset="0"/>
            </a:endParaRPr>
          </a:p>
          <a:p>
            <a:pPr algn="r" rtl="1">
              <a:buFont typeface="Wingdings 2" pitchFamily="18" charset="2"/>
              <a:buChar char=""/>
            </a:pPr>
            <a:endParaRPr lang="fa-IR" sz="2800" dirty="0" smtClean="0">
              <a:latin typeface="Tahoma" pitchFamily="34" charset="0"/>
              <a:ea typeface="Tahoma" pitchFamily="34" charset="0"/>
              <a:cs typeface="Tahoma" pitchFamily="34" charset="0"/>
            </a:endParaRPr>
          </a:p>
          <a:p>
            <a:pPr algn="just"/>
            <a:r>
              <a:rPr lang="en-US" sz="2800" dirty="0" err="1" smtClean="0"/>
              <a:t>aPTT</a:t>
            </a:r>
            <a:r>
              <a:rPr lang="en-US" sz="2800" dirty="0" smtClean="0"/>
              <a:t>: More than 70 seconds (</a:t>
            </a:r>
            <a:r>
              <a:rPr lang="en-US" sz="2800" dirty="0" smtClean="0"/>
              <a:t>signifies </a:t>
            </a:r>
            <a:r>
              <a:rPr lang="en-US" sz="2800" dirty="0" smtClean="0"/>
              <a:t>spontaneous bleeding</a:t>
            </a:r>
            <a:r>
              <a:rPr lang="en-US" sz="2800" dirty="0" smtClean="0"/>
              <a:t>)</a:t>
            </a:r>
          </a:p>
          <a:p>
            <a:pPr algn="just"/>
            <a:endParaRPr lang="en-US" sz="2800" dirty="0" smtClean="0"/>
          </a:p>
          <a:p>
            <a:pPr algn="just"/>
            <a:r>
              <a:rPr lang="en-US" sz="2800" dirty="0" smtClean="0"/>
              <a:t>PTT: More than 100 seconds (signifies spontaneous bleeding)</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332656"/>
            <a:ext cx="7746064" cy="6120680"/>
          </a:xfrm>
        </p:spPr>
        <p:txBody>
          <a:bodyPr>
            <a:normAutofit/>
          </a:bodyPr>
          <a:lstStyle/>
          <a:p>
            <a:pPr algn="just">
              <a:buNone/>
            </a:pPr>
            <a:r>
              <a:rPr lang="en-US" sz="2200" b="1" dirty="0" smtClean="0">
                <a:latin typeface="Arial" pitchFamily="34" charset="0"/>
                <a:cs typeface="Arial" pitchFamily="34" charset="0"/>
              </a:rPr>
              <a:t>A prolonged </a:t>
            </a:r>
            <a:r>
              <a:rPr lang="en-US" sz="2200" b="1" dirty="0" err="1" smtClean="0">
                <a:latin typeface="Arial" pitchFamily="34" charset="0"/>
                <a:cs typeface="Arial" pitchFamily="34" charset="0"/>
              </a:rPr>
              <a:t>aPTT</a:t>
            </a:r>
            <a:r>
              <a:rPr lang="en-US" sz="2200" b="1" dirty="0" smtClean="0">
                <a:latin typeface="Arial" pitchFamily="34" charset="0"/>
                <a:cs typeface="Arial" pitchFamily="34" charset="0"/>
              </a:rPr>
              <a:t> result may indicate the </a:t>
            </a:r>
            <a:r>
              <a:rPr lang="en-US" sz="2200" b="1" dirty="0" smtClean="0">
                <a:latin typeface="Arial" pitchFamily="34" charset="0"/>
                <a:cs typeface="Arial" pitchFamily="34" charset="0"/>
              </a:rPr>
              <a:t>following:</a:t>
            </a:r>
          </a:p>
          <a:p>
            <a:pPr algn="just">
              <a:buNone/>
            </a:pPr>
            <a:endParaRPr lang="en-US" sz="1800" b="1" dirty="0" smtClean="0">
              <a:latin typeface="Arial" pitchFamily="34" charset="0"/>
              <a:cs typeface="Arial" pitchFamily="34" charset="0"/>
            </a:endParaRPr>
          </a:p>
          <a:p>
            <a:pPr algn="just"/>
            <a:r>
              <a:rPr lang="en-US" sz="2000" u="sng" dirty="0" smtClean="0">
                <a:latin typeface="Arial" pitchFamily="34" charset="0"/>
                <a:cs typeface="Arial" pitchFamily="34" charset="0"/>
              </a:rPr>
              <a:t>Congenital deficiencies </a:t>
            </a:r>
            <a:r>
              <a:rPr lang="en-US" sz="2000" dirty="0" smtClean="0">
                <a:latin typeface="Arial" pitchFamily="34" charset="0"/>
                <a:cs typeface="Arial" pitchFamily="34" charset="0"/>
              </a:rPr>
              <a:t>of intrinsic system clotting factors such as factors VIII, IX, XI, and XII, including hemophilia </a:t>
            </a:r>
            <a:r>
              <a:rPr lang="en-US" sz="2000" dirty="0" smtClean="0">
                <a:latin typeface="Arial" pitchFamily="34" charset="0"/>
                <a:cs typeface="Arial" pitchFamily="34" charset="0"/>
              </a:rPr>
              <a:t>A </a:t>
            </a:r>
            <a:r>
              <a:rPr lang="en-US" sz="2000" dirty="0" smtClean="0">
                <a:latin typeface="Arial" pitchFamily="34" charset="0"/>
                <a:cs typeface="Arial" pitchFamily="34" charset="0"/>
              </a:rPr>
              <a:t>and hemophilia B </a:t>
            </a:r>
            <a:endParaRPr lang="en-US" sz="2000" dirty="0" smtClean="0">
              <a:latin typeface="Arial" pitchFamily="34" charset="0"/>
              <a:cs typeface="Arial" pitchFamily="34" charset="0"/>
            </a:endParaRPr>
          </a:p>
          <a:p>
            <a:pPr algn="just"/>
            <a:endParaRPr lang="en-US" sz="2000" dirty="0" smtClean="0">
              <a:latin typeface="Arial" pitchFamily="34" charset="0"/>
              <a:cs typeface="Arial" pitchFamily="34" charset="0"/>
            </a:endParaRPr>
          </a:p>
          <a:p>
            <a:pPr algn="just"/>
            <a:r>
              <a:rPr lang="en-US" sz="2000" u="sng" dirty="0" smtClean="0">
                <a:latin typeface="Arial" pitchFamily="34" charset="0"/>
                <a:cs typeface="Arial" pitchFamily="34" charset="0"/>
              </a:rPr>
              <a:t>Von </a:t>
            </a:r>
            <a:r>
              <a:rPr lang="en-US" sz="2000" u="sng" dirty="0" err="1" smtClean="0">
                <a:latin typeface="Arial" pitchFamily="34" charset="0"/>
                <a:cs typeface="Arial" pitchFamily="34" charset="0"/>
              </a:rPr>
              <a:t>Willebrand</a:t>
            </a:r>
            <a:r>
              <a:rPr lang="en-US" sz="2000" u="sng" dirty="0" smtClean="0">
                <a:latin typeface="Arial" pitchFamily="34" charset="0"/>
                <a:cs typeface="Arial" pitchFamily="34" charset="0"/>
              </a:rPr>
              <a:t> disease</a:t>
            </a:r>
            <a:r>
              <a:rPr lang="en-US" sz="2000" dirty="0" smtClean="0">
                <a:latin typeface="Arial" pitchFamily="34" charset="0"/>
                <a:cs typeface="Arial" pitchFamily="34" charset="0"/>
              </a:rPr>
              <a:t>, which is the most common </a:t>
            </a:r>
            <a:r>
              <a:rPr lang="en-US" sz="2000" dirty="0" smtClean="0">
                <a:latin typeface="Arial" pitchFamily="34" charset="0"/>
                <a:cs typeface="Arial" pitchFamily="34" charset="0"/>
              </a:rPr>
              <a:t>inherited</a:t>
            </a:r>
          </a:p>
          <a:p>
            <a:pPr algn="just">
              <a:buNone/>
            </a:pPr>
            <a:r>
              <a:rPr lang="en-US" sz="2000" dirty="0" smtClean="0">
                <a:latin typeface="Arial" pitchFamily="34" charset="0"/>
                <a:cs typeface="Arial" pitchFamily="34" charset="0"/>
              </a:rPr>
              <a:t> </a:t>
            </a:r>
          </a:p>
          <a:p>
            <a:pPr algn="just"/>
            <a:r>
              <a:rPr lang="en-US" sz="2000" dirty="0" smtClean="0">
                <a:latin typeface="Arial" pitchFamily="34" charset="0"/>
                <a:cs typeface="Arial" pitchFamily="34" charset="0"/>
              </a:rPr>
              <a:t>bleeding </a:t>
            </a:r>
            <a:r>
              <a:rPr lang="en-US" sz="2000" dirty="0" smtClean="0">
                <a:latin typeface="Arial" pitchFamily="34" charset="0"/>
                <a:cs typeface="Arial" pitchFamily="34" charset="0"/>
              </a:rPr>
              <a:t>disorder, affecting platelet function owing to decreased von </a:t>
            </a:r>
            <a:r>
              <a:rPr lang="en-US" sz="2000" dirty="0" err="1" smtClean="0">
                <a:latin typeface="Arial" pitchFamily="34" charset="0"/>
                <a:cs typeface="Arial" pitchFamily="34" charset="0"/>
              </a:rPr>
              <a:t>Willebrand</a:t>
            </a:r>
            <a:r>
              <a:rPr lang="en-US" sz="2000" dirty="0" smtClean="0">
                <a:latin typeface="Arial" pitchFamily="34" charset="0"/>
                <a:cs typeface="Arial" pitchFamily="34" charset="0"/>
              </a:rPr>
              <a:t> factor activity </a:t>
            </a:r>
            <a:endParaRPr lang="en-US" sz="2000" dirty="0" smtClean="0">
              <a:latin typeface="Arial" pitchFamily="34" charset="0"/>
              <a:cs typeface="Arial" pitchFamily="34" charset="0"/>
            </a:endParaRPr>
          </a:p>
          <a:p>
            <a:pPr algn="just"/>
            <a:endParaRPr lang="en-US" sz="2000" dirty="0" smtClean="0">
              <a:latin typeface="Arial" pitchFamily="34" charset="0"/>
              <a:cs typeface="Arial" pitchFamily="34" charset="0"/>
            </a:endParaRPr>
          </a:p>
          <a:p>
            <a:pPr algn="just"/>
            <a:r>
              <a:rPr lang="en-US" sz="2000" u="sng" dirty="0" smtClean="0">
                <a:latin typeface="Arial" pitchFamily="34" charset="0"/>
                <a:cs typeface="Arial" pitchFamily="34" charset="0"/>
              </a:rPr>
              <a:t>Hypofibrinogenemia</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332656"/>
            <a:ext cx="7848872" cy="6120680"/>
          </a:xfrm>
        </p:spPr>
        <p:txBody>
          <a:bodyPr>
            <a:normAutofit/>
          </a:bodyPr>
          <a:lstStyle/>
          <a:p>
            <a:pPr algn="just">
              <a:buNone/>
            </a:pPr>
            <a:r>
              <a:rPr lang="en-US" sz="2200" b="1" dirty="0" smtClean="0">
                <a:latin typeface="Arial" pitchFamily="34" charset="0"/>
                <a:cs typeface="Arial" pitchFamily="34" charset="0"/>
              </a:rPr>
              <a:t>A prolonged </a:t>
            </a:r>
            <a:r>
              <a:rPr lang="en-US" sz="2200" b="1" dirty="0" err="1" smtClean="0">
                <a:latin typeface="Arial" pitchFamily="34" charset="0"/>
                <a:cs typeface="Arial" pitchFamily="34" charset="0"/>
              </a:rPr>
              <a:t>aPTT</a:t>
            </a:r>
            <a:r>
              <a:rPr lang="en-US" sz="2200" b="1" dirty="0" smtClean="0">
                <a:latin typeface="Arial" pitchFamily="34" charset="0"/>
                <a:cs typeface="Arial" pitchFamily="34" charset="0"/>
              </a:rPr>
              <a:t> result may indicate the </a:t>
            </a:r>
            <a:r>
              <a:rPr lang="en-US" sz="2200" b="1" dirty="0" smtClean="0">
                <a:latin typeface="Arial" pitchFamily="34" charset="0"/>
                <a:cs typeface="Arial" pitchFamily="34" charset="0"/>
              </a:rPr>
              <a:t>following (continued):</a:t>
            </a:r>
          </a:p>
          <a:p>
            <a:pPr algn="just">
              <a:buNone/>
            </a:pPr>
            <a:endParaRPr lang="en-US" sz="1800" b="1" dirty="0" smtClean="0">
              <a:latin typeface="Arial" pitchFamily="34" charset="0"/>
              <a:cs typeface="Arial" pitchFamily="34" charset="0"/>
            </a:endParaRPr>
          </a:p>
          <a:p>
            <a:pPr algn="just"/>
            <a:r>
              <a:rPr lang="en-US" sz="2000" u="sng" dirty="0" smtClean="0">
                <a:latin typeface="Arial" pitchFamily="34" charset="0"/>
                <a:cs typeface="Arial" pitchFamily="34" charset="0"/>
              </a:rPr>
              <a:t>Liver cirrhosis</a:t>
            </a:r>
          </a:p>
          <a:p>
            <a:pPr algn="just"/>
            <a:endParaRPr lang="en-US" sz="2000" u="sng" dirty="0" smtClean="0">
              <a:latin typeface="Arial" pitchFamily="34" charset="0"/>
              <a:cs typeface="Arial" pitchFamily="34" charset="0"/>
            </a:endParaRPr>
          </a:p>
          <a:p>
            <a:pPr algn="just"/>
            <a:r>
              <a:rPr lang="en-US" sz="2000" u="sng" dirty="0" smtClean="0">
                <a:latin typeface="Arial" pitchFamily="34" charset="0"/>
                <a:cs typeface="Arial" pitchFamily="34" charset="0"/>
              </a:rPr>
              <a:t>Vitamin K deficiency</a:t>
            </a:r>
            <a:r>
              <a:rPr lang="en-US" sz="2000" dirty="0" smtClean="0">
                <a:latin typeface="Arial" pitchFamily="34" charset="0"/>
                <a:cs typeface="Arial" pitchFamily="34" charset="0"/>
              </a:rPr>
              <a:t>: inadequate quantity of intrinsic system and common pathways clotting factors, as a result the </a:t>
            </a:r>
            <a:r>
              <a:rPr lang="en-US" sz="2000" dirty="0" err="1" smtClean="0">
                <a:latin typeface="Arial" pitchFamily="34" charset="0"/>
                <a:cs typeface="Arial" pitchFamily="34" charset="0"/>
              </a:rPr>
              <a:t>aPTT</a:t>
            </a:r>
            <a:r>
              <a:rPr lang="en-US" sz="2000" dirty="0" smtClean="0">
                <a:latin typeface="Arial" pitchFamily="34" charset="0"/>
                <a:cs typeface="Arial" pitchFamily="34" charset="0"/>
              </a:rPr>
              <a:t> is prolonged</a:t>
            </a:r>
          </a:p>
          <a:p>
            <a:pPr algn="just"/>
            <a:r>
              <a:rPr lang="en-US" sz="2000" dirty="0" smtClean="0">
                <a:latin typeface="Arial" pitchFamily="34" charset="0"/>
                <a:cs typeface="Arial" pitchFamily="34" charset="0"/>
              </a:rPr>
              <a:t> </a:t>
            </a:r>
          </a:p>
          <a:p>
            <a:pPr algn="just"/>
            <a:r>
              <a:rPr lang="en-US" sz="2000" u="sng" dirty="0" smtClean="0">
                <a:latin typeface="Arial" pitchFamily="34" charset="0"/>
                <a:cs typeface="Arial" pitchFamily="34" charset="0"/>
              </a:rPr>
              <a:t>Heparin therapy</a:t>
            </a:r>
            <a:r>
              <a:rPr lang="en-US" sz="2000" dirty="0" smtClean="0">
                <a:latin typeface="Arial" pitchFamily="34" charset="0"/>
                <a:cs typeface="Arial" pitchFamily="34" charset="0"/>
              </a:rPr>
              <a:t>, which inhibits the intrinsic pathway at several points</a:t>
            </a:r>
          </a:p>
          <a:p>
            <a:pPr algn="just"/>
            <a:endParaRPr lang="en-US" sz="2000" dirty="0" smtClean="0">
              <a:latin typeface="Arial" pitchFamily="34" charset="0"/>
              <a:cs typeface="Arial" pitchFamily="34" charset="0"/>
            </a:endParaRPr>
          </a:p>
          <a:p>
            <a:pPr algn="just"/>
            <a:r>
              <a:rPr lang="en-US" sz="2000" u="sng" dirty="0" err="1" smtClean="0">
                <a:latin typeface="Arial" pitchFamily="34" charset="0"/>
                <a:cs typeface="Arial" pitchFamily="34" charset="0"/>
              </a:rPr>
              <a:t>Coumarin</a:t>
            </a:r>
            <a:r>
              <a:rPr lang="en-US" sz="2000" u="sng" dirty="0" smtClean="0">
                <a:latin typeface="Arial" pitchFamily="34" charset="0"/>
                <a:cs typeface="Arial" pitchFamily="34" charset="0"/>
              </a:rPr>
              <a:t> therapy</a:t>
            </a:r>
            <a:r>
              <a:rPr lang="en-US" sz="2000" dirty="0" smtClean="0">
                <a:latin typeface="Arial" pitchFamily="34" charset="0"/>
                <a:cs typeface="Arial" pitchFamily="34" charset="0"/>
              </a:rPr>
              <a:t>, which inhibits the function of factors I, IX and X</a:t>
            </a:r>
          </a:p>
          <a:p>
            <a:pPr algn="just"/>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76672"/>
            <a:ext cx="7498080" cy="5771728"/>
          </a:xfrm>
        </p:spPr>
        <p:txBody>
          <a:bodyPr>
            <a:normAutofit/>
          </a:bodyPr>
          <a:lstStyle/>
          <a:p>
            <a:pPr rtl="1">
              <a:buNone/>
            </a:pPr>
            <a:r>
              <a:rPr lang="en-US" b="1" dirty="0" smtClean="0">
                <a:solidFill>
                  <a:srgbClr val="00B050"/>
                </a:solidFill>
                <a:latin typeface="Arial Black" pitchFamily="34" charset="0"/>
              </a:rPr>
              <a:t>INR</a:t>
            </a:r>
            <a:r>
              <a:rPr lang="en-US" sz="2400" b="1" dirty="0" smtClean="0">
                <a:solidFill>
                  <a:srgbClr val="00B050"/>
                </a:solidFill>
                <a:latin typeface="Arial Black" pitchFamily="34" charset="0"/>
              </a:rPr>
              <a:t>: </a:t>
            </a:r>
          </a:p>
          <a:p>
            <a:pPr rtl="1">
              <a:buNone/>
            </a:pPr>
            <a:r>
              <a:rPr lang="en-US" sz="2400" b="1" dirty="0" smtClean="0">
                <a:solidFill>
                  <a:srgbClr val="00B050"/>
                </a:solidFill>
                <a:latin typeface="Arial Black" pitchFamily="34" charset="0"/>
              </a:rPr>
              <a:t>(International </a:t>
            </a:r>
            <a:r>
              <a:rPr lang="en-US" sz="2400" b="1" dirty="0" smtClean="0">
                <a:solidFill>
                  <a:srgbClr val="00B050"/>
                </a:solidFill>
                <a:latin typeface="Arial Black" pitchFamily="34" charset="0"/>
              </a:rPr>
              <a:t>normalized </a:t>
            </a:r>
            <a:r>
              <a:rPr lang="en-US" sz="2400" b="1" dirty="0" smtClean="0">
                <a:solidFill>
                  <a:srgbClr val="00B050"/>
                </a:solidFill>
                <a:latin typeface="Arial Black" pitchFamily="34" charset="0"/>
              </a:rPr>
              <a:t>ratio blood test)</a:t>
            </a:r>
          </a:p>
          <a:p>
            <a:pPr algn="r" rtl="1">
              <a:buNone/>
            </a:pPr>
            <a:endParaRPr lang="en-US" b="1" dirty="0" smtClean="0">
              <a:solidFill>
                <a:srgbClr val="00B050"/>
              </a:solidFill>
              <a:latin typeface="Arial Black" pitchFamily="34" charset="0"/>
            </a:endParaRPr>
          </a:p>
          <a:p>
            <a:pPr algn="just" rtl="1">
              <a:buFont typeface="Wingdings 2" pitchFamily="18" charset="2"/>
              <a:buChar char=""/>
            </a:pPr>
            <a:r>
              <a:rPr lang="fa-IR" sz="2400" dirty="0" smtClean="0">
                <a:latin typeface="Tahoma" pitchFamily="34" charset="0"/>
                <a:ea typeface="Tahoma" pitchFamily="34" charset="0"/>
                <a:cs typeface="Tahoma" pitchFamily="34" charset="0"/>
              </a:rPr>
              <a:t>برای اصلاح تفاوت های مر بوط به اندازه گیری </a:t>
            </a:r>
            <a:r>
              <a:rPr lang="en-US" sz="2400" dirty="0" smtClean="0">
                <a:latin typeface="Tahoma" pitchFamily="34" charset="0"/>
                <a:ea typeface="Tahoma" pitchFamily="34" charset="0"/>
                <a:cs typeface="Tahoma" pitchFamily="34" charset="0"/>
              </a:rPr>
              <a:t>PT</a:t>
            </a:r>
            <a:r>
              <a:rPr lang="fa-IR" sz="2400" dirty="0" smtClean="0">
                <a:latin typeface="Tahoma" pitchFamily="34" charset="0"/>
                <a:ea typeface="Tahoma" pitchFamily="34" charset="0"/>
                <a:cs typeface="Tahoma" pitchFamily="34" charset="0"/>
              </a:rPr>
              <a:t> در آزمایشگاه های مختلف که ناشی از تفاوت درمواد شیمیایی مصرفی برای انجام تست </a:t>
            </a:r>
            <a:r>
              <a:rPr lang="fa-IR" sz="2400" dirty="0" smtClean="0">
                <a:latin typeface="Tahoma" pitchFamily="34" charset="0"/>
                <a:ea typeface="Tahoma" pitchFamily="34" charset="0"/>
                <a:cs typeface="Tahoma" pitchFamily="34" charset="0"/>
              </a:rPr>
              <a:t>است</a:t>
            </a:r>
            <a:endParaRPr lang="en-US" sz="2400" dirty="0" smtClean="0">
              <a:latin typeface="Tahoma" pitchFamily="34" charset="0"/>
              <a:ea typeface="Tahoma" pitchFamily="34" charset="0"/>
              <a:cs typeface="Tahoma" pitchFamily="34" charset="0"/>
            </a:endParaRPr>
          </a:p>
          <a:p>
            <a:pPr>
              <a:lnSpc>
                <a:spcPct val="170000"/>
              </a:lnSpc>
              <a:buClrTx/>
              <a:buFont typeface="Wingdings 2" pitchFamily="18" charset="2"/>
              <a:buChar char=""/>
            </a:pPr>
            <a:r>
              <a:rPr lang="en-US" sz="2000" dirty="0" smtClean="0">
                <a:latin typeface="Arial" pitchFamily="34" charset="0"/>
                <a:cs typeface="Arial" pitchFamily="34" charset="0"/>
              </a:rPr>
              <a:t>INR = (patient PT/mean normal PT) </a:t>
            </a:r>
            <a:r>
              <a:rPr lang="en-US" sz="2000" baseline="30000" dirty="0" smtClean="0">
                <a:latin typeface="Arial" pitchFamily="34" charset="0"/>
                <a:cs typeface="Arial" pitchFamily="34" charset="0"/>
              </a:rPr>
              <a:t>ISI</a:t>
            </a:r>
          </a:p>
          <a:p>
            <a:pPr>
              <a:lnSpc>
                <a:spcPct val="170000"/>
              </a:lnSpc>
              <a:buClr>
                <a:schemeClr val="tx1"/>
              </a:buClr>
              <a:buFont typeface="Wingdings 2" pitchFamily="18" charset="2"/>
              <a:buChar char=""/>
            </a:pPr>
            <a:r>
              <a:rPr lang="en-US" sz="2000" dirty="0" smtClean="0">
                <a:latin typeface="Arial" pitchFamily="34" charset="0"/>
                <a:cs typeface="Arial" pitchFamily="34" charset="0"/>
              </a:rPr>
              <a:t>ISI </a:t>
            </a:r>
            <a:r>
              <a:rPr lang="en-US" sz="2000" dirty="0" smtClean="0">
                <a:latin typeface="Arial" pitchFamily="34" charset="0"/>
                <a:cs typeface="Arial" pitchFamily="34" charset="0"/>
              </a:rPr>
              <a:t>: international sensitivity index for each batch of thromboplastin reagent by </a:t>
            </a:r>
            <a:r>
              <a:rPr lang="en-US" sz="2000" dirty="0" smtClean="0">
                <a:latin typeface="Arial" pitchFamily="34" charset="0"/>
                <a:cs typeface="Arial" pitchFamily="34" charset="0"/>
              </a:rPr>
              <a:t>manufactures </a:t>
            </a:r>
            <a:endParaRPr lang="fa-IR" sz="2000" dirty="0" smtClean="0">
              <a:latin typeface="Arial" pitchFamily="34" charset="0"/>
              <a:cs typeface="Arial" pitchFamily="34" charset="0"/>
            </a:endParaRPr>
          </a:p>
          <a:p>
            <a:endParaRPr lang="en-US" dirty="0"/>
          </a:p>
        </p:txBody>
      </p:sp>
      <p:pic>
        <p:nvPicPr>
          <p:cNvPr id="88066" name="Picture 2" descr="https://encrypted-tbn1.gstatic.com/images?q=tbn:ANd9GcQLMuWTEH1anvu5y9FRdlGbB2HpYN1ajSuOObTbO8LBLk4AzblUEA"/>
          <p:cNvPicPr>
            <a:picLocks noChangeAspect="1" noChangeArrowheads="1"/>
          </p:cNvPicPr>
          <p:nvPr/>
        </p:nvPicPr>
        <p:blipFill>
          <a:blip r:embed="rId2" cstate="print"/>
          <a:srcRect/>
          <a:stretch>
            <a:fillRect/>
          </a:stretch>
        </p:blipFill>
        <p:spPr bwMode="auto">
          <a:xfrm>
            <a:off x="6398906" y="4941168"/>
            <a:ext cx="2352261" cy="15121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85728"/>
            <a:ext cx="7397994" cy="914400"/>
          </a:xfrm>
        </p:spPr>
        <p:txBody>
          <a:bodyPr/>
          <a:lstStyle/>
          <a:p>
            <a:r>
              <a:rPr lang="en-US" dirty="0" smtClean="0">
                <a:solidFill>
                  <a:srgbClr val="0070C0"/>
                </a:solidFill>
                <a:latin typeface="Arial Black" pitchFamily="34" charset="0"/>
              </a:rPr>
              <a:t>Exercise 3 </a:t>
            </a:r>
            <a:r>
              <a:rPr lang="en-US" sz="2400" b="1" dirty="0" smtClean="0">
                <a:solidFill>
                  <a:srgbClr val="0070C0"/>
                </a:solidFill>
                <a:latin typeface="Arial" pitchFamily="34" charset="0"/>
                <a:cs typeface="Arial" pitchFamily="34" charset="0"/>
              </a:rPr>
              <a:t>(CBC)</a:t>
            </a:r>
            <a:endParaRPr lang="en-US" dirty="0">
              <a:solidFill>
                <a:srgbClr val="0070C0"/>
              </a:solidFill>
              <a:latin typeface="Arial Black" pitchFamily="34" charset="0"/>
            </a:endParaRPr>
          </a:p>
        </p:txBody>
      </p:sp>
      <p:sp>
        <p:nvSpPr>
          <p:cNvPr id="3" name="Content Placeholder 2"/>
          <p:cNvSpPr>
            <a:spLocks noGrp="1"/>
          </p:cNvSpPr>
          <p:nvPr>
            <p:ph sz="half" idx="1"/>
          </p:nvPr>
        </p:nvSpPr>
        <p:spPr>
          <a:xfrm>
            <a:off x="1187624" y="1428736"/>
            <a:ext cx="4896544" cy="4525963"/>
          </a:xfrm>
        </p:spPr>
        <p:txBody>
          <a:bodyPr>
            <a:normAutofit/>
          </a:bodyPr>
          <a:lstStyle/>
          <a:p>
            <a:pPr>
              <a:buNone/>
            </a:pPr>
            <a:r>
              <a:rPr lang="en-US" sz="2400" dirty="0" smtClean="0">
                <a:latin typeface="Arial Black" pitchFamily="34" charset="0"/>
              </a:rPr>
              <a:t>What do you think?</a:t>
            </a:r>
          </a:p>
          <a:p>
            <a:pPr>
              <a:buNone/>
            </a:pPr>
            <a:r>
              <a:rPr lang="en-US" sz="2400" b="1" dirty="0" smtClean="0">
                <a:solidFill>
                  <a:srgbClr val="FF0000"/>
                </a:solidFill>
                <a:latin typeface="Arial" pitchFamily="34" charset="0"/>
                <a:cs typeface="Arial" pitchFamily="34" charset="0"/>
              </a:rPr>
              <a:t>The patient is:</a:t>
            </a:r>
          </a:p>
          <a:p>
            <a:r>
              <a:rPr lang="en-US" sz="2400" dirty="0" smtClean="0">
                <a:latin typeface="Arial" pitchFamily="34" charset="0"/>
                <a:cs typeface="Arial" pitchFamily="34" charset="0"/>
              </a:rPr>
              <a:t>A 19 yr/ female</a:t>
            </a:r>
          </a:p>
          <a:p>
            <a:r>
              <a:rPr lang="en-US" sz="2400" dirty="0" smtClean="0">
                <a:latin typeface="Arial" pitchFamily="34" charset="0"/>
                <a:cs typeface="Arial" pitchFamily="34" charset="0"/>
              </a:rPr>
              <a:t>CC: poor appetite and            low body Wt</a:t>
            </a:r>
          </a:p>
          <a:p>
            <a:r>
              <a:rPr lang="en-US" sz="2400" dirty="0" smtClean="0">
                <a:latin typeface="Arial" pitchFamily="34" charset="0"/>
                <a:cs typeface="Arial" pitchFamily="34" charset="0"/>
              </a:rPr>
              <a:t>No </a:t>
            </a:r>
            <a:r>
              <a:rPr lang="en-US" sz="2400" dirty="0" err="1" smtClean="0">
                <a:latin typeface="Arial" pitchFamily="34" charset="0"/>
                <a:cs typeface="Arial" pitchFamily="34" charset="0"/>
              </a:rPr>
              <a:t>comorbidities</a:t>
            </a:r>
            <a:r>
              <a:rPr lang="en-US" sz="2400" dirty="0" smtClean="0">
                <a:latin typeface="Arial" pitchFamily="34" charset="0"/>
                <a:cs typeface="Arial" pitchFamily="34" charset="0"/>
              </a:rPr>
              <a:t>  </a:t>
            </a:r>
            <a:r>
              <a:rPr lang="en-US" sz="2400" dirty="0" smtClean="0">
                <a:solidFill>
                  <a:srgbClr val="FFFF00"/>
                </a:solidFill>
                <a:latin typeface="Arial Black" pitchFamily="34" charset="0"/>
              </a:rPr>
              <a:t> </a:t>
            </a:r>
          </a:p>
          <a:p>
            <a:endParaRPr lang="en-US" dirty="0"/>
          </a:p>
        </p:txBody>
      </p:sp>
      <p:sp>
        <p:nvSpPr>
          <p:cNvPr id="4" name="Content Placeholder 3"/>
          <p:cNvSpPr>
            <a:spLocks noGrp="1"/>
          </p:cNvSpPr>
          <p:nvPr>
            <p:ph sz="half" idx="2"/>
          </p:nvPr>
        </p:nvSpPr>
        <p:spPr>
          <a:xfrm>
            <a:off x="5276088" y="1916832"/>
            <a:ext cx="3657600" cy="4464496"/>
          </a:xfrm>
        </p:spPr>
        <p:txBody>
          <a:bodyPr>
            <a:normAutofit/>
          </a:bodyPr>
          <a:lstStyle/>
          <a:p>
            <a:pPr>
              <a:buNone/>
            </a:pPr>
            <a:r>
              <a:rPr lang="en-US" sz="2400" b="1" dirty="0" smtClean="0">
                <a:solidFill>
                  <a:srgbClr val="FF0000"/>
                </a:solidFill>
                <a:latin typeface="Arial" pitchFamily="34" charset="0"/>
                <a:cs typeface="Arial" pitchFamily="34" charset="0"/>
              </a:rPr>
              <a:t>Lab tests:</a:t>
            </a:r>
          </a:p>
          <a:p>
            <a:r>
              <a:rPr lang="en-US" sz="2400" dirty="0" smtClean="0">
                <a:latin typeface="Arial" pitchFamily="34" charset="0"/>
                <a:cs typeface="Arial" pitchFamily="34" charset="0"/>
              </a:rPr>
              <a:t>FBS = 79</a:t>
            </a:r>
          </a:p>
          <a:p>
            <a:r>
              <a:rPr lang="en-US" sz="2400" dirty="0" smtClean="0">
                <a:latin typeface="Arial" pitchFamily="34" charset="0"/>
                <a:cs typeface="Arial" pitchFamily="34" charset="0"/>
              </a:rPr>
              <a:t>TG = 120</a:t>
            </a:r>
          </a:p>
          <a:p>
            <a:r>
              <a:rPr lang="en-US" sz="2400" dirty="0" smtClean="0">
                <a:latin typeface="Arial" pitchFamily="34" charset="0"/>
                <a:cs typeface="Arial" pitchFamily="34" charset="0"/>
              </a:rPr>
              <a:t>Total </a:t>
            </a:r>
            <a:r>
              <a:rPr lang="en-US" sz="2400" dirty="0" err="1" smtClean="0">
                <a:latin typeface="Arial" pitchFamily="34" charset="0"/>
                <a:cs typeface="Arial" pitchFamily="34" charset="0"/>
              </a:rPr>
              <a:t>Chol</a:t>
            </a:r>
            <a:r>
              <a:rPr lang="en-US" sz="2400" dirty="0" smtClean="0">
                <a:latin typeface="Arial" pitchFamily="34" charset="0"/>
                <a:cs typeface="Arial" pitchFamily="34" charset="0"/>
              </a:rPr>
              <a:t> = 194</a:t>
            </a:r>
          </a:p>
          <a:p>
            <a:r>
              <a:rPr lang="en-US" sz="2400" dirty="0" smtClean="0">
                <a:latin typeface="Arial" pitchFamily="34" charset="0"/>
                <a:cs typeface="Arial" pitchFamily="34" charset="0"/>
              </a:rPr>
              <a:t>Hg = 9.5</a:t>
            </a:r>
          </a:p>
          <a:p>
            <a:r>
              <a:rPr lang="en-US" sz="2400" dirty="0" err="1" smtClean="0">
                <a:latin typeface="Arial" pitchFamily="34" charset="0"/>
                <a:cs typeface="Arial" pitchFamily="34" charset="0"/>
              </a:rPr>
              <a:t>Hct</a:t>
            </a:r>
            <a:r>
              <a:rPr lang="en-US" sz="2400" dirty="0" smtClean="0">
                <a:latin typeface="Arial" pitchFamily="34" charset="0"/>
                <a:cs typeface="Arial" pitchFamily="34" charset="0"/>
              </a:rPr>
              <a:t> = 30</a:t>
            </a:r>
          </a:p>
          <a:p>
            <a:r>
              <a:rPr lang="en-US" sz="2400" dirty="0" smtClean="0">
                <a:latin typeface="Arial" pitchFamily="34" charset="0"/>
                <a:cs typeface="Arial" pitchFamily="34" charset="0"/>
              </a:rPr>
              <a:t>MCV = 69</a:t>
            </a:r>
          </a:p>
          <a:p>
            <a:r>
              <a:rPr lang="en-US" sz="2400" dirty="0" smtClean="0">
                <a:latin typeface="Arial" pitchFamily="34" charset="0"/>
                <a:cs typeface="Arial" pitchFamily="34" charset="0"/>
              </a:rPr>
              <a:t>MCH = 25</a:t>
            </a:r>
          </a:p>
          <a:p>
            <a:r>
              <a:rPr lang="en-US" sz="2400" dirty="0" smtClean="0">
                <a:latin typeface="Arial" pitchFamily="34" charset="0"/>
                <a:cs typeface="Arial" pitchFamily="34" charset="0"/>
              </a:rPr>
              <a:t>RDW = 16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04664"/>
            <a:ext cx="7498080" cy="1143000"/>
          </a:xfrm>
        </p:spPr>
        <p:txBody>
          <a:bodyPr>
            <a:noAutofit/>
          </a:bodyPr>
          <a:lstStyle/>
          <a:p>
            <a:pPr algn="ctr"/>
            <a:r>
              <a:rPr lang="en-US" sz="4000" b="1" dirty="0" smtClean="0">
                <a:solidFill>
                  <a:srgbClr val="00B050"/>
                </a:solidFill>
                <a:latin typeface="Arial Black" pitchFamily="34" charset="0"/>
              </a:rPr>
              <a:t>Complete Blood Count</a:t>
            </a:r>
            <a:br>
              <a:rPr lang="en-US" sz="4000" b="1" dirty="0" smtClean="0">
                <a:solidFill>
                  <a:srgbClr val="00B050"/>
                </a:solidFill>
                <a:latin typeface="Arial Black" pitchFamily="34" charset="0"/>
              </a:rPr>
            </a:br>
            <a:r>
              <a:rPr lang="en-US" sz="4000" b="1" dirty="0" smtClean="0">
                <a:solidFill>
                  <a:srgbClr val="00B050"/>
                </a:solidFill>
                <a:latin typeface="Arial Black" pitchFamily="34" charset="0"/>
              </a:rPr>
              <a:t>(CBC)</a:t>
            </a:r>
            <a:endParaRPr lang="fa-IR" sz="4000" b="1" dirty="0">
              <a:solidFill>
                <a:srgbClr val="00B050"/>
              </a:solidFill>
              <a:latin typeface="Arial Black" pitchFamily="34" charset="0"/>
            </a:endParaRPr>
          </a:p>
        </p:txBody>
      </p:sp>
      <p:sp>
        <p:nvSpPr>
          <p:cNvPr id="3" name="Content Placeholder 2"/>
          <p:cNvSpPr>
            <a:spLocks noGrp="1"/>
          </p:cNvSpPr>
          <p:nvPr>
            <p:ph idx="1"/>
          </p:nvPr>
        </p:nvSpPr>
        <p:spPr>
          <a:xfrm>
            <a:off x="1187624" y="1700808"/>
            <a:ext cx="7498080" cy="4800600"/>
          </a:xfrm>
        </p:spPr>
        <p:txBody>
          <a:bodyPr/>
          <a:lstStyle/>
          <a:p>
            <a:pPr algn="l" rtl="0"/>
            <a:endParaRPr lang="fa-IR" dirty="0"/>
          </a:p>
        </p:txBody>
      </p:sp>
      <p:pic>
        <p:nvPicPr>
          <p:cNvPr id="58370" name="Picture 2" descr="https://encrypted-tbn1.gstatic.com/images?q=tbn:ANd9GcTNLVj7f3hXDCJWrNsv8Zso2M_eOFlhjAT952UsgE0Q7gVRtlSD_A"/>
          <p:cNvPicPr>
            <a:picLocks noChangeAspect="1" noChangeArrowheads="1"/>
          </p:cNvPicPr>
          <p:nvPr/>
        </p:nvPicPr>
        <p:blipFill>
          <a:blip r:embed="rId2" cstate="print"/>
          <a:srcRect/>
          <a:stretch>
            <a:fillRect/>
          </a:stretch>
        </p:blipFill>
        <p:spPr bwMode="auto">
          <a:xfrm>
            <a:off x="3059832" y="2060848"/>
            <a:ext cx="3433035" cy="44612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Arial Black" pitchFamily="34" charset="0"/>
              </a:rPr>
              <a:t>EXERCISE 1</a:t>
            </a:r>
            <a:endParaRPr lang="en-US" dirty="0">
              <a:solidFill>
                <a:srgbClr val="0070C0"/>
              </a:solidFill>
              <a:latin typeface="Arial Black" pitchFamily="34" charset="0"/>
            </a:endParaRPr>
          </a:p>
        </p:txBody>
      </p:sp>
      <p:sp>
        <p:nvSpPr>
          <p:cNvPr id="3" name="Content Placeholder 2"/>
          <p:cNvSpPr>
            <a:spLocks noGrp="1"/>
          </p:cNvSpPr>
          <p:nvPr>
            <p:ph idx="1"/>
          </p:nvPr>
        </p:nvSpPr>
        <p:spPr>
          <a:xfrm>
            <a:off x="1187624" y="1783560"/>
            <a:ext cx="7670656" cy="4572000"/>
          </a:xfrm>
        </p:spPr>
        <p:txBody>
          <a:bodyPr/>
          <a:lstStyle/>
          <a:p>
            <a:pPr algn="l">
              <a:buNone/>
            </a:pPr>
            <a:r>
              <a:rPr lang="en-US" sz="2600" b="1" dirty="0" smtClean="0">
                <a:latin typeface="Arial" pitchFamily="34" charset="0"/>
                <a:cs typeface="Arial" pitchFamily="34" charset="0"/>
              </a:rPr>
              <a:t>Order appropriate lab tests for the following pt.</a:t>
            </a:r>
          </a:p>
          <a:p>
            <a:pPr algn="l"/>
            <a:endParaRPr lang="en-US" dirty="0" smtClean="0"/>
          </a:p>
          <a:p>
            <a:pPr algn="l"/>
            <a:r>
              <a:rPr lang="en-US" sz="2400" b="1" dirty="0" smtClean="0">
                <a:latin typeface="Arial" pitchFamily="34" charset="0"/>
                <a:cs typeface="Arial" pitchFamily="34" charset="0"/>
              </a:rPr>
              <a:t>58 yr/ Male</a:t>
            </a:r>
          </a:p>
          <a:p>
            <a:pPr algn="l"/>
            <a:r>
              <a:rPr lang="en-US" sz="2400" b="1" dirty="0" smtClean="0">
                <a:latin typeface="Arial" pitchFamily="34" charset="0"/>
                <a:cs typeface="Arial" pitchFamily="34" charset="0"/>
              </a:rPr>
              <a:t>Wt = 86Kg</a:t>
            </a:r>
          </a:p>
          <a:p>
            <a:pPr algn="l"/>
            <a:r>
              <a:rPr lang="en-US" sz="2400" b="1" dirty="0" smtClean="0">
                <a:latin typeface="Arial" pitchFamily="34" charset="0"/>
                <a:cs typeface="Arial" pitchFamily="34" charset="0"/>
              </a:rPr>
              <a:t>Ht = 175cm</a:t>
            </a:r>
          </a:p>
          <a:p>
            <a:pPr algn="l"/>
            <a:r>
              <a:rPr lang="en-US" sz="2400" b="1" dirty="0" smtClean="0">
                <a:latin typeface="Arial" pitchFamily="34" charset="0"/>
                <a:cs typeface="Arial" pitchFamily="34" charset="0"/>
              </a:rPr>
              <a:t>Waist circumference = 104 cm</a:t>
            </a:r>
          </a:p>
          <a:p>
            <a:pPr algn="l"/>
            <a:r>
              <a:rPr lang="en-US" sz="2400" b="1" dirty="0" smtClean="0">
                <a:latin typeface="Arial" pitchFamily="34" charset="0"/>
                <a:cs typeface="Arial" pitchFamily="34" charset="0"/>
              </a:rPr>
              <a:t>DM since 5 years ago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216064"/>
            <a:ext cx="3200400" cy="548640"/>
          </a:xfrm>
        </p:spPr>
        <p:txBody>
          <a:bodyPr>
            <a:normAutofit/>
          </a:bodyPr>
          <a:lstStyle/>
          <a:p>
            <a:pPr algn="ctr"/>
            <a:r>
              <a:rPr lang="en-US" sz="1800" b="1" dirty="0" smtClean="0">
                <a:solidFill>
                  <a:srgbClr val="00B050"/>
                </a:solidFill>
                <a:latin typeface="+mj-lt"/>
              </a:rPr>
              <a:t>CBC</a:t>
            </a:r>
            <a:endParaRPr lang="en-US" sz="1800" b="1" dirty="0">
              <a:solidFill>
                <a:srgbClr val="00B050"/>
              </a:solidFill>
              <a:latin typeface="+mj-lt"/>
            </a:endParaRPr>
          </a:p>
        </p:txBody>
      </p:sp>
      <p:sp>
        <p:nvSpPr>
          <p:cNvPr id="5" name="Text Placeholder 4"/>
          <p:cNvSpPr>
            <a:spLocks noGrp="1"/>
          </p:cNvSpPr>
          <p:nvPr>
            <p:ph type="body" sz="half" idx="3"/>
          </p:nvPr>
        </p:nvSpPr>
        <p:spPr>
          <a:xfrm>
            <a:off x="5044008" y="288072"/>
            <a:ext cx="3200400" cy="548640"/>
          </a:xfrm>
        </p:spPr>
        <p:txBody>
          <a:bodyPr>
            <a:normAutofit/>
          </a:bodyPr>
          <a:lstStyle/>
          <a:p>
            <a:pPr algn="ctr"/>
            <a:r>
              <a:rPr lang="en-US" sz="1800" b="1" dirty="0" smtClean="0">
                <a:solidFill>
                  <a:srgbClr val="00B050"/>
                </a:solidFill>
                <a:latin typeface="+mj-lt"/>
              </a:rPr>
              <a:t>Diff</a:t>
            </a:r>
            <a:endParaRPr lang="en-US" sz="1800" b="1" dirty="0">
              <a:solidFill>
                <a:srgbClr val="00B050"/>
              </a:solidFill>
              <a:latin typeface="+mj-lt"/>
            </a:endParaRPr>
          </a:p>
        </p:txBody>
      </p:sp>
      <p:sp>
        <p:nvSpPr>
          <p:cNvPr id="4" name="Content Placeholder 3"/>
          <p:cNvSpPr>
            <a:spLocks noGrp="1"/>
          </p:cNvSpPr>
          <p:nvPr>
            <p:ph sz="quarter" idx="2"/>
          </p:nvPr>
        </p:nvSpPr>
        <p:spPr>
          <a:xfrm>
            <a:off x="428596" y="845344"/>
            <a:ext cx="3610004" cy="5784056"/>
          </a:xfrm>
          <a:ln>
            <a:solidFill>
              <a:srgbClr val="0066FF"/>
            </a:solidFill>
          </a:ln>
        </p:spPr>
        <p:txBody>
          <a:bodyPr>
            <a:normAutofit/>
          </a:bodyPr>
          <a:lstStyle/>
          <a:p>
            <a:pPr marL="457200" indent="-457200">
              <a:buFont typeface="+mj-lt"/>
              <a:buAutoNum type="arabicParenR"/>
            </a:pPr>
            <a:r>
              <a:rPr lang="en-US" sz="1800" b="1" dirty="0" smtClean="0">
                <a:latin typeface="Arial" pitchFamily="34" charset="0"/>
                <a:cs typeface="Arial" pitchFamily="34" charset="0"/>
              </a:rPr>
              <a:t>RBC (red blood cell)</a:t>
            </a:r>
          </a:p>
          <a:p>
            <a:pPr marL="457200" indent="-457200">
              <a:buFont typeface="+mj-lt"/>
              <a:buAutoNum type="arabicParenR"/>
            </a:pPr>
            <a:r>
              <a:rPr lang="en-US" sz="1800" b="1" dirty="0" smtClean="0">
                <a:latin typeface="Arial" pitchFamily="34" charset="0"/>
                <a:cs typeface="Arial" pitchFamily="34" charset="0"/>
              </a:rPr>
              <a:t>Hemoglobin (Hgb)</a:t>
            </a:r>
          </a:p>
          <a:p>
            <a:pPr marL="457200" indent="-457200">
              <a:buFont typeface="+mj-lt"/>
              <a:buAutoNum type="arabicParenR"/>
            </a:pPr>
            <a:r>
              <a:rPr lang="en-US" sz="1800" b="1" dirty="0" smtClean="0">
                <a:latin typeface="Arial" pitchFamily="34" charset="0"/>
                <a:cs typeface="Arial" pitchFamily="34" charset="0"/>
              </a:rPr>
              <a:t>Hematocrit (</a:t>
            </a:r>
            <a:r>
              <a:rPr lang="en-US" sz="1800" b="1" dirty="0" err="1" smtClean="0">
                <a:latin typeface="Arial" pitchFamily="34" charset="0"/>
                <a:cs typeface="Arial" pitchFamily="34" charset="0"/>
              </a:rPr>
              <a:t>Hct</a:t>
            </a:r>
            <a:r>
              <a:rPr lang="en-US" sz="1800" b="1" dirty="0" smtClean="0">
                <a:latin typeface="Arial" pitchFamily="34" charset="0"/>
                <a:cs typeface="Arial" pitchFamily="34" charset="0"/>
              </a:rPr>
              <a:t>)</a:t>
            </a:r>
          </a:p>
          <a:p>
            <a:pPr marL="457200" indent="-457200">
              <a:buFont typeface="+mj-lt"/>
              <a:buAutoNum type="arabicParenR"/>
            </a:pPr>
            <a:r>
              <a:rPr lang="en-US" sz="1800" b="1" dirty="0" smtClean="0">
                <a:latin typeface="Arial" pitchFamily="34" charset="0"/>
                <a:cs typeface="Arial" pitchFamily="34" charset="0"/>
              </a:rPr>
              <a:t>Mean cell volume (MCV)</a:t>
            </a:r>
          </a:p>
          <a:p>
            <a:pPr marL="457200" indent="-457200">
              <a:buFont typeface="+mj-lt"/>
              <a:buAutoNum type="arabicParenR"/>
            </a:pPr>
            <a:r>
              <a:rPr lang="en-US" sz="1800" b="1" dirty="0">
                <a:latin typeface="Arial" pitchFamily="34" charset="0"/>
                <a:cs typeface="Arial" pitchFamily="34" charset="0"/>
              </a:rPr>
              <a:t>Mean cell </a:t>
            </a:r>
            <a:r>
              <a:rPr lang="en-US" sz="1800" b="1" dirty="0" smtClean="0">
                <a:latin typeface="Arial" pitchFamily="34" charset="0"/>
                <a:cs typeface="Arial" pitchFamily="34" charset="0"/>
              </a:rPr>
              <a:t>hemoglobin (MCH)</a:t>
            </a:r>
          </a:p>
          <a:p>
            <a:pPr marL="457200" indent="-457200">
              <a:buFont typeface="+mj-lt"/>
              <a:buAutoNum type="arabicParenR"/>
            </a:pPr>
            <a:r>
              <a:rPr lang="en-US" sz="1800" b="1" dirty="0">
                <a:latin typeface="Arial" pitchFamily="34" charset="0"/>
                <a:cs typeface="Arial" pitchFamily="34" charset="0"/>
              </a:rPr>
              <a:t>Mean cell hemoglobin </a:t>
            </a:r>
            <a:r>
              <a:rPr lang="en-US" sz="1800" b="1" dirty="0" smtClean="0">
                <a:latin typeface="Arial" pitchFamily="34" charset="0"/>
                <a:cs typeface="Arial" pitchFamily="34" charset="0"/>
              </a:rPr>
              <a:t>concentration (MCHC)</a:t>
            </a:r>
          </a:p>
          <a:p>
            <a:pPr marL="457200" indent="-457200">
              <a:buFont typeface="+mj-lt"/>
              <a:buAutoNum type="arabicParenR"/>
            </a:pPr>
            <a:r>
              <a:rPr lang="en-US" sz="1800" b="1" dirty="0" smtClean="0">
                <a:latin typeface="Arial" pitchFamily="34" charset="0"/>
                <a:cs typeface="Arial" pitchFamily="34" charset="0"/>
              </a:rPr>
              <a:t>White blood cell count (WBC</a:t>
            </a:r>
            <a:r>
              <a:rPr lang="en-US" sz="1800" b="1" dirty="0" smtClean="0">
                <a:latin typeface="Arial" pitchFamily="34" charset="0"/>
                <a:cs typeface="Arial" pitchFamily="34" charset="0"/>
              </a:rPr>
              <a:t>)</a:t>
            </a:r>
          </a:p>
          <a:p>
            <a:pPr marL="457200" indent="-457200">
              <a:buFont typeface="+mj-lt"/>
              <a:buAutoNum type="arabicParenR"/>
            </a:pPr>
            <a:r>
              <a:rPr lang="en-US" sz="1800" b="1" dirty="0" err="1" smtClean="0">
                <a:latin typeface="Arial" pitchFamily="34" charset="0"/>
                <a:cs typeface="Arial" pitchFamily="34" charset="0"/>
              </a:rPr>
              <a:t>Plt</a:t>
            </a:r>
            <a:endParaRPr lang="en-US" sz="1800" b="1" dirty="0" smtClean="0">
              <a:latin typeface="Arial" pitchFamily="34" charset="0"/>
              <a:cs typeface="Arial" pitchFamily="34" charset="0"/>
            </a:endParaRPr>
          </a:p>
          <a:p>
            <a:pPr marL="457200" indent="-457200">
              <a:buFont typeface="+mj-lt"/>
              <a:buAutoNum type="arabicParenR"/>
            </a:pPr>
            <a:r>
              <a:rPr lang="en-US" sz="1800" b="1" dirty="0" smtClean="0">
                <a:latin typeface="Arial" pitchFamily="34" charset="0"/>
                <a:cs typeface="Arial" pitchFamily="34" charset="0"/>
              </a:rPr>
              <a:t>RDW</a:t>
            </a:r>
            <a:endParaRPr lang="en-US" sz="1800" b="1" dirty="0" smtClean="0">
              <a:latin typeface="Arial" pitchFamily="34" charset="0"/>
              <a:cs typeface="Arial" pitchFamily="34" charset="0"/>
            </a:endParaRPr>
          </a:p>
          <a:p>
            <a:pPr marL="457200" indent="-457200">
              <a:buFont typeface="+mj-lt"/>
              <a:buAutoNum type="arabicParenR"/>
            </a:pPr>
            <a:endParaRPr lang="en-US" dirty="0">
              <a:latin typeface="Arial" pitchFamily="34" charset="0"/>
              <a:cs typeface="Arial" pitchFamily="34" charset="0"/>
            </a:endParaRPr>
          </a:p>
        </p:txBody>
      </p:sp>
      <p:sp>
        <p:nvSpPr>
          <p:cNvPr id="6" name="Content Placeholder 5"/>
          <p:cNvSpPr>
            <a:spLocks noGrp="1"/>
          </p:cNvSpPr>
          <p:nvPr>
            <p:ph sz="quarter" idx="4"/>
          </p:nvPr>
        </p:nvSpPr>
        <p:spPr>
          <a:xfrm>
            <a:off x="4700016" y="908720"/>
            <a:ext cx="3872512" cy="5720680"/>
          </a:xfrm>
          <a:ln>
            <a:solidFill>
              <a:srgbClr val="0066FF"/>
            </a:solidFill>
          </a:ln>
        </p:spPr>
        <p:txBody>
          <a:bodyPr>
            <a:normAutofit/>
          </a:bodyPr>
          <a:lstStyle/>
          <a:p>
            <a:pPr>
              <a:buFont typeface="Wingdings" pitchFamily="2" charset="2"/>
              <a:buChar char="ü"/>
            </a:pPr>
            <a:r>
              <a:rPr lang="en-US" sz="1800" b="1" dirty="0" smtClean="0">
                <a:latin typeface="Arial" pitchFamily="34" charset="0"/>
                <a:cs typeface="Arial" pitchFamily="34" charset="0"/>
              </a:rPr>
              <a:t>Neutrophils       55-70%</a:t>
            </a:r>
          </a:p>
          <a:p>
            <a:pPr>
              <a:buFont typeface="Wingdings" pitchFamily="2" charset="2"/>
              <a:buChar char="ü"/>
            </a:pPr>
            <a:r>
              <a:rPr lang="en-US" sz="1800" b="1" dirty="0" smtClean="0">
                <a:latin typeface="Arial" pitchFamily="34" charset="0"/>
                <a:cs typeface="Arial" pitchFamily="34" charset="0"/>
              </a:rPr>
              <a:t>Lymphocytes     20-40%</a:t>
            </a:r>
          </a:p>
          <a:p>
            <a:pPr>
              <a:buFont typeface="Wingdings" pitchFamily="2" charset="2"/>
              <a:buChar char="ü"/>
            </a:pPr>
            <a:r>
              <a:rPr lang="en-US" sz="1800" b="1" dirty="0" smtClean="0">
                <a:latin typeface="Arial" pitchFamily="34" charset="0"/>
                <a:cs typeface="Arial" pitchFamily="34" charset="0"/>
              </a:rPr>
              <a:t>Monocyte          2-8%</a:t>
            </a:r>
          </a:p>
          <a:p>
            <a:pPr>
              <a:buFont typeface="Wingdings" pitchFamily="2" charset="2"/>
              <a:buChar char="ü"/>
            </a:pPr>
            <a:r>
              <a:rPr lang="en-US" sz="1800" b="1" dirty="0" smtClean="0">
                <a:latin typeface="Arial" pitchFamily="34" charset="0"/>
                <a:cs typeface="Arial" pitchFamily="34" charset="0"/>
              </a:rPr>
              <a:t>Eosinophil         1-4%</a:t>
            </a:r>
          </a:p>
          <a:p>
            <a:pPr>
              <a:buFont typeface="Wingdings" pitchFamily="2" charset="2"/>
              <a:buChar char="ü"/>
            </a:pPr>
            <a:r>
              <a:rPr lang="en-US" sz="1800" b="1" dirty="0" smtClean="0">
                <a:latin typeface="Arial" pitchFamily="34" charset="0"/>
                <a:cs typeface="Arial" pitchFamily="34" charset="0"/>
              </a:rPr>
              <a:t>Basophil            0.5-1%</a:t>
            </a:r>
            <a:endParaRPr lang="en-US" sz="1800" b="1"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60032" y="3284984"/>
            <a:ext cx="3596310" cy="2603815"/>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1600" y="4637480"/>
            <a:ext cx="2914601" cy="1839519"/>
          </a:xfrm>
          <a:prstGeom prst="rect">
            <a:avLst/>
          </a:prstGeom>
        </p:spPr>
      </p:pic>
    </p:spTree>
    <p:extLst>
      <p:ext uri="{BB962C8B-B14F-4D97-AF65-F5344CB8AC3E}">
        <p14:creationId xmlns="" xmlns:p14="http://schemas.microsoft.com/office/powerpoint/2010/main" val="3672707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7498080" cy="1143000"/>
          </a:xfrm>
        </p:spPr>
        <p:txBody>
          <a:bodyPr>
            <a:normAutofit/>
          </a:bodyPr>
          <a:lstStyle/>
          <a:p>
            <a:r>
              <a:rPr lang="en-US" sz="3200" dirty="0" smtClean="0">
                <a:solidFill>
                  <a:srgbClr val="00B050"/>
                </a:solidFill>
                <a:latin typeface="Arial Black" pitchFamily="34" charset="0"/>
              </a:rPr>
              <a:t>RBC Indexes</a:t>
            </a:r>
            <a:endParaRPr lang="en-US" sz="3200" dirty="0">
              <a:solidFill>
                <a:srgbClr val="00B050"/>
              </a:solidFill>
              <a:latin typeface="Arial Black" pitchFamily="34" charset="0"/>
            </a:endParaRPr>
          </a:p>
        </p:txBody>
      </p:sp>
      <p:sp>
        <p:nvSpPr>
          <p:cNvPr id="3" name="Content Placeholder 2"/>
          <p:cNvSpPr>
            <a:spLocks noGrp="1"/>
          </p:cNvSpPr>
          <p:nvPr>
            <p:ph idx="1"/>
          </p:nvPr>
        </p:nvSpPr>
        <p:spPr>
          <a:xfrm>
            <a:off x="1259632" y="1124744"/>
            <a:ext cx="7674056" cy="5123656"/>
          </a:xfrm>
        </p:spPr>
        <p:txBody>
          <a:bodyPr>
            <a:normAutofit fontScale="85000" lnSpcReduction="20000"/>
          </a:bodyPr>
          <a:lstStyle/>
          <a:p>
            <a:r>
              <a:rPr lang="en-US" sz="2800" dirty="0" smtClean="0">
                <a:latin typeface="Arial" pitchFamily="34" charset="0"/>
                <a:cs typeface="Arial" pitchFamily="34" charset="0"/>
              </a:rPr>
              <a:t>MCV = average </a:t>
            </a:r>
            <a:r>
              <a:rPr lang="en-US" sz="2800" dirty="0" smtClean="0">
                <a:latin typeface="Arial" pitchFamily="34" charset="0"/>
                <a:cs typeface="Arial" pitchFamily="34" charset="0"/>
              </a:rPr>
              <a:t>red blood cell size </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The MCV is measured directly by a </a:t>
            </a:r>
            <a:r>
              <a:rPr lang="en-US" sz="2800" dirty="0" smtClean="0">
                <a:latin typeface="Arial" pitchFamily="34" charset="0"/>
                <a:cs typeface="Arial" pitchFamily="34" charset="0"/>
              </a:rPr>
              <a:t>machine</a:t>
            </a:r>
          </a:p>
          <a:p>
            <a:r>
              <a:rPr lang="en-US" sz="2800" dirty="0" smtClean="0">
                <a:latin typeface="Arial" pitchFamily="34" charset="0"/>
                <a:cs typeface="Arial" pitchFamily="34" charset="0"/>
              </a:rPr>
              <a:t>MCV: 80 - 100 </a:t>
            </a:r>
            <a:r>
              <a:rPr lang="en-US" sz="2800" dirty="0" err="1" smtClean="0">
                <a:latin typeface="Arial" pitchFamily="34" charset="0"/>
                <a:cs typeface="Arial" pitchFamily="34" charset="0"/>
              </a:rPr>
              <a:t>femtoliter</a:t>
            </a:r>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MCH = Hemoglobin </a:t>
            </a:r>
            <a:r>
              <a:rPr lang="en-US" sz="2800" dirty="0" smtClean="0">
                <a:latin typeface="Arial" pitchFamily="34" charset="0"/>
                <a:cs typeface="Arial" pitchFamily="34" charset="0"/>
              </a:rPr>
              <a:t>amount per red blood </a:t>
            </a:r>
            <a:r>
              <a:rPr lang="en-US" sz="2800" dirty="0" smtClean="0">
                <a:latin typeface="Arial" pitchFamily="34" charset="0"/>
                <a:cs typeface="Arial" pitchFamily="34" charset="0"/>
              </a:rPr>
              <a:t>cell</a:t>
            </a:r>
          </a:p>
          <a:p>
            <a:r>
              <a:rPr lang="en-US" sz="2800" dirty="0" smtClean="0">
                <a:latin typeface="Arial" pitchFamily="34" charset="0"/>
                <a:cs typeface="Arial" pitchFamily="34" charset="0"/>
              </a:rPr>
              <a:t>MCH = </a:t>
            </a:r>
            <a:r>
              <a:rPr lang="en-US" sz="2800" dirty="0" err="1" smtClean="0">
                <a:latin typeface="Arial" pitchFamily="34" charset="0"/>
                <a:cs typeface="Arial" pitchFamily="34" charset="0"/>
              </a:rPr>
              <a:t>Hgb</a:t>
            </a:r>
            <a:r>
              <a:rPr lang="en-US" sz="2800" dirty="0" smtClean="0">
                <a:latin typeface="Arial" pitchFamily="34" charset="0"/>
                <a:cs typeface="Arial" pitchFamily="34" charset="0"/>
              </a:rPr>
              <a:t>/RBC </a:t>
            </a:r>
            <a:r>
              <a:rPr lang="en-US" sz="2800" dirty="0" smtClean="0">
                <a:latin typeface="Arial" pitchFamily="34" charset="0"/>
                <a:cs typeface="Arial" pitchFamily="34" charset="0"/>
              </a:rPr>
              <a:t>count</a:t>
            </a:r>
          </a:p>
          <a:p>
            <a:r>
              <a:rPr lang="en-US" sz="2800" dirty="0" smtClean="0">
                <a:latin typeface="Arial" pitchFamily="34" charset="0"/>
                <a:cs typeface="Arial" pitchFamily="34" charset="0"/>
              </a:rPr>
              <a:t>27-31 </a:t>
            </a:r>
            <a:r>
              <a:rPr lang="en-US" sz="2800" dirty="0" err="1" smtClean="0">
                <a:latin typeface="Arial" pitchFamily="34" charset="0"/>
                <a:cs typeface="Arial" pitchFamily="34" charset="0"/>
              </a:rPr>
              <a:t>picograms</a:t>
            </a:r>
            <a:r>
              <a:rPr lang="en-US" sz="2800" dirty="0" smtClean="0">
                <a:latin typeface="Arial" pitchFamily="34" charset="0"/>
                <a:cs typeface="Arial" pitchFamily="34" charset="0"/>
              </a:rPr>
              <a:t> (pg)/cell in adult</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MCHC = The </a:t>
            </a:r>
            <a:r>
              <a:rPr lang="en-US" sz="2800" dirty="0" smtClean="0">
                <a:latin typeface="Arial" pitchFamily="34" charset="0"/>
                <a:cs typeface="Arial" pitchFamily="34" charset="0"/>
              </a:rPr>
              <a:t>amount of hemoglobin relative to the size of the cell (hemoglobin concentration) per red blood </a:t>
            </a:r>
            <a:r>
              <a:rPr lang="en-US" sz="2800" dirty="0" smtClean="0">
                <a:latin typeface="Arial" pitchFamily="34" charset="0"/>
                <a:cs typeface="Arial" pitchFamily="34" charset="0"/>
              </a:rPr>
              <a:t>cell</a:t>
            </a:r>
          </a:p>
          <a:p>
            <a:r>
              <a:rPr lang="en-US" sz="2800" dirty="0" smtClean="0">
                <a:latin typeface="Arial" pitchFamily="34" charset="0"/>
                <a:cs typeface="Arial" pitchFamily="34" charset="0"/>
              </a:rPr>
              <a:t>MCHC = </a:t>
            </a:r>
            <a:r>
              <a:rPr lang="en-US" sz="2800" dirty="0" err="1" smtClean="0">
                <a:latin typeface="Arial" pitchFamily="34" charset="0"/>
                <a:cs typeface="Arial" pitchFamily="34" charset="0"/>
              </a:rPr>
              <a:t>Hgb</a:t>
            </a:r>
            <a:r>
              <a:rPr lang="en-US" sz="2800" dirty="0" smtClean="0">
                <a:latin typeface="Arial" pitchFamily="34" charset="0"/>
                <a:cs typeface="Arial" pitchFamily="34" charset="0"/>
              </a:rPr>
              <a:t>/</a:t>
            </a:r>
            <a:r>
              <a:rPr lang="en-US" sz="2800" dirty="0" err="1" smtClean="0">
                <a:latin typeface="Arial" pitchFamily="34" charset="0"/>
                <a:cs typeface="Arial" pitchFamily="34" charset="0"/>
              </a:rPr>
              <a:t>Hct</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MCHC: </a:t>
            </a:r>
            <a:r>
              <a:rPr lang="en-US" sz="2800" dirty="0" smtClean="0">
                <a:latin typeface="Arial" pitchFamily="34" charset="0"/>
                <a:cs typeface="Arial" pitchFamily="34" charset="0"/>
              </a:rPr>
              <a:t>32-36 </a:t>
            </a:r>
            <a:r>
              <a:rPr lang="en-US" sz="2800" dirty="0" smtClean="0">
                <a:latin typeface="Arial" pitchFamily="34" charset="0"/>
                <a:cs typeface="Arial" pitchFamily="34" charset="0"/>
              </a:rPr>
              <a:t>g/</a:t>
            </a:r>
            <a:r>
              <a:rPr lang="en-US" sz="2800" dirty="0" err="1" smtClean="0">
                <a:latin typeface="Arial" pitchFamily="34" charset="0"/>
                <a:cs typeface="Arial" pitchFamily="34" charset="0"/>
              </a:rPr>
              <a:t>dL</a:t>
            </a:r>
            <a:r>
              <a:rPr lang="en-US" sz="2800" dirty="0" smtClean="0">
                <a:latin typeface="Arial" pitchFamily="34" charset="0"/>
                <a:cs typeface="Arial" pitchFamily="34" charset="0"/>
              </a:rPr>
              <a:t> in adult</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476672"/>
            <a:ext cx="7560840" cy="5688632"/>
          </a:xfrm>
        </p:spPr>
        <p:txBody>
          <a:bodyPr>
            <a:normAutofit/>
          </a:bodyPr>
          <a:lstStyle/>
          <a:p>
            <a:pPr marL="0" indent="0">
              <a:buNone/>
            </a:pPr>
            <a:r>
              <a:rPr lang="en-US" sz="2400" b="1" dirty="0" smtClean="0">
                <a:solidFill>
                  <a:srgbClr val="00B050"/>
                </a:solidFill>
                <a:latin typeface="Arial Black" pitchFamily="34" charset="0"/>
                <a:cs typeface="Arial" pitchFamily="34" charset="0"/>
              </a:rPr>
              <a:t>Assessment of </a:t>
            </a:r>
            <a:r>
              <a:rPr lang="en-US" sz="2400" b="1" dirty="0" err="1" smtClean="0">
                <a:solidFill>
                  <a:srgbClr val="00B050"/>
                </a:solidFill>
                <a:latin typeface="Arial Black" pitchFamily="34" charset="0"/>
                <a:cs typeface="Arial" pitchFamily="34" charset="0"/>
              </a:rPr>
              <a:t>Anemias</a:t>
            </a:r>
            <a:endParaRPr lang="en-US" sz="2400" dirty="0" smtClean="0">
              <a:solidFill>
                <a:srgbClr val="FF0000"/>
              </a:solidFill>
              <a:latin typeface="Arial Black" pitchFamily="34" charset="0"/>
              <a:cs typeface="Arial" pitchFamily="34" charset="0"/>
            </a:endParaRPr>
          </a:p>
          <a:p>
            <a:pPr marL="0" indent="0">
              <a:buClr>
                <a:srgbClr val="FF0000"/>
              </a:buClr>
            </a:pPr>
            <a:r>
              <a:rPr lang="en-US" sz="1800" b="1" dirty="0" smtClean="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Iron </a:t>
            </a:r>
            <a:r>
              <a:rPr lang="en-US" sz="2400" b="1" dirty="0">
                <a:solidFill>
                  <a:srgbClr val="FF0000"/>
                </a:solidFill>
                <a:latin typeface="Arial" pitchFamily="34" charset="0"/>
                <a:cs typeface="Arial" pitchFamily="34" charset="0"/>
              </a:rPr>
              <a:t>deficiency anemia</a:t>
            </a:r>
          </a:p>
          <a:p>
            <a:pPr>
              <a:buClr>
                <a:srgbClr val="FF0000"/>
              </a:buClr>
              <a:buFont typeface="Wingdings" pitchFamily="2" charset="2"/>
              <a:buChar char="q"/>
            </a:pPr>
            <a:endParaRPr lang="en-US" sz="1800" dirty="0" smtClean="0">
              <a:latin typeface="Arial" pitchFamily="34" charset="0"/>
              <a:cs typeface="Arial" pitchFamily="34" charset="0"/>
            </a:endParaRPr>
          </a:p>
          <a:p>
            <a:pPr>
              <a:buFont typeface="Wingdings" pitchFamily="2" charset="2"/>
              <a:buChar char="q"/>
            </a:pPr>
            <a:r>
              <a:rPr lang="en-US" sz="2400" b="1" dirty="0" err="1" smtClean="0">
                <a:latin typeface="Arial" pitchFamily="34" charset="0"/>
                <a:cs typeface="Arial" pitchFamily="34" charset="0"/>
              </a:rPr>
              <a:t>Hct</a:t>
            </a:r>
            <a:endParaRPr lang="en-US" sz="2400" b="1" dirty="0" smtClean="0">
              <a:latin typeface="Arial" pitchFamily="34" charset="0"/>
              <a:cs typeface="Arial" pitchFamily="34" charset="0"/>
            </a:endParaRPr>
          </a:p>
          <a:p>
            <a:pPr>
              <a:buFont typeface="Wingdings" pitchFamily="2" charset="2"/>
              <a:buChar char="§"/>
            </a:pPr>
            <a:r>
              <a:rPr lang="en-US" sz="2400" dirty="0" smtClean="0">
                <a:latin typeface="Arial" pitchFamily="34" charset="0"/>
                <a:cs typeface="Arial" pitchFamily="34" charset="0"/>
              </a:rPr>
              <a:t>% RBC  in total blood volume</a:t>
            </a:r>
          </a:p>
          <a:p>
            <a:pPr>
              <a:buFont typeface="Wingdings" pitchFamily="2" charset="2"/>
              <a:buChar char="§"/>
            </a:pPr>
            <a:r>
              <a:rPr lang="en-US" sz="2400" dirty="0" smtClean="0">
                <a:latin typeface="Arial" pitchFamily="34" charset="0"/>
                <a:cs typeface="Arial" pitchFamily="34" charset="0"/>
              </a:rPr>
              <a:t>Usually it is 3 times the Hgb </a:t>
            </a:r>
          </a:p>
          <a:p>
            <a:pPr>
              <a:buFont typeface="Wingdings" pitchFamily="2" charset="2"/>
              <a:buChar char="§"/>
            </a:pPr>
            <a:r>
              <a:rPr lang="en-US" sz="2400" dirty="0" smtClean="0">
                <a:latin typeface="Arial" pitchFamily="34" charset="0"/>
                <a:cs typeface="Arial" pitchFamily="34" charset="0"/>
              </a:rPr>
              <a:t>Affected by :   - High WBC</a:t>
            </a:r>
          </a:p>
          <a:p>
            <a:pPr>
              <a:buNone/>
            </a:pPr>
            <a:r>
              <a:rPr lang="en-US" sz="2400" dirty="0" smtClean="0">
                <a:latin typeface="Arial" pitchFamily="34" charset="0"/>
                <a:cs typeface="Arial" pitchFamily="34" charset="0"/>
              </a:rPr>
              <a:t>                           - </a:t>
            </a:r>
            <a:r>
              <a:rPr lang="en-US" sz="2400" dirty="0" smtClean="0">
                <a:latin typeface="Arial" pitchFamily="34" charset="0"/>
                <a:cs typeface="Arial" pitchFamily="34" charset="0"/>
              </a:rPr>
              <a:t>Hydration status</a:t>
            </a:r>
          </a:p>
          <a:p>
            <a:pPr>
              <a:buNone/>
            </a:pPr>
            <a:r>
              <a:rPr lang="en-US" sz="2400" dirty="0" smtClean="0">
                <a:latin typeface="Arial" pitchFamily="34" charset="0"/>
                <a:cs typeface="Arial" pitchFamily="34" charset="0"/>
              </a:rPr>
              <a:t>    </a:t>
            </a:r>
            <a:r>
              <a:rPr lang="en-US" sz="2400" dirty="0" smtClean="0">
                <a:latin typeface="Arial" pitchFamily="34" charset="0"/>
                <a:cs typeface="Arial" pitchFamily="34" charset="0"/>
              </a:rPr>
              <a:t>                       - </a:t>
            </a:r>
            <a:r>
              <a:rPr lang="en-US" sz="2400" dirty="0" smtClean="0">
                <a:latin typeface="Arial" pitchFamily="34" charset="0"/>
                <a:cs typeface="Arial" pitchFamily="34" charset="0"/>
              </a:rPr>
              <a:t>High </a:t>
            </a:r>
            <a:r>
              <a:rPr lang="en-US" sz="2400" dirty="0" smtClean="0">
                <a:latin typeface="Arial" pitchFamily="34" charset="0"/>
                <a:cs typeface="Arial" pitchFamily="34" charset="0"/>
              </a:rPr>
              <a:t>altitude</a:t>
            </a:r>
          </a:p>
          <a:p>
            <a:pPr>
              <a:buNone/>
            </a:pPr>
            <a:endParaRPr lang="en-US" sz="2400" dirty="0" smtClean="0">
              <a:latin typeface="Arial" pitchFamily="34" charset="0"/>
              <a:cs typeface="Arial" pitchFamily="34" charset="0"/>
            </a:endParaRPr>
          </a:p>
          <a:p>
            <a:pPr>
              <a:buFont typeface="Wingdings" pitchFamily="2" charset="2"/>
              <a:buChar char="q"/>
            </a:pPr>
            <a:r>
              <a:rPr lang="en-US" sz="2400" b="1" dirty="0" smtClean="0">
                <a:latin typeface="Arial" pitchFamily="34" charset="0"/>
                <a:cs typeface="Arial" pitchFamily="34" charset="0"/>
              </a:rPr>
              <a:t>Hgb</a:t>
            </a:r>
          </a:p>
          <a:p>
            <a:pPr>
              <a:buNone/>
            </a:pPr>
            <a:r>
              <a:rPr lang="en-US" sz="2400" dirty="0" smtClean="0">
                <a:latin typeface="Arial" pitchFamily="34" charset="0"/>
                <a:cs typeface="Arial" pitchFamily="34" charset="0"/>
              </a:rPr>
              <a:t>    A </a:t>
            </a:r>
            <a:r>
              <a:rPr lang="en-US" sz="2400" dirty="0" smtClean="0">
                <a:latin typeface="Arial" pitchFamily="34" charset="0"/>
                <a:cs typeface="Arial" pitchFamily="34" charset="0"/>
              </a:rPr>
              <a:t>more direct measure of iron deficiency (quantifies total Hgb in RBC  not a % of blood volume</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4" name="Left Brace 3"/>
          <p:cNvSpPr/>
          <p:nvPr/>
        </p:nvSpPr>
        <p:spPr>
          <a:xfrm>
            <a:off x="3131840" y="2852936"/>
            <a:ext cx="71438" cy="928694"/>
          </a:xfrm>
          <a:prstGeom prst="leftBrace">
            <a:avLst/>
          </a:prstGeom>
        </p:spPr>
        <p:style>
          <a:lnRef idx="2">
            <a:schemeClr val="dk1"/>
          </a:lnRef>
          <a:fillRef idx="0">
            <a:schemeClr val="dk1"/>
          </a:fillRef>
          <a:effectRef idx="1">
            <a:schemeClr val="dk1"/>
          </a:effectRef>
          <a:fontRef idx="minor">
            <a:schemeClr val="tx1"/>
          </a:fontRef>
        </p:style>
        <p:txBody>
          <a:bodyPr rtlCol="1" anchor="ctr"/>
          <a:lstStyle/>
          <a:p>
            <a:pPr algn="ctr"/>
            <a:endParaRPr lang="fa-IR"/>
          </a:p>
        </p:txBody>
      </p:sp>
    </p:spTree>
    <p:extLst>
      <p:ext uri="{BB962C8B-B14F-4D97-AF65-F5344CB8AC3E}">
        <p14:creationId xmlns="" xmlns:p14="http://schemas.microsoft.com/office/powerpoint/2010/main" val="2130643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764704"/>
            <a:ext cx="7812360" cy="4573488"/>
          </a:xfrm>
        </p:spPr>
        <p:txBody>
          <a:bodyPr>
            <a:normAutofit/>
          </a:bodyPr>
          <a:lstStyle/>
          <a:p>
            <a:pPr>
              <a:buFont typeface="Wingdings" pitchFamily="2" charset="2"/>
              <a:buChar char="q"/>
            </a:pPr>
            <a:r>
              <a:rPr lang="en-US" sz="2400" b="1" dirty="0" smtClean="0">
                <a:latin typeface="Arial" pitchFamily="34" charset="0"/>
                <a:cs typeface="Arial" pitchFamily="34" charset="0"/>
              </a:rPr>
              <a:t>Serum Iron</a:t>
            </a:r>
          </a:p>
          <a:p>
            <a:pPr>
              <a:buFont typeface="Wingdings" pitchFamily="2" charset="2"/>
              <a:buChar char="§"/>
            </a:pPr>
            <a:r>
              <a:rPr lang="en-US" sz="2400" dirty="0" smtClean="0">
                <a:latin typeface="Arial" pitchFamily="34" charset="0"/>
                <a:cs typeface="Arial" pitchFamily="34" charset="0"/>
              </a:rPr>
              <a:t>Amount of circulating iron that is bound to transferrin</a:t>
            </a:r>
          </a:p>
          <a:p>
            <a:pPr>
              <a:buFont typeface="Wingdings" pitchFamily="2" charset="2"/>
              <a:buChar char="§"/>
            </a:pPr>
            <a:r>
              <a:rPr lang="en-US" sz="2400" dirty="0" smtClean="0">
                <a:latin typeface="Arial" pitchFamily="34" charset="0"/>
                <a:cs typeface="Arial" pitchFamily="34" charset="0"/>
              </a:rPr>
              <a:t>Poor index of iron status :</a:t>
            </a:r>
          </a:p>
          <a:p>
            <a:pPr>
              <a:buFont typeface="Wingdings" pitchFamily="2" charset="2"/>
              <a:buChar char="ü"/>
            </a:pPr>
            <a:r>
              <a:rPr lang="en-US" sz="2400" dirty="0" smtClean="0">
                <a:latin typeface="Arial" pitchFamily="34" charset="0"/>
                <a:cs typeface="Arial" pitchFamily="34" charset="0"/>
              </a:rPr>
              <a:t>Large day to day changes</a:t>
            </a:r>
          </a:p>
          <a:p>
            <a:pPr>
              <a:buFont typeface="Wingdings" pitchFamily="2" charset="2"/>
              <a:buChar char="ü"/>
            </a:pPr>
            <a:r>
              <a:rPr lang="en-US" sz="2400" dirty="0" err="1" smtClean="0">
                <a:latin typeface="Arial" pitchFamily="34" charset="0"/>
                <a:cs typeface="Arial" pitchFamily="34" charset="0"/>
              </a:rPr>
              <a:t>Durnal</a:t>
            </a:r>
            <a:r>
              <a:rPr lang="en-US" sz="2400" dirty="0" smtClean="0">
                <a:latin typeface="Arial" pitchFamily="34" charset="0"/>
                <a:cs typeface="Arial" pitchFamily="34" charset="0"/>
              </a:rPr>
              <a:t> variations (highest between 6-10 AM) </a:t>
            </a:r>
          </a:p>
          <a:p>
            <a:pPr>
              <a:buFont typeface="Wingdings" pitchFamily="2" charset="2"/>
              <a:buChar char="ü"/>
            </a:pPr>
            <a:endParaRPr lang="en-US" sz="2400" dirty="0" smtClean="0">
              <a:latin typeface="Arial" pitchFamily="34" charset="0"/>
              <a:cs typeface="Arial" pitchFamily="34" charset="0"/>
            </a:endParaRPr>
          </a:p>
          <a:p>
            <a:pPr>
              <a:buFont typeface="Wingdings" pitchFamily="2" charset="2"/>
              <a:buChar char="q"/>
            </a:pPr>
            <a:r>
              <a:rPr lang="en-US" sz="2400" b="1" dirty="0" smtClean="0">
                <a:latin typeface="Arial" pitchFamily="34" charset="0"/>
                <a:cs typeface="Arial" pitchFamily="34" charset="0"/>
              </a:rPr>
              <a:t>Total iron binding capacity (TIBC)</a:t>
            </a:r>
          </a:p>
          <a:p>
            <a:pPr>
              <a:buFont typeface="Wingdings" pitchFamily="2" charset="2"/>
              <a:buChar char="§"/>
            </a:pPr>
            <a:r>
              <a:rPr lang="en-US" sz="2400" dirty="0" smtClean="0">
                <a:latin typeface="Arial" pitchFamily="34" charset="0"/>
                <a:cs typeface="Arial" pitchFamily="34" charset="0"/>
              </a:rPr>
              <a:t>Transferrin binds ferric iron</a:t>
            </a:r>
          </a:p>
          <a:p>
            <a:pPr>
              <a:buFont typeface="Wingdings" pitchFamily="2" charset="2"/>
              <a:buChar char="§"/>
            </a:pPr>
            <a:r>
              <a:rPr lang="en-US" sz="2400" dirty="0" smtClean="0">
                <a:latin typeface="Arial" pitchFamily="34" charset="0"/>
                <a:cs typeface="Arial" pitchFamily="34" charset="0"/>
              </a:rPr>
              <a:t>TIBC usually increases in iron deficiency</a:t>
            </a:r>
          </a:p>
        </p:txBody>
      </p:sp>
    </p:spTree>
    <p:extLst>
      <p:ext uri="{BB962C8B-B14F-4D97-AF65-F5344CB8AC3E}">
        <p14:creationId xmlns="" xmlns:p14="http://schemas.microsoft.com/office/powerpoint/2010/main" val="1707378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692696"/>
            <a:ext cx="7956376" cy="5760640"/>
          </a:xfrm>
        </p:spPr>
        <p:txBody>
          <a:bodyPr>
            <a:normAutofit/>
          </a:bodyPr>
          <a:lstStyle/>
          <a:p>
            <a:pPr algn="just">
              <a:buFont typeface="Wingdings" pitchFamily="2" charset="2"/>
              <a:buChar char="q"/>
            </a:pPr>
            <a:r>
              <a:rPr lang="en-US" sz="2400" b="1" dirty="0" err="1" smtClean="0">
                <a:latin typeface="Arial" pitchFamily="34" charset="0"/>
                <a:cs typeface="Arial" pitchFamily="34" charset="0"/>
              </a:rPr>
              <a:t>Ferritin</a:t>
            </a:r>
            <a:endParaRPr lang="en-US" sz="2400" b="1" dirty="0" smtClean="0">
              <a:latin typeface="Arial" pitchFamily="34" charset="0"/>
              <a:cs typeface="Arial" pitchFamily="34" charset="0"/>
            </a:endParaRPr>
          </a:p>
          <a:p>
            <a:pPr algn="just">
              <a:buFont typeface="Wingdings" pitchFamily="2" charset="2"/>
              <a:buChar char="§"/>
            </a:pPr>
            <a:r>
              <a:rPr lang="en-US" sz="2400" dirty="0" smtClean="0">
                <a:latin typeface="Arial" pitchFamily="34" charset="0"/>
                <a:cs typeface="Arial" pitchFamily="34" charset="0"/>
              </a:rPr>
              <a:t>Storage protein for iron</a:t>
            </a:r>
          </a:p>
          <a:p>
            <a:pPr algn="just">
              <a:buFont typeface="Wingdings" pitchFamily="2" charset="2"/>
              <a:buChar char="§"/>
            </a:pPr>
            <a:r>
              <a:rPr lang="en-US" sz="2400" dirty="0" smtClean="0">
                <a:latin typeface="Arial" pitchFamily="34" charset="0"/>
                <a:cs typeface="Arial" pitchFamily="34" charset="0"/>
              </a:rPr>
              <a:t>A small amount of it leaks into the </a:t>
            </a:r>
            <a:r>
              <a:rPr lang="en-US" sz="2400" dirty="0" smtClean="0">
                <a:latin typeface="Arial" pitchFamily="34" charset="0"/>
                <a:cs typeface="Arial" pitchFamily="34" charset="0"/>
              </a:rPr>
              <a:t>circulation                  </a:t>
            </a:r>
            <a:r>
              <a:rPr lang="en-US" sz="2400" dirty="0" smtClean="0">
                <a:latin typeface="Arial" pitchFamily="34" charset="0"/>
                <a:cs typeface="Arial" pitchFamily="34" charset="0"/>
              </a:rPr>
              <a:t>(1 </a:t>
            </a:r>
            <a:r>
              <a:rPr lang="en-US" sz="2400" dirty="0" err="1" smtClean="0">
                <a:latin typeface="Arial" pitchFamily="34" charset="0"/>
                <a:cs typeface="Arial" pitchFamily="34" charset="0"/>
              </a:rPr>
              <a:t>ng</a:t>
            </a:r>
            <a:r>
              <a:rPr lang="en-US" sz="2400" dirty="0" smtClean="0">
                <a:latin typeface="Arial" pitchFamily="34" charset="0"/>
                <a:cs typeface="Arial" pitchFamily="34" charset="0"/>
              </a:rPr>
              <a:t>/ml of </a:t>
            </a:r>
            <a:r>
              <a:rPr lang="en-US" sz="2400" dirty="0" err="1" smtClean="0">
                <a:latin typeface="Arial" pitchFamily="34" charset="0"/>
                <a:cs typeface="Arial" pitchFamily="34" charset="0"/>
              </a:rPr>
              <a:t>ferritin</a:t>
            </a:r>
            <a:r>
              <a:rPr lang="en-US" sz="2400" dirty="0" smtClean="0">
                <a:latin typeface="Arial" pitchFamily="34" charset="0"/>
                <a:cs typeface="Arial" pitchFamily="34" charset="0"/>
              </a:rPr>
              <a:t> is approximately 8 mg of stored iron)</a:t>
            </a:r>
          </a:p>
          <a:p>
            <a:pPr algn="just">
              <a:buFont typeface="Wingdings" pitchFamily="2" charset="2"/>
              <a:buChar char="§"/>
            </a:pPr>
            <a:r>
              <a:rPr lang="en-US" sz="2400" dirty="0" smtClean="0">
                <a:latin typeface="Arial" pitchFamily="34" charset="0"/>
                <a:cs typeface="Arial" pitchFamily="34" charset="0"/>
              </a:rPr>
              <a:t>An indicator of body iron storage pool</a:t>
            </a:r>
          </a:p>
          <a:p>
            <a:pPr algn="just">
              <a:buFont typeface="Wingdings" pitchFamily="2" charset="2"/>
              <a:buChar char="§"/>
            </a:pPr>
            <a:r>
              <a:rPr lang="en-US" sz="2400" b="1" dirty="0" smtClean="0">
                <a:solidFill>
                  <a:srgbClr val="FF0000"/>
                </a:solidFill>
                <a:latin typeface="Comic Sans MS" pitchFamily="66" charset="0"/>
              </a:rPr>
              <a:t>It is an acute phase reactant (elevates in 1 to 2 days after onset of acute illness , peaks at 3 to 5 days)</a:t>
            </a:r>
          </a:p>
          <a:p>
            <a:pPr algn="just">
              <a:buFont typeface="Wingdings" pitchFamily="2" charset="2"/>
              <a:buChar char="ü"/>
            </a:pPr>
            <a:r>
              <a:rPr lang="en-US" sz="2400" b="1" dirty="0" smtClean="0">
                <a:solidFill>
                  <a:srgbClr val="FF0000"/>
                </a:solidFill>
                <a:latin typeface="Comic Sans MS" pitchFamily="66" charset="0"/>
              </a:rPr>
              <a:t>Infection, metastatic cancer, acute inflammation, lymphoma </a:t>
            </a:r>
            <a:r>
              <a:rPr lang="en-US" sz="2400" b="1" dirty="0" smtClean="0">
                <a:solidFill>
                  <a:srgbClr val="FF0000"/>
                </a:solidFill>
                <a:latin typeface="Comic Sans MS" pitchFamily="66" charset="0"/>
              </a:rPr>
              <a:t>,…</a:t>
            </a:r>
            <a:endParaRPr lang="en-US" sz="2400" b="1" dirty="0" smtClean="0">
              <a:solidFill>
                <a:srgbClr val="FF0000"/>
              </a:solidFill>
              <a:latin typeface="Comic Sans MS" pitchFamily="66" charset="0"/>
            </a:endParaRPr>
          </a:p>
          <a:p>
            <a:pPr algn="just"/>
            <a:endParaRPr lang="en-US" sz="2400" dirty="0" smtClean="0"/>
          </a:p>
          <a:p>
            <a:pPr algn="just"/>
            <a:endParaRPr lang="fa-IR"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50"/>
                </a:solidFill>
                <a:latin typeface="Arial Black" pitchFamily="34" charset="0"/>
              </a:rPr>
              <a:t>RDW </a:t>
            </a:r>
            <a:r>
              <a:rPr lang="en-US" sz="2400" dirty="0" smtClean="0">
                <a:solidFill>
                  <a:srgbClr val="00B050"/>
                </a:solidFill>
                <a:latin typeface="Arial Black" pitchFamily="34" charset="0"/>
              </a:rPr>
              <a:t>(red blood cell distribution width)</a:t>
            </a:r>
            <a:endParaRPr lang="en-US" sz="2400" dirty="0">
              <a:solidFill>
                <a:srgbClr val="00B050"/>
              </a:solidFill>
              <a:latin typeface="Arial Black" pitchFamily="34" charset="0"/>
            </a:endParaRPr>
          </a:p>
        </p:txBody>
      </p:sp>
      <p:sp>
        <p:nvSpPr>
          <p:cNvPr id="3" name="Content Placeholder 2"/>
          <p:cNvSpPr>
            <a:spLocks noGrp="1"/>
          </p:cNvSpPr>
          <p:nvPr>
            <p:ph idx="1"/>
          </p:nvPr>
        </p:nvSpPr>
        <p:spPr/>
        <p:txBody>
          <a:bodyPr>
            <a:normAutofit/>
          </a:bodyPr>
          <a:lstStyle/>
          <a:p>
            <a:pPr algn="r" rtl="1">
              <a:buFont typeface="Wingdings 2" pitchFamily="18" charset="2"/>
              <a:buChar char=""/>
            </a:pPr>
            <a:r>
              <a:rPr lang="en-US" dirty="0" smtClean="0">
                <a:latin typeface="Arial" pitchFamily="34" charset="0"/>
                <a:cs typeface="Arial" pitchFamily="34" charset="0"/>
              </a:rPr>
              <a:t>11.5 – </a:t>
            </a:r>
            <a:r>
              <a:rPr lang="en-US" dirty="0" smtClean="0">
                <a:latin typeface="Arial" pitchFamily="34" charset="0"/>
                <a:cs typeface="Arial" pitchFamily="34" charset="0"/>
              </a:rPr>
              <a:t>14.5%</a:t>
            </a:r>
            <a:endParaRPr lang="fa-IR" sz="2600" dirty="0" smtClean="0">
              <a:latin typeface="Arial" pitchFamily="34" charset="0"/>
              <a:ea typeface="Tahoma" pitchFamily="34" charset="0"/>
              <a:cs typeface="Arial" pitchFamily="34" charset="0"/>
            </a:endParaRPr>
          </a:p>
          <a:p>
            <a:pPr algn="r" rtl="1">
              <a:buFont typeface="Wingdings 2" pitchFamily="18" charset="2"/>
              <a:buChar char=""/>
            </a:pPr>
            <a:r>
              <a:rPr lang="fa-IR" sz="2600" dirty="0" smtClean="0">
                <a:latin typeface="Tahoma" pitchFamily="34" charset="0"/>
                <a:ea typeface="Tahoma" pitchFamily="34" charset="0"/>
                <a:cs typeface="Tahoma" pitchFamily="34" charset="0"/>
              </a:rPr>
              <a:t>نشانگری برای تعیین تنوع سایز </a:t>
            </a:r>
            <a:r>
              <a:rPr lang="en-US" sz="2600" dirty="0" smtClean="0">
                <a:latin typeface="Tahoma" pitchFamily="34" charset="0"/>
                <a:ea typeface="Tahoma" pitchFamily="34" charset="0"/>
                <a:cs typeface="Tahoma" pitchFamily="34" charset="0"/>
              </a:rPr>
              <a:t>RBC</a:t>
            </a:r>
            <a:endParaRPr lang="fa-IR" sz="2600" dirty="0" smtClean="0">
              <a:latin typeface="Tahoma" pitchFamily="34" charset="0"/>
              <a:ea typeface="Tahoma" pitchFamily="34" charset="0"/>
              <a:cs typeface="Tahoma" pitchFamily="34" charset="0"/>
            </a:endParaRPr>
          </a:p>
          <a:p>
            <a:pPr algn="r" rtl="1">
              <a:buFont typeface="Wingdings 2" pitchFamily="18" charset="2"/>
              <a:buChar char=""/>
            </a:pPr>
            <a:r>
              <a:rPr lang="fa-IR" sz="2600" dirty="0" smtClean="0">
                <a:latin typeface="Tahoma" pitchFamily="34" charset="0"/>
                <a:ea typeface="Tahoma" pitchFamily="34" charset="0"/>
                <a:cs typeface="Tahoma" pitchFamily="34" charset="0"/>
              </a:rPr>
              <a:t>افزایش آن بیانگر </a:t>
            </a:r>
            <a:r>
              <a:rPr lang="fa-IR" sz="2600" dirty="0" smtClean="0">
                <a:latin typeface="Tahoma" pitchFamily="34" charset="0"/>
                <a:ea typeface="Tahoma" pitchFamily="34" charset="0"/>
                <a:cs typeface="Tahoma" pitchFamily="34" charset="0"/>
              </a:rPr>
              <a:t>تنوع </a:t>
            </a:r>
            <a:r>
              <a:rPr lang="fa-IR" sz="2600" dirty="0" smtClean="0">
                <a:latin typeface="Tahoma" pitchFamily="34" charset="0"/>
                <a:ea typeface="Tahoma" pitchFamily="34" charset="0"/>
                <a:cs typeface="Tahoma" pitchFamily="34" charset="0"/>
              </a:rPr>
              <a:t>بیشتر در سایز</a:t>
            </a:r>
            <a:r>
              <a:rPr lang="en-US" sz="2600" dirty="0" smtClean="0">
                <a:latin typeface="Tahoma" pitchFamily="34" charset="0"/>
                <a:ea typeface="Tahoma" pitchFamily="34" charset="0"/>
                <a:cs typeface="Tahoma" pitchFamily="34" charset="0"/>
              </a:rPr>
              <a:t>RBC</a:t>
            </a:r>
            <a:r>
              <a:rPr lang="fa-IR" sz="2600" dirty="0" smtClean="0">
                <a:latin typeface="Tahoma" pitchFamily="34" charset="0"/>
                <a:ea typeface="Tahoma" pitchFamily="34" charset="0"/>
                <a:cs typeface="Tahoma" pitchFamily="34" charset="0"/>
              </a:rPr>
              <a:t> ها است</a:t>
            </a:r>
          </a:p>
          <a:p>
            <a:pPr algn="r" rtl="1">
              <a:buFont typeface="Wingdings 2" pitchFamily="18" charset="2"/>
              <a:buChar char=""/>
            </a:pPr>
            <a:r>
              <a:rPr lang="fa-IR" sz="2600" dirty="0" smtClean="0">
                <a:latin typeface="Tahoma" pitchFamily="34" charset="0"/>
                <a:ea typeface="Tahoma" pitchFamily="34" charset="0"/>
                <a:cs typeface="Tahoma" pitchFamily="34" charset="0"/>
              </a:rPr>
              <a:t>افزایش </a:t>
            </a:r>
            <a:r>
              <a:rPr lang="en-US" sz="2600" dirty="0" smtClean="0">
                <a:latin typeface="Arial" pitchFamily="34" charset="0"/>
                <a:ea typeface="Tahoma" pitchFamily="34" charset="0"/>
                <a:cs typeface="Arial" pitchFamily="34" charset="0"/>
              </a:rPr>
              <a:t>RDW</a:t>
            </a:r>
            <a:r>
              <a:rPr lang="fa-IR" sz="2600" dirty="0" smtClean="0">
                <a:latin typeface="Tahoma" pitchFamily="34" charset="0"/>
                <a:ea typeface="Tahoma" pitchFamily="34" charset="0"/>
                <a:cs typeface="Tahoma" pitchFamily="34" charset="0"/>
              </a:rPr>
              <a:t> + کاهش </a:t>
            </a:r>
            <a:r>
              <a:rPr lang="en-US" sz="2600" dirty="0" smtClean="0">
                <a:latin typeface="Arial" pitchFamily="34" charset="0"/>
                <a:ea typeface="Tahoma" pitchFamily="34" charset="0"/>
                <a:cs typeface="Arial" pitchFamily="34" charset="0"/>
              </a:rPr>
              <a:t>MCV</a:t>
            </a:r>
            <a:r>
              <a:rPr lang="fa-IR" sz="2600" dirty="0" smtClean="0">
                <a:latin typeface="Tahoma" pitchFamily="34" charset="0"/>
                <a:ea typeface="Tahoma" pitchFamily="34" charset="0"/>
                <a:cs typeface="Tahoma" pitchFamily="34" charset="0"/>
              </a:rPr>
              <a:t> : آنمی فقر آهن  - تالاسمی</a:t>
            </a:r>
          </a:p>
          <a:p>
            <a:pPr algn="r" rtl="1">
              <a:buFont typeface="Wingdings 2" pitchFamily="18" charset="2"/>
              <a:buChar char=""/>
            </a:pPr>
            <a:r>
              <a:rPr lang="fa-IR" sz="2600" dirty="0" smtClean="0">
                <a:latin typeface="Tahoma" pitchFamily="34" charset="0"/>
                <a:ea typeface="Tahoma" pitchFamily="34" charset="0"/>
                <a:cs typeface="Tahoma" pitchFamily="34" charset="0"/>
              </a:rPr>
              <a:t>افزایش </a:t>
            </a:r>
            <a:r>
              <a:rPr lang="en-US" sz="2600" dirty="0" smtClean="0">
                <a:latin typeface="Arial" pitchFamily="34" charset="0"/>
                <a:ea typeface="Tahoma" pitchFamily="34" charset="0"/>
                <a:cs typeface="Arial" pitchFamily="34" charset="0"/>
              </a:rPr>
              <a:t>RDW</a:t>
            </a:r>
            <a:r>
              <a:rPr lang="fa-IR" sz="2600" dirty="0" smtClean="0">
                <a:latin typeface="Tahoma" pitchFamily="34" charset="0"/>
                <a:ea typeface="Tahoma" pitchFamily="34" charset="0"/>
                <a:cs typeface="Tahoma" pitchFamily="34" charset="0"/>
              </a:rPr>
              <a:t> + افزایش </a:t>
            </a:r>
            <a:r>
              <a:rPr lang="en-US" sz="2600" dirty="0" smtClean="0">
                <a:latin typeface="Tahoma" pitchFamily="34" charset="0"/>
                <a:ea typeface="Tahoma" pitchFamily="34" charset="0"/>
                <a:cs typeface="Tahoma" pitchFamily="34" charset="0"/>
              </a:rPr>
              <a:t>MCV</a:t>
            </a:r>
            <a:r>
              <a:rPr lang="fa-IR" sz="2600" dirty="0" smtClean="0">
                <a:latin typeface="Tahoma" pitchFamily="34" charset="0"/>
                <a:ea typeface="Tahoma" pitchFamily="34" charset="0"/>
                <a:cs typeface="Tahoma" pitchFamily="34" charset="0"/>
              </a:rPr>
              <a:t> : آنمی ناشی از کمبود فولات و ویتامین </a:t>
            </a:r>
            <a:r>
              <a:rPr lang="en-US" sz="2600" dirty="0" smtClean="0">
                <a:latin typeface="Tahoma" pitchFamily="34" charset="0"/>
                <a:ea typeface="Tahoma" pitchFamily="34" charset="0"/>
                <a:cs typeface="Tahoma" pitchFamily="34" charset="0"/>
              </a:rPr>
              <a:t>B12</a:t>
            </a:r>
            <a:r>
              <a:rPr lang="fa-IR" sz="2600" dirty="0" smtClean="0">
                <a:latin typeface="Tahoma" pitchFamily="34" charset="0"/>
                <a:ea typeface="Tahoma" pitchFamily="34" charset="0"/>
                <a:cs typeface="Tahoma" pitchFamily="34" charset="0"/>
              </a:rPr>
              <a:t> </a:t>
            </a:r>
          </a:p>
          <a:p>
            <a:pPr algn="r" rtl="1">
              <a:buFont typeface="Wingdings 2" pitchFamily="18" charset="2"/>
              <a:buChar char=""/>
            </a:pPr>
            <a:r>
              <a:rPr lang="fa-IR" sz="2600" dirty="0" smtClean="0">
                <a:latin typeface="Tahoma" pitchFamily="34" charset="0"/>
                <a:ea typeface="Tahoma" pitchFamily="34" charset="0"/>
                <a:cs typeface="Tahoma" pitchFamily="34" charset="0"/>
              </a:rPr>
              <a:t> </a:t>
            </a:r>
            <a:r>
              <a:rPr lang="en-US" sz="2600" dirty="0" smtClean="0">
                <a:latin typeface="Tahoma" pitchFamily="34" charset="0"/>
                <a:ea typeface="Tahoma" pitchFamily="34" charset="0"/>
                <a:cs typeface="Tahoma" pitchFamily="34" charset="0"/>
              </a:rPr>
              <a:t>RDW </a:t>
            </a:r>
            <a:r>
              <a:rPr lang="fa-IR" sz="2600" dirty="0" smtClean="0">
                <a:latin typeface="Tahoma" pitchFamily="34" charset="0"/>
                <a:ea typeface="Tahoma" pitchFamily="34" charset="0"/>
                <a:cs typeface="Tahoma" pitchFamily="34" charset="0"/>
              </a:rPr>
              <a:t>نرمال + کاهش </a:t>
            </a:r>
            <a:r>
              <a:rPr lang="en-US" sz="2600" dirty="0" smtClean="0">
                <a:latin typeface="Tahoma" pitchFamily="34" charset="0"/>
                <a:ea typeface="Tahoma" pitchFamily="34" charset="0"/>
                <a:cs typeface="Tahoma" pitchFamily="34" charset="0"/>
              </a:rPr>
              <a:t>MCV</a:t>
            </a:r>
            <a:r>
              <a:rPr lang="fa-IR" sz="2600" dirty="0" smtClean="0">
                <a:latin typeface="Tahoma" pitchFamily="34" charset="0"/>
                <a:ea typeface="Tahoma" pitchFamily="34" charset="0"/>
                <a:cs typeface="Tahoma" pitchFamily="34" charset="0"/>
              </a:rPr>
              <a:t> : تالاسمی</a:t>
            </a:r>
          </a:p>
          <a:p>
            <a:pPr algn="r" rtl="1">
              <a:buClr>
                <a:srgbClr val="FFFF00"/>
              </a:buClr>
              <a:buNone/>
            </a:pPr>
            <a:r>
              <a:rPr lang="fa-IR" sz="2600" b="1" dirty="0" smtClean="0">
                <a:solidFill>
                  <a:srgbClr val="FFC000"/>
                </a:solidFill>
                <a:latin typeface="Tahoma" pitchFamily="34" charset="0"/>
                <a:ea typeface="Tahoma" pitchFamily="34" charset="0"/>
                <a:cs typeface="Tahoma" pitchFamily="34" charset="0"/>
              </a:rPr>
              <a:t>    در تالاسمی مینور</a:t>
            </a:r>
            <a:r>
              <a:rPr lang="en-US" sz="2600" b="1" dirty="0" smtClean="0">
                <a:solidFill>
                  <a:srgbClr val="FFC000"/>
                </a:solidFill>
                <a:latin typeface="Tahoma" pitchFamily="34" charset="0"/>
                <a:ea typeface="Tahoma" pitchFamily="34" charset="0"/>
                <a:cs typeface="Tahoma" pitchFamily="34" charset="0"/>
              </a:rPr>
              <a:t>RDW </a:t>
            </a:r>
            <a:r>
              <a:rPr lang="fa-IR" sz="2600" b="1" dirty="0" smtClean="0">
                <a:solidFill>
                  <a:srgbClr val="FFC000"/>
                </a:solidFill>
                <a:latin typeface="Tahoma" pitchFamily="34" charset="0"/>
                <a:ea typeface="Tahoma" pitchFamily="34" charset="0"/>
                <a:cs typeface="Tahoma" pitchFamily="34" charset="0"/>
              </a:rPr>
              <a:t> نرمال است.</a:t>
            </a:r>
            <a:endParaRPr lang="en-US" sz="2600" b="1" dirty="0" smtClean="0">
              <a:solidFill>
                <a:srgbClr val="FFC000"/>
              </a:solidFill>
              <a:latin typeface="Tahoma" pitchFamily="34" charset="0"/>
              <a:ea typeface="Tahoma" pitchFamily="34" charset="0"/>
              <a:cs typeface="Tahoma" pitchFamily="34" charset="0"/>
            </a:endParaRPr>
          </a:p>
          <a:p>
            <a:pPr algn="r" rtl="1">
              <a:buFont typeface="Wingdings" pitchFamily="2" charset="2"/>
              <a:buChar char="£"/>
            </a:pPr>
            <a:endParaRPr lang="en-US" dirty="0" smtClean="0">
              <a:latin typeface="Times New Roman" pitchFamily="18" charset="0"/>
              <a:cs typeface="Times New Roman" pitchFamily="18" charset="0"/>
            </a:endParaRPr>
          </a:p>
          <a:p>
            <a:pPr algn="r" rtl="1">
              <a:buFont typeface="Wingdings" pitchFamily="2" charset="2"/>
              <a:buChar char="£"/>
            </a:pP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922979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476672"/>
            <a:ext cx="7746064" cy="5771728"/>
          </a:xfrm>
        </p:spPr>
        <p:txBody>
          <a:bodyPr/>
          <a:lstStyle/>
          <a:p>
            <a:pPr>
              <a:buNone/>
            </a:pPr>
            <a:r>
              <a:rPr lang="en-US" sz="2800" b="1" dirty="0" smtClean="0">
                <a:solidFill>
                  <a:srgbClr val="FF0000"/>
                </a:solidFill>
                <a:latin typeface="Arial" pitchFamily="34" charset="0"/>
                <a:cs typeface="Arial" pitchFamily="34" charset="0"/>
              </a:rPr>
              <a:t>Anemia of vitamin B12 / </a:t>
            </a:r>
            <a:r>
              <a:rPr lang="en-US" sz="2800" b="1" dirty="0" err="1" smtClean="0">
                <a:solidFill>
                  <a:srgbClr val="FF0000"/>
                </a:solidFill>
                <a:latin typeface="Arial" pitchFamily="34" charset="0"/>
                <a:cs typeface="Arial" pitchFamily="34" charset="0"/>
              </a:rPr>
              <a:t>folate</a:t>
            </a:r>
            <a:r>
              <a:rPr lang="en-US" sz="2800" b="1" dirty="0" smtClean="0">
                <a:solidFill>
                  <a:srgbClr val="FF0000"/>
                </a:solidFill>
                <a:latin typeface="Arial" pitchFamily="34" charset="0"/>
                <a:cs typeface="Arial" pitchFamily="34" charset="0"/>
              </a:rPr>
              <a:t> deficiency</a:t>
            </a:r>
          </a:p>
          <a:p>
            <a:pPr algn="just">
              <a:buFont typeface="Wingdings" pitchFamily="2" charset="2"/>
              <a:buChar char="q"/>
            </a:pPr>
            <a:r>
              <a:rPr lang="en-US" sz="2400" b="1" dirty="0" smtClean="0">
                <a:latin typeface="Arial" pitchFamily="34" charset="0"/>
                <a:cs typeface="Arial" pitchFamily="34" charset="0"/>
              </a:rPr>
              <a:t>Folate</a:t>
            </a:r>
          </a:p>
          <a:p>
            <a:pPr algn="just">
              <a:buFont typeface="Wingdings" pitchFamily="2" charset="2"/>
              <a:buChar char="§"/>
            </a:pPr>
            <a:r>
              <a:rPr lang="en-US" sz="2400" dirty="0" smtClean="0">
                <a:latin typeface="Arial" pitchFamily="34" charset="0"/>
                <a:cs typeface="Arial" pitchFamily="34" charset="0"/>
              </a:rPr>
              <a:t>RBC Folate is calculated by measuring the difference between  whole blood </a:t>
            </a:r>
            <a:r>
              <a:rPr lang="en-US" sz="2400" dirty="0" err="1" smtClean="0">
                <a:latin typeface="Arial" pitchFamily="34" charset="0"/>
                <a:cs typeface="Arial" pitchFamily="34" charset="0"/>
              </a:rPr>
              <a:t>folate</a:t>
            </a:r>
            <a:r>
              <a:rPr lang="en-US" sz="2400" dirty="0" smtClean="0">
                <a:latin typeface="Arial" pitchFamily="34" charset="0"/>
                <a:cs typeface="Arial" pitchFamily="34" charset="0"/>
              </a:rPr>
              <a:t> and serum </a:t>
            </a:r>
            <a:r>
              <a:rPr lang="en-US" sz="2400" dirty="0" err="1" smtClean="0">
                <a:latin typeface="Arial" pitchFamily="34" charset="0"/>
                <a:cs typeface="Arial" pitchFamily="34" charset="0"/>
              </a:rPr>
              <a:t>folate</a:t>
            </a:r>
            <a:r>
              <a:rPr lang="en-US" sz="2400" dirty="0" smtClean="0">
                <a:latin typeface="Arial" pitchFamily="34" charset="0"/>
                <a:cs typeface="Arial" pitchFamily="34" charset="0"/>
              </a:rPr>
              <a:t> </a:t>
            </a:r>
            <a:endParaRPr lang="en-US" sz="2400" dirty="0" smtClean="0">
              <a:latin typeface="Arial" pitchFamily="34" charset="0"/>
              <a:cs typeface="Arial" pitchFamily="34" charset="0"/>
            </a:endParaRPr>
          </a:p>
          <a:p>
            <a:pPr algn="just">
              <a:buFont typeface="Wingdings" pitchFamily="2" charset="2"/>
              <a:buChar char="§"/>
            </a:pPr>
            <a:endParaRPr lang="en-US" sz="2400" dirty="0" smtClean="0">
              <a:latin typeface="Arial" pitchFamily="34" charset="0"/>
              <a:cs typeface="Arial" pitchFamily="34" charset="0"/>
            </a:endParaRPr>
          </a:p>
          <a:p>
            <a:pPr algn="just">
              <a:buFont typeface="Wingdings" pitchFamily="2" charset="2"/>
              <a:buChar char="q"/>
            </a:pPr>
            <a:r>
              <a:rPr lang="en-US" sz="2400" b="1" dirty="0" smtClean="0">
                <a:latin typeface="Arial" pitchFamily="34" charset="0"/>
                <a:cs typeface="Arial" pitchFamily="34" charset="0"/>
              </a:rPr>
              <a:t>Vitamin B12</a:t>
            </a:r>
          </a:p>
          <a:p>
            <a:pPr algn="just">
              <a:buFont typeface="Wingdings" pitchFamily="2" charset="2"/>
              <a:buChar char="§"/>
            </a:pPr>
            <a:r>
              <a:rPr lang="en-US" sz="2400" dirty="0" smtClean="0">
                <a:latin typeface="Arial" pitchFamily="34" charset="0"/>
                <a:cs typeface="Arial" pitchFamily="34" charset="0"/>
              </a:rPr>
              <a:t>Is </a:t>
            </a:r>
            <a:r>
              <a:rPr lang="en-US" sz="2400" dirty="0" smtClean="0">
                <a:latin typeface="Arial" pitchFamily="34" charset="0"/>
                <a:cs typeface="Arial" pitchFamily="34" charset="0"/>
              </a:rPr>
              <a:t>measured in the serum</a:t>
            </a:r>
          </a:p>
          <a:p>
            <a:pPr algn="just">
              <a:buFont typeface="Wingdings" pitchFamily="2" charset="2"/>
              <a:buChar char="§"/>
            </a:pPr>
            <a:r>
              <a:rPr lang="en-US" sz="2400" dirty="0" smtClean="0">
                <a:latin typeface="Arial" pitchFamily="34" charset="0"/>
                <a:cs typeface="Arial" pitchFamily="34" charset="0"/>
              </a:rPr>
              <a:t>Schilling test for vitamin B12 </a:t>
            </a:r>
            <a:endParaRPr lang="en-US" sz="2400" dirty="0">
              <a:latin typeface="Arial" pitchFamily="34" charset="0"/>
              <a:cs typeface="Arial" pitchFamily="34" charset="0"/>
            </a:endParaRPr>
          </a:p>
        </p:txBody>
      </p:sp>
      <p:pic>
        <p:nvPicPr>
          <p:cNvPr id="96258" name="Picture 2" descr="https://encrypted-tbn1.gstatic.com/images?q=tbn:ANd9GcSb9ULnMGyxH7nuOOpbMd6bMiIRJddFG1veFnR2VPOkQJdWOkWgrA"/>
          <p:cNvPicPr>
            <a:picLocks noChangeAspect="1" noChangeArrowheads="1"/>
          </p:cNvPicPr>
          <p:nvPr/>
        </p:nvPicPr>
        <p:blipFill>
          <a:blip r:embed="rId3" cstate="print"/>
          <a:srcRect/>
          <a:stretch>
            <a:fillRect/>
          </a:stretch>
        </p:blipFill>
        <p:spPr bwMode="auto">
          <a:xfrm>
            <a:off x="5148064" y="4149080"/>
            <a:ext cx="3526122" cy="2348880"/>
          </a:xfrm>
          <a:prstGeom prst="rect">
            <a:avLst/>
          </a:prstGeom>
          <a:ln>
            <a:noFill/>
          </a:ln>
          <a:effectLst>
            <a:softEdge rad="112500"/>
          </a:effectLst>
        </p:spPr>
      </p:pic>
    </p:spTree>
    <p:extLst>
      <p:ext uri="{BB962C8B-B14F-4D97-AF65-F5344CB8AC3E}">
        <p14:creationId xmlns="" xmlns:p14="http://schemas.microsoft.com/office/powerpoint/2010/main" val="710599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59632" y="620688"/>
            <a:ext cx="6408712" cy="5548325"/>
          </a:xfrm>
        </p:spPr>
        <p:txBody>
          <a:bodyPr/>
          <a:lstStyle/>
          <a:p>
            <a:pPr>
              <a:buNone/>
            </a:pPr>
            <a:r>
              <a:rPr lang="en-US" sz="3200" b="1" dirty="0" smtClean="0">
                <a:solidFill>
                  <a:srgbClr val="00B050"/>
                </a:solidFill>
                <a:latin typeface="Arial Black" pitchFamily="34" charset="0"/>
                <a:cs typeface="Arial" pitchFamily="34" charset="0"/>
              </a:rPr>
              <a:t>Complementary </a:t>
            </a:r>
            <a:r>
              <a:rPr lang="en-US" sz="3200" b="1" dirty="0" smtClean="0">
                <a:solidFill>
                  <a:srgbClr val="00B050"/>
                </a:solidFill>
                <a:latin typeface="Arial Black" pitchFamily="34" charset="0"/>
                <a:cs typeface="Arial" pitchFamily="34" charset="0"/>
              </a:rPr>
              <a:t>tests</a:t>
            </a:r>
            <a:endParaRPr lang="en-US" sz="3200" dirty="0" smtClean="0">
              <a:solidFill>
                <a:srgbClr val="00B050"/>
              </a:solidFill>
              <a:latin typeface="Arial Black"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Stool </a:t>
            </a:r>
            <a:r>
              <a:rPr lang="en-US" dirty="0" smtClean="0">
                <a:latin typeface="Arial" pitchFamily="34" charset="0"/>
                <a:cs typeface="Arial" pitchFamily="34" charset="0"/>
              </a:rPr>
              <a:t>Exam     (OB </a:t>
            </a:r>
            <a:r>
              <a:rPr lang="en-US" dirty="0" smtClean="0">
                <a:latin typeface="Arial" pitchFamily="34" charset="0"/>
                <a:cs typeface="Arial" pitchFamily="34" charset="0"/>
              </a:rPr>
              <a:t>- parasite </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r>
              <a:rPr lang="en-US" dirty="0" err="1" smtClean="0">
                <a:latin typeface="Arial" pitchFamily="34" charset="0"/>
                <a:cs typeface="Arial" pitchFamily="34" charset="0"/>
              </a:rPr>
              <a:t>Hb</a:t>
            </a:r>
            <a:r>
              <a:rPr lang="en-US" dirty="0" smtClean="0">
                <a:latin typeface="Arial" pitchFamily="34" charset="0"/>
                <a:cs typeface="Arial" pitchFamily="34" charset="0"/>
              </a:rPr>
              <a:t> </a:t>
            </a:r>
            <a:r>
              <a:rPr lang="en-US" dirty="0" smtClean="0">
                <a:latin typeface="Arial" pitchFamily="34" charset="0"/>
                <a:cs typeface="Arial" pitchFamily="34" charset="0"/>
              </a:rPr>
              <a:t>electrophoresis</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54274" name="Picture 2" descr="https://encrypted-tbn0.gstatic.com/images?q=tbn:ANd9GcREy5k-r0AQtYGAIRU9eLRBfHMdDq88jiX0_O5LMjUcdX-96kNq"/>
          <p:cNvPicPr>
            <a:picLocks noChangeAspect="1" noChangeArrowheads="1"/>
          </p:cNvPicPr>
          <p:nvPr/>
        </p:nvPicPr>
        <p:blipFill>
          <a:blip r:embed="rId3" cstate="print"/>
          <a:srcRect/>
          <a:stretch>
            <a:fillRect/>
          </a:stretch>
        </p:blipFill>
        <p:spPr bwMode="auto">
          <a:xfrm>
            <a:off x="5436096" y="3787325"/>
            <a:ext cx="2328292" cy="22928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4276" name="Picture 4" descr="https://encrypted-tbn2.gstatic.com/images?q=tbn:ANd9GcT2cISbsoV2lAEEZ4ivqhtHW0PRwc7cebdQwnoShIHvedR_AdZT"/>
          <p:cNvPicPr>
            <a:picLocks noChangeAspect="1" noChangeArrowheads="1"/>
          </p:cNvPicPr>
          <p:nvPr/>
        </p:nvPicPr>
        <p:blipFill>
          <a:blip r:embed="rId4" cstate="print"/>
          <a:srcRect/>
          <a:stretch>
            <a:fillRect/>
          </a:stretch>
        </p:blipFill>
        <p:spPr bwMode="auto">
          <a:xfrm>
            <a:off x="2195736" y="3789040"/>
            <a:ext cx="2160240" cy="23515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14290"/>
            <a:ext cx="7111102" cy="914400"/>
          </a:xfrm>
        </p:spPr>
        <p:txBody>
          <a:bodyPr/>
          <a:lstStyle/>
          <a:p>
            <a:r>
              <a:rPr lang="en-US" dirty="0" smtClean="0">
                <a:solidFill>
                  <a:srgbClr val="0070C0"/>
                </a:solidFill>
                <a:latin typeface="Arial Black" pitchFamily="34" charset="0"/>
              </a:rPr>
              <a:t>Exercise 4 </a:t>
            </a:r>
            <a:r>
              <a:rPr lang="en-US" sz="2400" b="1" dirty="0" smtClean="0">
                <a:solidFill>
                  <a:srgbClr val="0070C0"/>
                </a:solidFill>
                <a:latin typeface="Arial" pitchFamily="34" charset="0"/>
                <a:cs typeface="Arial" pitchFamily="34" charset="0"/>
              </a:rPr>
              <a:t>(Lipid profile, BS)</a:t>
            </a:r>
            <a:endParaRPr lang="en-US" dirty="0">
              <a:solidFill>
                <a:srgbClr val="0070C0"/>
              </a:solidFill>
              <a:latin typeface="Arial Black" pitchFamily="34" charset="0"/>
            </a:endParaRPr>
          </a:p>
        </p:txBody>
      </p:sp>
      <p:sp>
        <p:nvSpPr>
          <p:cNvPr id="3" name="Content Placeholder 2"/>
          <p:cNvSpPr>
            <a:spLocks noGrp="1"/>
          </p:cNvSpPr>
          <p:nvPr>
            <p:ph sz="half" idx="1"/>
          </p:nvPr>
        </p:nvSpPr>
        <p:spPr>
          <a:xfrm>
            <a:off x="1259632" y="1285860"/>
            <a:ext cx="5184576" cy="4857784"/>
          </a:xfrm>
        </p:spPr>
        <p:txBody>
          <a:bodyPr>
            <a:normAutofit/>
          </a:bodyPr>
          <a:lstStyle/>
          <a:p>
            <a:pPr>
              <a:buNone/>
            </a:pPr>
            <a:r>
              <a:rPr lang="en-US" sz="3100" dirty="0" smtClean="0">
                <a:latin typeface="Arial Black" pitchFamily="34" charset="0"/>
                <a:cs typeface="Arial" pitchFamily="34" charset="0"/>
              </a:rPr>
              <a:t>What do you think?</a:t>
            </a:r>
          </a:p>
          <a:p>
            <a:pPr>
              <a:buNone/>
            </a:pPr>
            <a:r>
              <a:rPr lang="en-US" b="1" dirty="0" smtClean="0">
                <a:solidFill>
                  <a:srgbClr val="FF0000"/>
                </a:solidFill>
                <a:latin typeface="Arial" pitchFamily="34" charset="0"/>
                <a:cs typeface="Arial" pitchFamily="34" charset="0"/>
              </a:rPr>
              <a:t>The patient is:</a:t>
            </a:r>
          </a:p>
          <a:p>
            <a:r>
              <a:rPr lang="en-US" sz="2400" dirty="0" smtClean="0">
                <a:latin typeface="Arial" pitchFamily="34" charset="0"/>
                <a:cs typeface="Arial" pitchFamily="34" charset="0"/>
              </a:rPr>
              <a:t>A 51 yr/ male</a:t>
            </a:r>
          </a:p>
          <a:p>
            <a:r>
              <a:rPr lang="en-US" sz="2400" dirty="0" smtClean="0">
                <a:latin typeface="Arial" pitchFamily="34" charset="0"/>
                <a:cs typeface="Arial" pitchFamily="34" charset="0"/>
              </a:rPr>
              <a:t>Ht of DM since                               7 years ago</a:t>
            </a:r>
          </a:p>
          <a:p>
            <a:r>
              <a:rPr lang="en-US" sz="2400" dirty="0" smtClean="0">
                <a:latin typeface="Arial" pitchFamily="34" charset="0"/>
                <a:cs typeface="Arial" pitchFamily="34" charset="0"/>
              </a:rPr>
              <a:t>Referred by                 endocrinologist for                      wt reduction  </a:t>
            </a:r>
            <a:endParaRPr lang="en-US" sz="2400" dirty="0">
              <a:latin typeface="Arial" pitchFamily="34" charset="0"/>
              <a:cs typeface="Arial" pitchFamily="34" charset="0"/>
            </a:endParaRPr>
          </a:p>
        </p:txBody>
      </p:sp>
      <p:sp>
        <p:nvSpPr>
          <p:cNvPr id="4" name="Content Placeholder 3"/>
          <p:cNvSpPr>
            <a:spLocks noGrp="1"/>
          </p:cNvSpPr>
          <p:nvPr>
            <p:ph sz="half" idx="2"/>
          </p:nvPr>
        </p:nvSpPr>
        <p:spPr>
          <a:xfrm>
            <a:off x="4860032" y="1844825"/>
            <a:ext cx="4038600" cy="5112568"/>
          </a:xfrm>
        </p:spPr>
        <p:txBody>
          <a:bodyPr>
            <a:normAutofit/>
          </a:bodyPr>
          <a:lstStyle/>
          <a:p>
            <a:pPr>
              <a:buNone/>
            </a:pPr>
            <a:r>
              <a:rPr lang="en-US" b="1" dirty="0" smtClean="0">
                <a:solidFill>
                  <a:srgbClr val="FF0000"/>
                </a:solidFill>
                <a:latin typeface="Arial" pitchFamily="34" charset="0"/>
                <a:cs typeface="Arial" pitchFamily="34" charset="0"/>
              </a:rPr>
              <a:t>Lab tests:</a:t>
            </a:r>
          </a:p>
          <a:p>
            <a:r>
              <a:rPr lang="en-US" sz="2400" dirty="0" smtClean="0">
                <a:latin typeface="Arial" pitchFamily="34" charset="0"/>
                <a:cs typeface="Arial" pitchFamily="34" charset="0"/>
              </a:rPr>
              <a:t>FBS = 250</a:t>
            </a:r>
          </a:p>
          <a:p>
            <a:r>
              <a:rPr lang="en-US" sz="2400" dirty="0" smtClean="0">
                <a:latin typeface="Arial" pitchFamily="34" charset="0"/>
                <a:cs typeface="Arial" pitchFamily="34" charset="0"/>
              </a:rPr>
              <a:t>HbA1c = 9.2</a:t>
            </a:r>
          </a:p>
          <a:p>
            <a:r>
              <a:rPr lang="en-US" sz="2400" dirty="0" smtClean="0">
                <a:latin typeface="Arial" pitchFamily="34" charset="0"/>
                <a:cs typeface="Arial" pitchFamily="34" charset="0"/>
              </a:rPr>
              <a:t>TG = 210</a:t>
            </a:r>
          </a:p>
          <a:p>
            <a:r>
              <a:rPr lang="en-US" sz="2400" dirty="0" smtClean="0">
                <a:latin typeface="Arial" pitchFamily="34" charset="0"/>
                <a:cs typeface="Arial" pitchFamily="34" charset="0"/>
              </a:rPr>
              <a:t>Total </a:t>
            </a:r>
            <a:r>
              <a:rPr lang="en-US" sz="2400" dirty="0" err="1" smtClean="0">
                <a:latin typeface="Arial" pitchFamily="34" charset="0"/>
                <a:cs typeface="Arial" pitchFamily="34" charset="0"/>
              </a:rPr>
              <a:t>Chol</a:t>
            </a:r>
            <a:r>
              <a:rPr lang="en-US" sz="2400" dirty="0" smtClean="0">
                <a:latin typeface="Arial" pitchFamily="34" charset="0"/>
                <a:cs typeface="Arial" pitchFamily="34" charset="0"/>
              </a:rPr>
              <a:t> = 220</a:t>
            </a:r>
          </a:p>
          <a:p>
            <a:r>
              <a:rPr lang="en-US" sz="2400" dirty="0" smtClean="0">
                <a:latin typeface="Arial" pitchFamily="34" charset="0"/>
                <a:cs typeface="Arial" pitchFamily="34" charset="0"/>
              </a:rPr>
              <a:t>HDL = 28</a:t>
            </a:r>
          </a:p>
          <a:p>
            <a:r>
              <a:rPr lang="en-US" sz="2400" dirty="0" smtClean="0">
                <a:latin typeface="Arial" pitchFamily="34" charset="0"/>
                <a:cs typeface="Arial" pitchFamily="34" charset="0"/>
              </a:rPr>
              <a:t>LDL =  150</a:t>
            </a:r>
          </a:p>
          <a:p>
            <a:r>
              <a:rPr lang="en-US" sz="2400" dirty="0" smtClean="0">
                <a:latin typeface="Arial" pitchFamily="34" charset="0"/>
                <a:cs typeface="Arial" pitchFamily="34" charset="0"/>
              </a:rPr>
              <a:t>UA </a:t>
            </a:r>
          </a:p>
          <a:p>
            <a:pPr lvl="1"/>
            <a:r>
              <a:rPr lang="en-US" sz="2200" dirty="0" smtClean="0">
                <a:latin typeface="Arial" pitchFamily="34" charset="0"/>
                <a:cs typeface="Arial" pitchFamily="34" charset="0"/>
              </a:rPr>
              <a:t>Albumin        trace</a:t>
            </a:r>
          </a:p>
          <a:p>
            <a:pPr lvl="1"/>
            <a:r>
              <a:rPr lang="en-US" sz="2200" dirty="0" smtClean="0">
                <a:latin typeface="Arial" pitchFamily="34" charset="0"/>
                <a:cs typeface="Arial" pitchFamily="34" charset="0"/>
              </a:rPr>
              <a:t>Glucose         2+</a:t>
            </a:r>
          </a:p>
          <a:p>
            <a:pPr lvl="1"/>
            <a:r>
              <a:rPr lang="en-US" sz="2200" dirty="0" err="1" smtClean="0">
                <a:latin typeface="Arial" pitchFamily="34" charset="0"/>
                <a:cs typeface="Arial" pitchFamily="34" charset="0"/>
              </a:rPr>
              <a:t>Ketone</a:t>
            </a:r>
            <a:r>
              <a:rPr lang="en-US" sz="2200" dirty="0" smtClean="0">
                <a:latin typeface="Arial" pitchFamily="34" charset="0"/>
                <a:cs typeface="Arial" pitchFamily="34" charset="0"/>
              </a:rPr>
              <a:t> body  </a:t>
            </a:r>
            <a:r>
              <a:rPr lang="en-US" sz="2200" dirty="0" err="1" smtClean="0">
                <a:latin typeface="Arial" pitchFamily="34" charset="0"/>
                <a:cs typeface="Arial" pitchFamily="34" charset="0"/>
              </a:rPr>
              <a:t>Neg</a:t>
            </a:r>
            <a:r>
              <a:rPr lang="en-US" sz="2200" dirty="0" smtClean="0"/>
              <a:t> </a:t>
            </a:r>
            <a:endParaRPr lang="en-US" sz="2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467600" cy="1143000"/>
          </a:xfrm>
        </p:spPr>
        <p:txBody>
          <a:bodyPr>
            <a:normAutofit/>
          </a:bodyPr>
          <a:lstStyle/>
          <a:p>
            <a:r>
              <a:rPr lang="en-US" sz="4000" b="1" dirty="0" smtClean="0">
                <a:solidFill>
                  <a:srgbClr val="00B050"/>
                </a:solidFill>
                <a:latin typeface="Arial Black" pitchFamily="34" charset="0"/>
              </a:rPr>
              <a:t>Blood Glucose</a:t>
            </a:r>
            <a:endParaRPr lang="fa-IR" sz="4000" b="1" dirty="0">
              <a:solidFill>
                <a:srgbClr val="00B050"/>
              </a:solidFill>
              <a:latin typeface="Arial Black" pitchFamily="34" charset="0"/>
            </a:endParaRPr>
          </a:p>
        </p:txBody>
      </p:sp>
      <p:sp>
        <p:nvSpPr>
          <p:cNvPr id="3" name="Content Placeholder 2"/>
          <p:cNvSpPr>
            <a:spLocks noGrp="1"/>
          </p:cNvSpPr>
          <p:nvPr>
            <p:ph idx="1"/>
          </p:nvPr>
        </p:nvSpPr>
        <p:spPr/>
        <p:txBody>
          <a:bodyPr/>
          <a:lstStyle/>
          <a:p>
            <a:pPr algn="l" rtl="0"/>
            <a:r>
              <a:rPr lang="en-US" dirty="0" smtClean="0">
                <a:latin typeface="Arial" pitchFamily="34" charset="0"/>
                <a:cs typeface="Arial" pitchFamily="34" charset="0"/>
              </a:rPr>
              <a:t>FBS</a:t>
            </a:r>
          </a:p>
          <a:p>
            <a:pPr algn="l" rtl="0"/>
            <a:r>
              <a:rPr lang="en-US" dirty="0" smtClean="0">
                <a:latin typeface="Arial" pitchFamily="34" charset="0"/>
                <a:cs typeface="Arial" pitchFamily="34" charset="0"/>
              </a:rPr>
              <a:t>BS</a:t>
            </a:r>
          </a:p>
          <a:p>
            <a:pPr algn="l" rtl="0"/>
            <a:r>
              <a:rPr lang="en-US" dirty="0" smtClean="0">
                <a:latin typeface="Arial" pitchFamily="34" charset="0"/>
                <a:cs typeface="Arial" pitchFamily="34" charset="0"/>
              </a:rPr>
              <a:t>Glucose Tolerance Test</a:t>
            </a:r>
          </a:p>
          <a:p>
            <a:pPr algn="l" rtl="0"/>
            <a:r>
              <a:rPr lang="en-US" dirty="0" smtClean="0">
                <a:latin typeface="Arial" pitchFamily="34" charset="0"/>
                <a:cs typeface="Arial" pitchFamily="34" charset="0"/>
              </a:rPr>
              <a:t>HBA1C</a:t>
            </a:r>
            <a:endParaRPr lang="fa-I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32656"/>
            <a:ext cx="7141986" cy="1143000"/>
          </a:xfrm>
        </p:spPr>
        <p:txBody>
          <a:bodyPr>
            <a:normAutofit fontScale="90000"/>
          </a:bodyPr>
          <a:lstStyle/>
          <a:p>
            <a:r>
              <a:rPr lang="en-US" dirty="0" smtClean="0">
                <a:solidFill>
                  <a:srgbClr val="FF0000"/>
                </a:solidFill>
                <a:latin typeface="Arial Black" pitchFamily="34" charset="0"/>
              </a:rPr>
              <a:t>How to order  lab tests?</a:t>
            </a:r>
            <a:br>
              <a:rPr lang="en-US" dirty="0" smtClean="0">
                <a:solidFill>
                  <a:srgbClr val="FF0000"/>
                </a:solidFill>
                <a:latin typeface="Arial Black" pitchFamily="34" charset="0"/>
              </a:rPr>
            </a:br>
            <a:endParaRPr lang="en-US" dirty="0">
              <a:solidFill>
                <a:srgbClr val="FF0000"/>
              </a:solidFill>
              <a:latin typeface="Arial Black" pitchFamily="34" charset="0"/>
            </a:endParaRPr>
          </a:p>
        </p:txBody>
      </p:sp>
      <p:sp>
        <p:nvSpPr>
          <p:cNvPr id="3" name="Content Placeholder 2"/>
          <p:cNvSpPr>
            <a:spLocks noGrp="1"/>
          </p:cNvSpPr>
          <p:nvPr>
            <p:ph idx="1"/>
          </p:nvPr>
        </p:nvSpPr>
        <p:spPr>
          <a:xfrm>
            <a:off x="1115616" y="1214422"/>
            <a:ext cx="6809184" cy="5259530"/>
          </a:xfrm>
        </p:spPr>
        <p:txBody>
          <a:bodyPr>
            <a:normAutofit fontScale="92500" lnSpcReduction="10000"/>
          </a:bodyPr>
          <a:lstStyle/>
          <a:p>
            <a:pPr algn="l" rtl="0">
              <a:buNone/>
            </a:pPr>
            <a:r>
              <a:rPr lang="en-US" sz="3100" b="1" u="sng" dirty="0" smtClean="0">
                <a:latin typeface="Arial" pitchFamily="34" charset="0"/>
                <a:cs typeface="Arial" pitchFamily="34" charset="0"/>
              </a:rPr>
              <a:t>Lab please:</a:t>
            </a:r>
          </a:p>
          <a:p>
            <a:pPr marL="457200" indent="-457200" algn="l" rtl="0">
              <a:buClrTx/>
              <a:buSzPct val="100000"/>
              <a:buFont typeface="+mj-lt"/>
              <a:buAutoNum type="arabicPeriod"/>
            </a:pPr>
            <a:r>
              <a:rPr lang="en-US" sz="2400" dirty="0" smtClean="0">
                <a:latin typeface="Arial" pitchFamily="34" charset="0"/>
                <a:cs typeface="Arial" pitchFamily="34" charset="0"/>
              </a:rPr>
              <a:t>CBC, diff</a:t>
            </a:r>
          </a:p>
          <a:p>
            <a:pPr marL="457200" indent="-457200" algn="l" rtl="0">
              <a:buClrTx/>
              <a:buSzPct val="100000"/>
              <a:buFont typeface="+mj-lt"/>
              <a:buAutoNum type="arabicPeriod"/>
            </a:pPr>
            <a:r>
              <a:rPr lang="en-US" sz="2400" dirty="0" smtClean="0">
                <a:latin typeface="Arial" pitchFamily="34" charset="0"/>
                <a:cs typeface="Arial" pitchFamily="34" charset="0"/>
              </a:rPr>
              <a:t>TG, Total </a:t>
            </a:r>
            <a:r>
              <a:rPr lang="en-US" sz="2400" dirty="0" err="1" smtClean="0">
                <a:latin typeface="Arial" pitchFamily="34" charset="0"/>
                <a:cs typeface="Arial" pitchFamily="34" charset="0"/>
              </a:rPr>
              <a:t>Chol</a:t>
            </a:r>
            <a:r>
              <a:rPr lang="en-US" sz="2400" dirty="0" smtClean="0">
                <a:latin typeface="Arial" pitchFamily="34" charset="0"/>
                <a:cs typeface="Arial" pitchFamily="34" charset="0"/>
              </a:rPr>
              <a:t>, LDL, HDL</a:t>
            </a:r>
          </a:p>
          <a:p>
            <a:pPr marL="457200" indent="-457200" algn="l" rtl="0">
              <a:buClrTx/>
              <a:buSzPct val="100000"/>
              <a:buFont typeface="+mj-lt"/>
              <a:buAutoNum type="arabicPeriod"/>
            </a:pPr>
            <a:r>
              <a:rPr lang="en-US" sz="2400" dirty="0" smtClean="0">
                <a:latin typeface="Arial" pitchFamily="34" charset="0"/>
                <a:cs typeface="Arial" pitchFamily="34" charset="0"/>
              </a:rPr>
              <a:t>ALT, AST, ALP, GGT</a:t>
            </a:r>
          </a:p>
          <a:p>
            <a:pPr marL="457200" indent="-457200" algn="l" rtl="0">
              <a:buClrTx/>
              <a:buSzPct val="100000"/>
              <a:buFont typeface="+mj-lt"/>
              <a:buAutoNum type="arabicPeriod"/>
            </a:pPr>
            <a:r>
              <a:rPr lang="en-US" sz="2400" dirty="0" smtClean="0">
                <a:latin typeface="Arial" pitchFamily="34" charset="0"/>
                <a:cs typeface="Arial" pitchFamily="34" charset="0"/>
              </a:rPr>
              <a:t>UA, UC</a:t>
            </a:r>
          </a:p>
          <a:p>
            <a:pPr marL="457200" indent="-457200" algn="l" rtl="0">
              <a:buClrTx/>
              <a:buSzPct val="100000"/>
              <a:buFont typeface="+mj-lt"/>
              <a:buAutoNum type="arabicPeriod"/>
            </a:pPr>
            <a:r>
              <a:rPr lang="en-US" sz="2400" dirty="0" smtClean="0">
                <a:latin typeface="Arial" pitchFamily="34" charset="0"/>
                <a:cs typeface="Arial" pitchFamily="34" charset="0"/>
              </a:rPr>
              <a:t>S/E x 3</a:t>
            </a:r>
          </a:p>
          <a:p>
            <a:pPr marL="457200" indent="-457200" algn="l" rtl="0">
              <a:buClrTx/>
              <a:buSzPct val="100000"/>
              <a:buFont typeface="+mj-lt"/>
              <a:buAutoNum type="arabicPeriod"/>
            </a:pPr>
            <a:r>
              <a:rPr lang="en-US" sz="2400" dirty="0" smtClean="0">
                <a:latin typeface="Arial" pitchFamily="34" charset="0"/>
                <a:cs typeface="Arial" pitchFamily="34" charset="0"/>
              </a:rPr>
              <a:t>BUN, Cr</a:t>
            </a:r>
          </a:p>
          <a:p>
            <a:pPr marL="457200" indent="-457200" algn="l" rtl="0">
              <a:buClrTx/>
              <a:buSzPct val="100000"/>
              <a:buFont typeface="+mj-lt"/>
              <a:buAutoNum type="arabicPeriod"/>
            </a:pPr>
            <a:r>
              <a:rPr lang="en-US" sz="2400" dirty="0" smtClean="0">
                <a:latin typeface="Arial" pitchFamily="34" charset="0"/>
                <a:cs typeface="Arial" pitchFamily="34" charset="0"/>
              </a:rPr>
              <a:t>Na, K, Ca, Phosphorous</a:t>
            </a:r>
          </a:p>
          <a:p>
            <a:pPr marL="457200" indent="-457200" algn="l" rtl="0">
              <a:buClrTx/>
              <a:buSzPct val="100000"/>
              <a:buFont typeface="+mj-lt"/>
              <a:buAutoNum type="arabicPeriod"/>
            </a:pPr>
            <a:r>
              <a:rPr lang="en-US" sz="2400" dirty="0" smtClean="0">
                <a:latin typeface="Arial" pitchFamily="34" charset="0"/>
                <a:cs typeface="Arial" pitchFamily="34" charset="0"/>
              </a:rPr>
              <a:t>TSH</a:t>
            </a:r>
          </a:p>
          <a:p>
            <a:pPr marL="457200" indent="-457200" algn="l" rtl="0">
              <a:buClrTx/>
              <a:buSzPct val="100000"/>
              <a:buFont typeface="+mj-lt"/>
              <a:buAutoNum type="arabicPeriod"/>
            </a:pPr>
            <a:r>
              <a:rPr lang="en-US" sz="2400" dirty="0" smtClean="0">
                <a:latin typeface="Arial" pitchFamily="34" charset="0"/>
                <a:cs typeface="Arial" pitchFamily="34" charset="0"/>
              </a:rPr>
              <a:t>PT, PTT  </a:t>
            </a:r>
          </a:p>
          <a:p>
            <a:pPr marL="457200" indent="-457200" algn="l" rtl="0">
              <a:buClrTx/>
              <a:buSzPct val="100000"/>
              <a:buFont typeface="+mj-lt"/>
              <a:buAutoNum type="arabicPeriod"/>
            </a:pPr>
            <a:r>
              <a:rPr lang="en-US" sz="2400" dirty="0" err="1" smtClean="0">
                <a:latin typeface="Arial" pitchFamily="34" charset="0"/>
                <a:cs typeface="Arial" pitchFamily="34" charset="0"/>
              </a:rPr>
              <a:t>Bilirubin</a:t>
            </a:r>
            <a:r>
              <a:rPr lang="en-US" sz="2400" dirty="0" smtClean="0">
                <a:latin typeface="Arial" pitchFamily="34" charset="0"/>
                <a:cs typeface="Arial" pitchFamily="34" charset="0"/>
              </a:rPr>
              <a:t> (total, direct)</a:t>
            </a:r>
          </a:p>
          <a:p>
            <a:pPr marL="457200" indent="-457200" algn="l" rtl="0">
              <a:buClrTx/>
              <a:buSzPct val="100000"/>
              <a:buFont typeface="+mj-lt"/>
              <a:buAutoNum type="arabicPeriod"/>
            </a:pPr>
            <a:r>
              <a:rPr lang="en-US" sz="2400" dirty="0" smtClean="0">
                <a:latin typeface="Arial" pitchFamily="34" charset="0"/>
                <a:cs typeface="Arial" pitchFamily="34" charset="0"/>
              </a:rPr>
              <a:t>ESR, CRP</a:t>
            </a:r>
          </a:p>
          <a:p>
            <a:pPr marL="457200" indent="-457200" algn="l" rtl="0">
              <a:buClrTx/>
              <a:buSzPct val="100000"/>
              <a:buFont typeface="+mj-lt"/>
              <a:buAutoNum type="arabicPeriod"/>
            </a:pPr>
            <a:r>
              <a:rPr lang="en-US" sz="2400" dirty="0" smtClean="0">
                <a:latin typeface="Arial" pitchFamily="34" charset="0"/>
                <a:cs typeface="Arial" pitchFamily="34" charset="0"/>
              </a:rPr>
              <a:t>25(OH)D</a:t>
            </a:r>
            <a:endParaRPr lang="en-US" sz="2400" dirty="0">
              <a:latin typeface="Arial" pitchFamily="34" charset="0"/>
              <a:cs typeface="Arial" pitchFamily="34" charset="0"/>
            </a:endParaRPr>
          </a:p>
        </p:txBody>
      </p:sp>
      <p:pic>
        <p:nvPicPr>
          <p:cNvPr id="5" name="Picture 4" descr="write.jpg"/>
          <p:cNvPicPr>
            <a:picLocks noChangeAspect="1"/>
          </p:cNvPicPr>
          <p:nvPr/>
        </p:nvPicPr>
        <p:blipFill>
          <a:blip r:embed="rId2" cstate="print"/>
          <a:stretch>
            <a:fillRect/>
          </a:stretch>
        </p:blipFill>
        <p:spPr>
          <a:xfrm>
            <a:off x="5940152" y="4293096"/>
            <a:ext cx="2712715" cy="2240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fade">
                                      <p:cBhvr>
                                        <p:cTn id="67" dur="1000"/>
                                        <p:tgtEl>
                                          <p:spTgt spid="3">
                                            <p:txEl>
                                              <p:pRg st="8" end="8"/>
                                            </p:txEl>
                                          </p:spTgt>
                                        </p:tgtEl>
                                      </p:cBhvr>
                                    </p:animEffect>
                                    <p:anim calcmode="lin" valueType="num">
                                      <p:cBhvr>
                                        <p:cTn id="6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Effect transition="in" filter="fade">
                                      <p:cBhvr>
                                        <p:cTn id="73" dur="1000"/>
                                        <p:tgtEl>
                                          <p:spTgt spid="3">
                                            <p:txEl>
                                              <p:pRg st="9" end="9"/>
                                            </p:txEl>
                                          </p:spTgt>
                                        </p:tgtEl>
                                      </p:cBhvr>
                                    </p:animEffect>
                                    <p:anim calcmode="lin" valueType="num">
                                      <p:cBhvr>
                                        <p:cTn id="7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Effect transition="in" filter="fade">
                                      <p:cBhvr>
                                        <p:cTn id="79" dur="1000"/>
                                        <p:tgtEl>
                                          <p:spTgt spid="3">
                                            <p:txEl>
                                              <p:pRg st="10" end="10"/>
                                            </p:txEl>
                                          </p:spTgt>
                                        </p:tgtEl>
                                      </p:cBhvr>
                                    </p:animEffect>
                                    <p:anim calcmode="lin" valueType="num">
                                      <p:cBhvr>
                                        <p:cTn id="8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Effect transition="in" filter="fade">
                                      <p:cBhvr>
                                        <p:cTn id="85" dur="1000"/>
                                        <p:tgtEl>
                                          <p:spTgt spid="3">
                                            <p:txEl>
                                              <p:pRg st="11" end="11"/>
                                            </p:txEl>
                                          </p:spTgt>
                                        </p:tgtEl>
                                      </p:cBhvr>
                                    </p:animEffect>
                                    <p:anim calcmode="lin" valueType="num">
                                      <p:cBhvr>
                                        <p:cTn id="8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3">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3200" b="1" dirty="0" smtClean="0">
                <a:solidFill>
                  <a:srgbClr val="00B050"/>
                </a:solidFill>
                <a:latin typeface="Arial Black" pitchFamily="34" charset="0"/>
              </a:rPr>
              <a:t>FBS &amp; BS</a:t>
            </a:r>
            <a:br>
              <a:rPr lang="en-US" sz="3200" b="1" dirty="0" smtClean="0">
                <a:solidFill>
                  <a:srgbClr val="00B050"/>
                </a:solidFill>
                <a:latin typeface="Arial Black" pitchFamily="34" charset="0"/>
              </a:rPr>
            </a:br>
            <a:endParaRPr lang="en-US" sz="3200" b="1" dirty="0">
              <a:solidFill>
                <a:srgbClr val="00B050"/>
              </a:solidFill>
              <a:latin typeface="Arial Black" pitchFamily="34" charset="0"/>
            </a:endParaRPr>
          </a:p>
        </p:txBody>
      </p:sp>
      <p:graphicFrame>
        <p:nvGraphicFramePr>
          <p:cNvPr id="4" name="Content Placeholder 3"/>
          <p:cNvGraphicFramePr>
            <a:graphicFrameLocks noGrp="1"/>
          </p:cNvGraphicFramePr>
          <p:nvPr>
            <p:ph idx="1"/>
          </p:nvPr>
        </p:nvGraphicFramePr>
        <p:xfrm>
          <a:off x="1929780" y="2446744"/>
          <a:ext cx="5594548" cy="3718560"/>
        </p:xfrm>
        <a:graphic>
          <a:graphicData uri="http://schemas.openxmlformats.org/drawingml/2006/table">
            <a:tbl>
              <a:tblPr firstRow="1" bandRow="1">
                <a:tableStyleId>{5C22544A-7EE6-4342-B048-85BDC9FD1C3A}</a:tableStyleId>
              </a:tblPr>
              <a:tblGrid>
                <a:gridCol w="1398637"/>
                <a:gridCol w="1398637"/>
                <a:gridCol w="1398637"/>
                <a:gridCol w="1398637"/>
              </a:tblGrid>
              <a:tr h="370840">
                <a:tc>
                  <a:txBody>
                    <a:bodyPr/>
                    <a:lstStyle/>
                    <a:p>
                      <a:r>
                        <a:rPr lang="en-US" sz="2000" dirty="0" smtClean="0">
                          <a:latin typeface="Arial" pitchFamily="34" charset="0"/>
                          <a:cs typeface="Arial" pitchFamily="34" charset="0"/>
                        </a:rPr>
                        <a:t>Plasma Glucose</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Impaired Fasting Glucose (mg/dl)</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Impaired Glucose Tolerance (mg/dl)</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DM (mg/dl)</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Fasting</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&gt;/= 100 and &lt;126</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&gt;126</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2-Hour Post-load</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&gt;/=140 and &lt;200</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&gt;200</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random</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&gt;/=200 with symptoms</a:t>
                      </a:r>
                      <a:endParaRPr lang="en-US" sz="2000" dirty="0">
                        <a:latin typeface="Arial" pitchFamily="34" charset="0"/>
                        <a:cs typeface="Arial" pitchFamily="34" charset="0"/>
                      </a:endParaRPr>
                    </a:p>
                  </a:txBody>
                  <a:tcPr/>
                </a:tc>
              </a:tr>
            </a:tbl>
          </a:graphicData>
        </a:graphic>
      </p:graphicFrame>
      <p:sp>
        <p:nvSpPr>
          <p:cNvPr id="5" name="TextBox 4"/>
          <p:cNvSpPr txBox="1"/>
          <p:nvPr/>
        </p:nvSpPr>
        <p:spPr>
          <a:xfrm>
            <a:off x="1763688" y="1772816"/>
            <a:ext cx="6072230" cy="369332"/>
          </a:xfrm>
          <a:prstGeom prst="rect">
            <a:avLst/>
          </a:prstGeom>
          <a:noFill/>
        </p:spPr>
        <p:txBody>
          <a:bodyPr wrap="square" rtlCol="0">
            <a:spAutoFit/>
          </a:bodyPr>
          <a:lstStyle/>
          <a:p>
            <a:pPr algn="ctr"/>
            <a:r>
              <a:rPr lang="en-US" dirty="0" smtClean="0">
                <a:latin typeface="Arial" pitchFamily="34" charset="0"/>
                <a:cs typeface="Arial" pitchFamily="34" charset="0"/>
              </a:rPr>
              <a:t>Criteria for the Diagnosis of DM</a:t>
            </a:r>
            <a:endParaRPr lang="en-US" dirty="0">
              <a:latin typeface="Arial" pitchFamily="34" charset="0"/>
              <a:cs typeface="Arial" pitchFamily="34" charset="0"/>
            </a:endParaRPr>
          </a:p>
        </p:txBody>
      </p:sp>
      <p:sp>
        <p:nvSpPr>
          <p:cNvPr id="7" name="TextBox 6"/>
          <p:cNvSpPr txBox="1"/>
          <p:nvPr/>
        </p:nvSpPr>
        <p:spPr>
          <a:xfrm>
            <a:off x="1403648" y="1052736"/>
            <a:ext cx="6143668" cy="400110"/>
          </a:xfrm>
          <a:prstGeom prst="rect">
            <a:avLst/>
          </a:prstGeom>
          <a:noFill/>
        </p:spPr>
        <p:txBody>
          <a:bodyPr wrap="square" rtlCol="0">
            <a:spAutoFit/>
          </a:bodyPr>
          <a:lstStyle/>
          <a:p>
            <a:pPr algn="l" rtl="0"/>
            <a:r>
              <a:rPr lang="en-US" sz="2000" b="1" dirty="0" smtClean="0">
                <a:latin typeface="Arial" pitchFamily="34" charset="0"/>
                <a:cs typeface="Arial" pitchFamily="34" charset="0"/>
                <a:sym typeface="Wingdings 2"/>
              </a:rPr>
              <a:t> </a:t>
            </a:r>
            <a:r>
              <a:rPr lang="en-US" sz="2000" b="1" dirty="0" smtClean="0">
                <a:latin typeface="Arial" pitchFamily="34" charset="0"/>
                <a:cs typeface="Arial" pitchFamily="34" charset="0"/>
              </a:rPr>
              <a:t>For FBS an 8 hour fasting is mandatory</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214290"/>
            <a:ext cx="7528350" cy="6259662"/>
          </a:xfrm>
        </p:spPr>
        <p:txBody>
          <a:bodyPr>
            <a:noAutofit/>
          </a:bodyPr>
          <a:lstStyle/>
          <a:p>
            <a:pPr algn="just" rtl="0">
              <a:buNone/>
            </a:pPr>
            <a:r>
              <a:rPr lang="en-US" sz="1800" dirty="0" smtClean="0"/>
              <a:t>    </a:t>
            </a:r>
            <a:r>
              <a:rPr lang="en-US" sz="2400" b="1" dirty="0" smtClean="0">
                <a:solidFill>
                  <a:srgbClr val="FFC000"/>
                </a:solidFill>
                <a:latin typeface="Arial" pitchFamily="34" charset="0"/>
                <a:cs typeface="Arial" pitchFamily="34" charset="0"/>
              </a:rPr>
              <a:t>Diabetes can be provisionally diagnosed with:</a:t>
            </a:r>
          </a:p>
          <a:p>
            <a:pPr algn="just" rtl="0">
              <a:buNone/>
            </a:pPr>
            <a:r>
              <a:rPr lang="en-US" b="1" dirty="0" smtClean="0">
                <a:solidFill>
                  <a:srgbClr val="00B0F0"/>
                </a:solidFill>
              </a:rPr>
              <a:t>   </a:t>
            </a:r>
            <a:r>
              <a:rPr lang="en-US" sz="1800" u="sng" dirty="0" smtClean="0"/>
              <a:t>any one of the three </a:t>
            </a:r>
            <a:r>
              <a:rPr lang="en-US" sz="1800" dirty="0" smtClean="0"/>
              <a:t>criteria listed below. In the absence of unequivocal hyperglycemia with acute metabolic </a:t>
            </a:r>
            <a:r>
              <a:rPr lang="en-US" sz="1800" dirty="0" err="1" smtClean="0"/>
              <a:t>decompensation</a:t>
            </a:r>
            <a:r>
              <a:rPr lang="en-US" sz="1800" dirty="0" smtClean="0"/>
              <a:t> the diagnosis should be confirmed, on a subsequent day, by </a:t>
            </a:r>
            <a:r>
              <a:rPr lang="en-US" sz="1800" u="sng" dirty="0" smtClean="0"/>
              <a:t>any</a:t>
            </a:r>
            <a:r>
              <a:rPr lang="en-US" sz="1800" dirty="0" smtClean="0"/>
              <a:t> one of the same three criteria. </a:t>
            </a:r>
          </a:p>
          <a:p>
            <a:pPr algn="l" rtl="0">
              <a:buNone/>
            </a:pPr>
            <a:r>
              <a:rPr lang="en-US" sz="1800" dirty="0" smtClean="0"/>
              <a:t> </a:t>
            </a:r>
          </a:p>
          <a:p>
            <a:pPr marL="457200" indent="-457200" algn="just" rtl="0">
              <a:buClrTx/>
              <a:buSzPct val="140000"/>
              <a:buFont typeface="+mj-lt"/>
              <a:buAutoNum type="arabicPeriod"/>
            </a:pPr>
            <a:r>
              <a:rPr lang="en-US" sz="1800" dirty="0" smtClean="0"/>
              <a:t>A fasting plasma glucose of &gt;126 mg/dl (after no caloric intake for at least 8 hours) or, </a:t>
            </a:r>
          </a:p>
          <a:p>
            <a:pPr marL="457200" indent="-457200" algn="just" rtl="0">
              <a:buClrTx/>
              <a:buNone/>
            </a:pPr>
            <a:r>
              <a:rPr lang="en-US" sz="1800" dirty="0" smtClean="0"/>
              <a:t> </a:t>
            </a:r>
          </a:p>
          <a:p>
            <a:pPr marL="457200" indent="-457200" algn="just" rtl="0">
              <a:buClrTx/>
              <a:buSzPct val="140000"/>
              <a:buFont typeface="+mj-lt"/>
              <a:buAutoNum type="arabicPeriod" startAt="2"/>
            </a:pPr>
            <a:r>
              <a:rPr lang="en-US" sz="1800" dirty="0" smtClean="0"/>
              <a:t>A casual plasma glucose &gt;200 mg/dl (taken at any time of day without regard to time of last meal) with classic diabetes symptoms: increased urination, increased thirst and unexplained weight loss or, </a:t>
            </a:r>
          </a:p>
          <a:p>
            <a:pPr marL="457200" indent="-457200" algn="just" rtl="0">
              <a:buClrTx/>
              <a:buNone/>
            </a:pPr>
            <a:r>
              <a:rPr lang="en-US" sz="1800" dirty="0" smtClean="0"/>
              <a:t> </a:t>
            </a:r>
          </a:p>
          <a:p>
            <a:pPr marL="457200" indent="-457200" algn="just" rtl="0">
              <a:buClrTx/>
              <a:buSzPct val="140000"/>
              <a:buFont typeface="+mj-lt"/>
              <a:buAutoNum type="arabicPeriod" startAt="3"/>
            </a:pPr>
            <a:r>
              <a:rPr lang="en-US" sz="1800" dirty="0" smtClean="0"/>
              <a:t>An oral glucose tolerance test (OGTT) (75 gram dose) of &gt;200 mg/dl for the two hour sample. </a:t>
            </a:r>
            <a:r>
              <a:rPr lang="en-US" sz="1800" dirty="0" smtClean="0">
                <a:solidFill>
                  <a:srgbClr val="FF0000"/>
                </a:solidFill>
              </a:rPr>
              <a:t>Oral glucose tolerance testing is not necessary if patient has a fasting plasma glucose level of &gt;126 mg/dl. </a:t>
            </a:r>
          </a:p>
          <a:p>
            <a:pPr algn="l" rtl="0">
              <a:buClrTx/>
              <a:buNone/>
            </a:pPr>
            <a:r>
              <a:rPr lang="en-US" sz="1800" dirty="0" smtClean="0"/>
              <a:t> </a:t>
            </a:r>
          </a:p>
          <a:p>
            <a:pPr algn="just" rtl="0"/>
            <a:r>
              <a:rPr lang="en-US" sz="1800" dirty="0" smtClean="0"/>
              <a:t>The fasting plasma glucose is the preferred </a:t>
            </a:r>
            <a:r>
              <a:rPr lang="en-US" sz="1800" dirty="0" smtClean="0"/>
              <a:t>test because </a:t>
            </a:r>
            <a:r>
              <a:rPr lang="en-US" sz="1800" dirty="0" smtClean="0"/>
              <a:t>of its ease of administration, convenience, acceptability to patients, and lower cost in comparison to the OGTT. </a:t>
            </a:r>
          </a:p>
          <a:p>
            <a:pPr algn="l" rtl="0"/>
            <a:endParaRPr lang="en-US"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810.jpg"/>
          <p:cNvPicPr>
            <a:picLocks noChangeAspect="1"/>
          </p:cNvPicPr>
          <p:nvPr/>
        </p:nvPicPr>
        <p:blipFill>
          <a:blip r:embed="rId2" cstate="print"/>
          <a:stretch>
            <a:fillRect/>
          </a:stretch>
        </p:blipFill>
        <p:spPr>
          <a:xfrm>
            <a:off x="1601814" y="628629"/>
            <a:ext cx="6786610" cy="5429289"/>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7498080" cy="1143000"/>
          </a:xfrm>
        </p:spPr>
        <p:txBody>
          <a:bodyPr>
            <a:normAutofit/>
          </a:bodyPr>
          <a:lstStyle/>
          <a:p>
            <a:r>
              <a:rPr lang="en-US" sz="3200" b="1" dirty="0" smtClean="0">
                <a:solidFill>
                  <a:srgbClr val="00B050"/>
                </a:solidFill>
                <a:latin typeface="Arial Black" pitchFamily="34" charset="0"/>
              </a:rPr>
              <a:t>Glucose Tolerance Test</a:t>
            </a:r>
            <a:r>
              <a:rPr lang="en-US" sz="3200" dirty="0" smtClean="0">
                <a:solidFill>
                  <a:srgbClr val="00B050"/>
                </a:solidFill>
                <a:latin typeface="Arial Black" pitchFamily="34" charset="0"/>
              </a:rPr>
              <a:t/>
            </a:r>
            <a:br>
              <a:rPr lang="en-US" sz="3200" dirty="0" smtClean="0">
                <a:solidFill>
                  <a:srgbClr val="00B050"/>
                </a:solidFill>
                <a:latin typeface="Arial Black" pitchFamily="34" charset="0"/>
              </a:rPr>
            </a:br>
            <a:endParaRPr lang="en-US" sz="3200" dirty="0">
              <a:solidFill>
                <a:srgbClr val="00B050"/>
              </a:solidFill>
              <a:latin typeface="Arial Black" pitchFamily="34" charset="0"/>
            </a:endParaRPr>
          </a:p>
        </p:txBody>
      </p:sp>
      <p:sp>
        <p:nvSpPr>
          <p:cNvPr id="3" name="Content Placeholder 2"/>
          <p:cNvSpPr>
            <a:spLocks noGrp="1"/>
          </p:cNvSpPr>
          <p:nvPr>
            <p:ph idx="1"/>
          </p:nvPr>
        </p:nvSpPr>
        <p:spPr>
          <a:xfrm>
            <a:off x="1547664" y="1142984"/>
            <a:ext cx="7128792" cy="5330968"/>
          </a:xfrm>
        </p:spPr>
        <p:txBody>
          <a:bodyPr/>
          <a:lstStyle/>
          <a:p>
            <a:pPr marL="596646" indent="-514350" algn="l" rtl="0">
              <a:buNone/>
            </a:pPr>
            <a:r>
              <a:rPr lang="en-US" sz="2800" b="1" dirty="0" smtClean="0">
                <a:solidFill>
                  <a:srgbClr val="FF0000"/>
                </a:solidFill>
                <a:latin typeface="Arial" pitchFamily="34" charset="0"/>
                <a:cs typeface="Arial" pitchFamily="34" charset="0"/>
              </a:rPr>
              <a:t>Oral Glucose Tolerance Test (OGTT)</a:t>
            </a:r>
          </a:p>
          <a:p>
            <a:pPr lvl="1" algn="l" rtl="0"/>
            <a:r>
              <a:rPr lang="en-US" sz="2400" dirty="0" smtClean="0">
                <a:latin typeface="Arial" pitchFamily="34" charset="0"/>
                <a:cs typeface="Arial" pitchFamily="34" charset="0"/>
              </a:rPr>
              <a:t>Is the standard for diagnosis of DM</a:t>
            </a:r>
          </a:p>
          <a:p>
            <a:pPr lvl="1" algn="l" rtl="0"/>
            <a:r>
              <a:rPr lang="en-US" sz="2400" dirty="0" smtClean="0">
                <a:latin typeface="Arial" pitchFamily="34" charset="0"/>
                <a:cs typeface="Arial" pitchFamily="34" charset="0"/>
              </a:rPr>
              <a:t>Defined by WHO:75 </a:t>
            </a:r>
            <a:r>
              <a:rPr lang="en-US" sz="2400" dirty="0" err="1" smtClean="0">
                <a:latin typeface="Arial" pitchFamily="34" charset="0"/>
                <a:cs typeface="Arial" pitchFamily="34" charset="0"/>
              </a:rPr>
              <a:t>gr</a:t>
            </a:r>
            <a:r>
              <a:rPr lang="en-US" sz="2400" dirty="0" smtClean="0">
                <a:latin typeface="Arial" pitchFamily="34" charset="0"/>
                <a:cs typeface="Arial" pitchFamily="34" charset="0"/>
              </a:rPr>
              <a:t> glucose load</a:t>
            </a:r>
          </a:p>
          <a:p>
            <a:pPr lvl="1" algn="l" rtl="0"/>
            <a:endParaRPr lang="en-US" sz="2400" dirty="0" smtClean="0">
              <a:latin typeface="Arial" pitchFamily="34" charset="0"/>
              <a:cs typeface="Arial" pitchFamily="34" charset="0"/>
            </a:endParaRPr>
          </a:p>
          <a:p>
            <a:pPr algn="l" rtl="0"/>
            <a:r>
              <a:rPr lang="en-US" sz="2400" dirty="0" smtClean="0">
                <a:latin typeface="Arial" pitchFamily="34" charset="0"/>
                <a:cs typeface="Arial" pitchFamily="34" charset="0"/>
              </a:rPr>
              <a:t>Gestational DM</a:t>
            </a:r>
            <a:endParaRPr lang="en-US" sz="2400" dirty="0">
              <a:latin typeface="Arial" pitchFamily="34" charset="0"/>
              <a:cs typeface="Arial" pitchFamily="34" charset="0"/>
            </a:endParaRPr>
          </a:p>
        </p:txBody>
      </p:sp>
      <p:graphicFrame>
        <p:nvGraphicFramePr>
          <p:cNvPr id="4" name="Table 3"/>
          <p:cNvGraphicFramePr>
            <a:graphicFrameLocks noGrp="1"/>
          </p:cNvGraphicFramePr>
          <p:nvPr/>
        </p:nvGraphicFramePr>
        <p:xfrm>
          <a:off x="1907704" y="3573016"/>
          <a:ext cx="6143668" cy="2895600"/>
        </p:xfrm>
        <a:graphic>
          <a:graphicData uri="http://schemas.openxmlformats.org/drawingml/2006/table">
            <a:tbl>
              <a:tblPr firstRow="1" bandRow="1">
                <a:tableStyleId>{5C22544A-7EE6-4342-B048-85BDC9FD1C3A}</a:tableStyleId>
              </a:tblPr>
              <a:tblGrid>
                <a:gridCol w="1535917"/>
                <a:gridCol w="1535917"/>
                <a:gridCol w="1535917"/>
                <a:gridCol w="1535917"/>
              </a:tblGrid>
              <a:tr h="370840">
                <a:tc>
                  <a:txBody>
                    <a:bodyPr/>
                    <a:lstStyle/>
                    <a:p>
                      <a:r>
                        <a:rPr lang="en-US" sz="2000" dirty="0" smtClean="0">
                          <a:latin typeface="Arial" pitchFamily="34" charset="0"/>
                          <a:cs typeface="Arial" pitchFamily="34" charset="0"/>
                        </a:rPr>
                        <a:t>Plasma Glucose (mg/dl)</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50 </a:t>
                      </a:r>
                      <a:r>
                        <a:rPr lang="en-US" sz="2000" dirty="0" err="1" smtClean="0">
                          <a:latin typeface="Arial" pitchFamily="34" charset="0"/>
                          <a:cs typeface="Arial" pitchFamily="34" charset="0"/>
                        </a:rPr>
                        <a:t>gr</a:t>
                      </a:r>
                      <a:r>
                        <a:rPr lang="en-US" sz="2000" dirty="0" smtClean="0">
                          <a:latin typeface="Arial" pitchFamily="34" charset="0"/>
                          <a:cs typeface="Arial" pitchFamily="34" charset="0"/>
                        </a:rPr>
                        <a:t> screening test (mg/dl)</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75 </a:t>
                      </a:r>
                      <a:r>
                        <a:rPr lang="en-US" sz="2000" dirty="0" err="1" smtClean="0">
                          <a:latin typeface="Arial" pitchFamily="34" charset="0"/>
                          <a:cs typeface="Arial" pitchFamily="34" charset="0"/>
                        </a:rPr>
                        <a:t>gr</a:t>
                      </a:r>
                      <a:r>
                        <a:rPr lang="en-US" sz="2000" dirty="0" smtClean="0">
                          <a:latin typeface="Arial" pitchFamily="34" charset="0"/>
                          <a:cs typeface="Arial" pitchFamily="34" charset="0"/>
                        </a:rPr>
                        <a:t> diagnostic test (mg/dl)</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100 </a:t>
                      </a:r>
                      <a:r>
                        <a:rPr lang="en-US" sz="2000" dirty="0" err="1" smtClean="0">
                          <a:latin typeface="Arial" pitchFamily="34" charset="0"/>
                          <a:cs typeface="Arial" pitchFamily="34" charset="0"/>
                        </a:rPr>
                        <a:t>gr</a:t>
                      </a:r>
                      <a:r>
                        <a:rPr lang="en-US" sz="2000" dirty="0" smtClean="0">
                          <a:latin typeface="Arial" pitchFamily="34" charset="0"/>
                          <a:cs typeface="Arial" pitchFamily="34" charset="0"/>
                        </a:rPr>
                        <a:t> diagnostic test (mg/dl)</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Fasting </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&gt;/= 95</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&gt;/= 95</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1 hr</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&gt;/= 140</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&gt;/= 180</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&gt;/= 180</a:t>
                      </a:r>
                      <a:endParaRPr lang="en-US" sz="2000" dirty="0">
                        <a:latin typeface="Arial" pitchFamily="34" charset="0"/>
                        <a:cs typeface="Arial" pitchFamily="34" charset="0"/>
                      </a:endParaRPr>
                    </a:p>
                  </a:txBody>
                  <a:tcPr/>
                </a:tc>
              </a:tr>
              <a:tr h="360144">
                <a:tc>
                  <a:txBody>
                    <a:bodyPr/>
                    <a:lstStyle/>
                    <a:p>
                      <a:r>
                        <a:rPr lang="en-US" sz="2000" dirty="0" smtClean="0">
                          <a:latin typeface="Arial" pitchFamily="34" charset="0"/>
                          <a:cs typeface="Arial" pitchFamily="34" charset="0"/>
                        </a:rPr>
                        <a:t>2 hr</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&gt;/= 155</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&gt;/= 155</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3 hr</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&gt;/= 140</a:t>
                      </a:r>
                      <a:endParaRPr lang="en-US" sz="20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B050"/>
                </a:solidFill>
                <a:latin typeface="Arial Black" pitchFamily="34" charset="0"/>
                <a:cs typeface="+mn-cs"/>
              </a:rPr>
              <a:t>HbA1C</a:t>
            </a:r>
            <a:endParaRPr lang="en-US" b="1" dirty="0">
              <a:solidFill>
                <a:srgbClr val="00B050"/>
              </a:solidFill>
              <a:latin typeface="Arial Black" pitchFamily="34" charset="0"/>
              <a:cs typeface="+mn-cs"/>
            </a:endParaRPr>
          </a:p>
        </p:txBody>
      </p:sp>
      <p:sp>
        <p:nvSpPr>
          <p:cNvPr id="3" name="Content Placeholder 2"/>
          <p:cNvSpPr>
            <a:spLocks noGrp="1"/>
          </p:cNvSpPr>
          <p:nvPr>
            <p:ph idx="1"/>
          </p:nvPr>
        </p:nvSpPr>
        <p:spPr>
          <a:xfrm>
            <a:off x="1259632" y="1447800"/>
            <a:ext cx="7674056" cy="4800600"/>
          </a:xfrm>
        </p:spPr>
        <p:txBody>
          <a:bodyPr>
            <a:normAutofit/>
          </a:bodyPr>
          <a:lstStyle/>
          <a:p>
            <a:pPr algn="just" rtl="0"/>
            <a:r>
              <a:rPr lang="en-US" sz="2400" dirty="0" smtClean="0">
                <a:latin typeface="Arial" pitchFamily="34" charset="0"/>
                <a:cs typeface="Arial" pitchFamily="34" charset="0"/>
              </a:rPr>
              <a:t>The A1C test measures the average blood glucose for the </a:t>
            </a:r>
            <a:r>
              <a:rPr lang="en-US" sz="2400" dirty="0" smtClean="0">
                <a:latin typeface="Arial" pitchFamily="34" charset="0"/>
                <a:cs typeface="Arial" pitchFamily="34" charset="0"/>
              </a:rPr>
              <a:t>past 3 </a:t>
            </a:r>
            <a:r>
              <a:rPr lang="en-US" sz="2400" dirty="0" smtClean="0">
                <a:latin typeface="Arial" pitchFamily="34" charset="0"/>
                <a:cs typeface="Arial" pitchFamily="34" charset="0"/>
              </a:rPr>
              <a:t>months</a:t>
            </a:r>
            <a:r>
              <a:rPr lang="en-US" sz="2400" dirty="0" smtClean="0">
                <a:latin typeface="Arial" pitchFamily="34" charset="0"/>
                <a:cs typeface="Arial" pitchFamily="34" charset="0"/>
              </a:rPr>
              <a:t>.</a:t>
            </a:r>
          </a:p>
          <a:p>
            <a:pPr algn="just" rtl="0"/>
            <a:r>
              <a:rPr lang="en-US" sz="2400" dirty="0" smtClean="0">
                <a:latin typeface="Arial" pitchFamily="34" charset="0"/>
                <a:cs typeface="Arial" pitchFamily="34" charset="0"/>
              </a:rPr>
              <a:t>The </a:t>
            </a:r>
            <a:r>
              <a:rPr lang="en-US" sz="2400" dirty="0" smtClean="0">
                <a:latin typeface="Arial" pitchFamily="34" charset="0"/>
                <a:cs typeface="Arial" pitchFamily="34" charset="0"/>
              </a:rPr>
              <a:t>patient doesn’t have to fast or drink anything.</a:t>
            </a:r>
          </a:p>
          <a:p>
            <a:pPr algn="just" rtl="0"/>
            <a:r>
              <a:rPr lang="en-US" sz="2400" dirty="0" smtClean="0">
                <a:latin typeface="Arial" pitchFamily="34" charset="0"/>
                <a:cs typeface="Arial" pitchFamily="34" charset="0"/>
              </a:rPr>
              <a:t>It </a:t>
            </a:r>
            <a:r>
              <a:rPr lang="en-US" sz="2400" dirty="0" smtClean="0">
                <a:latin typeface="Arial" pitchFamily="34" charset="0"/>
                <a:cs typeface="Arial" pitchFamily="34" charset="0"/>
              </a:rPr>
              <a:t>shows how well diabetes is being controlled.</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algn="just" rtl="0"/>
            <a:r>
              <a:rPr lang="en-US" sz="2400" b="1" dirty="0" smtClean="0">
                <a:solidFill>
                  <a:srgbClr val="FF0000"/>
                </a:solidFill>
                <a:latin typeface="Arial" pitchFamily="34" charset="0"/>
                <a:cs typeface="Arial" pitchFamily="34" charset="0"/>
              </a:rPr>
              <a:t>Diabetes is diagnosed at a HbA1C of greater than or equal to 6.5%</a:t>
            </a:r>
          </a:p>
          <a:p>
            <a:pPr lvl="1" algn="just" rtl="0"/>
            <a:r>
              <a:rPr lang="en-US" sz="2400" dirty="0" smtClean="0">
                <a:latin typeface="Arial" pitchFamily="34" charset="0"/>
                <a:cs typeface="Arial" pitchFamily="34" charset="0"/>
              </a:rPr>
              <a:t>Normal: Less than 5.7%</a:t>
            </a:r>
          </a:p>
          <a:p>
            <a:pPr lvl="1" algn="just" rtl="0"/>
            <a:r>
              <a:rPr lang="en-US" sz="2400" dirty="0" smtClean="0">
                <a:latin typeface="Arial" pitchFamily="34" charset="0"/>
                <a:cs typeface="Arial" pitchFamily="34" charset="0"/>
              </a:rPr>
              <a:t>Pre-diabetes: 5.7% to 6.4%</a:t>
            </a:r>
          </a:p>
          <a:p>
            <a:pPr lvl="1" algn="just" rtl="0"/>
            <a:r>
              <a:rPr lang="en-US" sz="2400" dirty="0" smtClean="0">
                <a:latin typeface="Arial" pitchFamily="34" charset="0"/>
                <a:cs typeface="Arial" pitchFamily="34" charset="0"/>
              </a:rPr>
              <a:t>Diabetes: 6.5% or higher</a:t>
            </a:r>
          </a:p>
          <a:p>
            <a:pPr algn="l" rtl="0"/>
            <a:endParaRPr lang="en-US" sz="2000" dirty="0" smtClean="0">
              <a:latin typeface="Arial" pitchFamily="34" charset="0"/>
              <a:cs typeface="Arial" pitchFamily="34" charset="0"/>
            </a:endParaRPr>
          </a:p>
          <a:p>
            <a:pPr algn="l" rtl="0"/>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571480"/>
            <a:ext cx="7170020" cy="5902472"/>
          </a:xfrm>
        </p:spPr>
        <p:txBody>
          <a:bodyPr>
            <a:normAutofit lnSpcReduction="10000"/>
          </a:bodyPr>
          <a:lstStyle/>
          <a:p>
            <a:pPr algn="l" rtl="0">
              <a:buNone/>
            </a:pPr>
            <a:r>
              <a:rPr lang="en-US" b="1" dirty="0" smtClean="0">
                <a:solidFill>
                  <a:srgbClr val="00B050"/>
                </a:solidFill>
                <a:latin typeface="Arial Black" pitchFamily="34" charset="0"/>
              </a:rPr>
              <a:t>What is </a:t>
            </a:r>
            <a:r>
              <a:rPr lang="en-US" b="1" dirty="0" err="1" smtClean="0">
                <a:solidFill>
                  <a:srgbClr val="00B050"/>
                </a:solidFill>
                <a:latin typeface="Arial Black" pitchFamily="34" charset="0"/>
              </a:rPr>
              <a:t>prediabetes</a:t>
            </a:r>
            <a:r>
              <a:rPr lang="en-US" b="1" dirty="0" smtClean="0">
                <a:solidFill>
                  <a:srgbClr val="00B050"/>
                </a:solidFill>
                <a:latin typeface="Arial Black" pitchFamily="34" charset="0"/>
              </a:rPr>
              <a:t>?</a:t>
            </a:r>
          </a:p>
          <a:p>
            <a:pPr algn="l" rtl="0">
              <a:buNone/>
            </a:pPr>
            <a:endParaRPr lang="en-US" b="1" dirty="0" smtClean="0">
              <a:solidFill>
                <a:srgbClr val="FF0066"/>
              </a:solidFill>
            </a:endParaRPr>
          </a:p>
          <a:p>
            <a:pPr algn="just" rtl="0"/>
            <a:r>
              <a:rPr lang="en-US" sz="2600" dirty="0" err="1" smtClean="0">
                <a:latin typeface="Arial" pitchFamily="34" charset="0"/>
                <a:cs typeface="Arial" pitchFamily="34" charset="0"/>
              </a:rPr>
              <a:t>Prediabetes</a:t>
            </a:r>
            <a:r>
              <a:rPr lang="en-US" sz="2600" dirty="0" smtClean="0">
                <a:latin typeface="Arial" pitchFamily="34" charset="0"/>
                <a:cs typeface="Arial" pitchFamily="34" charset="0"/>
              </a:rPr>
              <a:t> is a condition when blood glucose is higher than normal but not high enough to be </a:t>
            </a:r>
            <a:r>
              <a:rPr lang="en-US" sz="2600" dirty="0" smtClean="0">
                <a:latin typeface="Arial" pitchFamily="34" charset="0"/>
                <a:cs typeface="Arial" pitchFamily="34" charset="0"/>
              </a:rPr>
              <a:t>diabetes </a:t>
            </a:r>
          </a:p>
          <a:p>
            <a:pPr algn="just" rtl="0"/>
            <a:r>
              <a:rPr lang="en-US" sz="2600" dirty="0" smtClean="0">
                <a:latin typeface="Arial" pitchFamily="34" charset="0"/>
                <a:cs typeface="Arial" pitchFamily="34" charset="0"/>
              </a:rPr>
              <a:t>This </a:t>
            </a:r>
            <a:r>
              <a:rPr lang="en-US" sz="2600" dirty="0" smtClean="0">
                <a:latin typeface="Arial" pitchFamily="34" charset="0"/>
                <a:cs typeface="Arial" pitchFamily="34" charset="0"/>
              </a:rPr>
              <a:t>condition puts the patient at risk for developing type 2 </a:t>
            </a:r>
            <a:r>
              <a:rPr lang="en-US" sz="2600" dirty="0" smtClean="0">
                <a:latin typeface="Arial" pitchFamily="34" charset="0"/>
                <a:cs typeface="Arial" pitchFamily="34" charset="0"/>
              </a:rPr>
              <a:t>diabetes</a:t>
            </a:r>
          </a:p>
          <a:p>
            <a:pPr algn="just" rtl="0"/>
            <a:endParaRPr lang="en-US" sz="2600" dirty="0" smtClean="0">
              <a:latin typeface="Arial" pitchFamily="34" charset="0"/>
              <a:cs typeface="Arial" pitchFamily="34" charset="0"/>
            </a:endParaRPr>
          </a:p>
          <a:p>
            <a:pPr algn="just" rtl="0"/>
            <a:r>
              <a:rPr lang="en-US" sz="2600" b="1" dirty="0" smtClean="0">
                <a:solidFill>
                  <a:srgbClr val="FF0000"/>
                </a:solidFill>
                <a:latin typeface="Arial" pitchFamily="34" charset="0"/>
                <a:cs typeface="Arial" pitchFamily="34" charset="0"/>
              </a:rPr>
              <a:t>Results indicating </a:t>
            </a:r>
            <a:r>
              <a:rPr lang="en-US" sz="2600" b="1" dirty="0" err="1" smtClean="0">
                <a:solidFill>
                  <a:srgbClr val="FF0000"/>
                </a:solidFill>
                <a:latin typeface="Arial" pitchFamily="34" charset="0"/>
                <a:cs typeface="Arial" pitchFamily="34" charset="0"/>
              </a:rPr>
              <a:t>prediabetes</a:t>
            </a:r>
            <a:r>
              <a:rPr lang="en-US" sz="2600" b="1" dirty="0" smtClean="0">
                <a:solidFill>
                  <a:srgbClr val="FF0000"/>
                </a:solidFill>
                <a:latin typeface="Arial" pitchFamily="34" charset="0"/>
                <a:cs typeface="Arial" pitchFamily="34" charset="0"/>
              </a:rPr>
              <a:t> are:</a:t>
            </a:r>
          </a:p>
          <a:p>
            <a:pPr lvl="1" algn="just" rtl="0"/>
            <a:r>
              <a:rPr lang="en-US" sz="2600" dirty="0" smtClean="0">
                <a:latin typeface="Arial" pitchFamily="34" charset="0"/>
                <a:cs typeface="Arial" pitchFamily="34" charset="0"/>
              </a:rPr>
              <a:t>An  </a:t>
            </a:r>
            <a:r>
              <a:rPr lang="en-US" sz="2600" dirty="0" smtClean="0">
                <a:latin typeface="Arial" pitchFamily="34" charset="0"/>
                <a:cs typeface="Arial" pitchFamily="34" charset="0"/>
              </a:rPr>
              <a:t>A1C of 5.7% – 6.4%</a:t>
            </a:r>
          </a:p>
          <a:p>
            <a:pPr lvl="1" algn="just" rtl="0"/>
            <a:r>
              <a:rPr lang="en-US" sz="2600" dirty="0" smtClean="0">
                <a:latin typeface="Arial" pitchFamily="34" charset="0"/>
                <a:cs typeface="Arial" pitchFamily="34" charset="0"/>
              </a:rPr>
              <a:t>Fasting blood glucose of 100 – 125 mg/dl</a:t>
            </a:r>
          </a:p>
          <a:p>
            <a:pPr lvl="1" algn="just" rtl="0"/>
            <a:r>
              <a:rPr lang="en-US" sz="2600" dirty="0" smtClean="0">
                <a:latin typeface="Arial" pitchFamily="34" charset="0"/>
                <a:cs typeface="Arial" pitchFamily="34" charset="0"/>
              </a:rPr>
              <a:t>An OGTT 2 hour blood glucose of </a:t>
            </a:r>
            <a:r>
              <a:rPr lang="en-US" sz="2600" dirty="0" smtClean="0">
                <a:latin typeface="Arial" pitchFamily="34" charset="0"/>
                <a:cs typeface="Arial" pitchFamily="34" charset="0"/>
              </a:rPr>
              <a:t>140mg/dl </a:t>
            </a:r>
            <a:r>
              <a:rPr lang="en-US" sz="2600" dirty="0" smtClean="0">
                <a:latin typeface="Arial" pitchFamily="34" charset="0"/>
                <a:cs typeface="Arial" pitchFamily="34" charset="0"/>
              </a:rPr>
              <a:t>– 199 mg/dl</a:t>
            </a:r>
          </a:p>
          <a:p>
            <a:pPr algn="r" rtl="0"/>
            <a:endParaRPr lang="en-US"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285728"/>
            <a:ext cx="7456342" cy="6239616"/>
          </a:xfrm>
        </p:spPr>
        <p:txBody>
          <a:bodyPr>
            <a:normAutofit fontScale="92500" lnSpcReduction="20000"/>
          </a:bodyPr>
          <a:lstStyle/>
          <a:p>
            <a:pPr algn="l" rtl="0">
              <a:buNone/>
            </a:pPr>
            <a:r>
              <a:rPr lang="en-US" sz="2100" dirty="0" smtClean="0"/>
              <a:t>     </a:t>
            </a:r>
            <a:r>
              <a:rPr lang="en-US" sz="2600" b="1" dirty="0" smtClean="0">
                <a:solidFill>
                  <a:srgbClr val="00B050"/>
                </a:solidFill>
                <a:latin typeface="Arial Black" pitchFamily="34" charset="0"/>
              </a:rPr>
              <a:t>Criteria for testing for diabetes in </a:t>
            </a:r>
            <a:r>
              <a:rPr lang="en-US" sz="2600" b="1" dirty="0" smtClean="0">
                <a:solidFill>
                  <a:srgbClr val="00B050"/>
                </a:solidFill>
                <a:latin typeface="Arial Black" pitchFamily="34" charset="0"/>
              </a:rPr>
              <a:t> asymptomatic </a:t>
            </a:r>
            <a:r>
              <a:rPr lang="en-US" sz="2600" b="1" dirty="0" smtClean="0">
                <a:solidFill>
                  <a:srgbClr val="00B050"/>
                </a:solidFill>
                <a:latin typeface="Arial Black" pitchFamily="34" charset="0"/>
              </a:rPr>
              <a:t>adult individuals</a:t>
            </a:r>
          </a:p>
          <a:p>
            <a:pPr algn="l" rtl="0">
              <a:buNone/>
            </a:pPr>
            <a:endParaRPr lang="en-US" b="1" dirty="0" smtClean="0">
              <a:solidFill>
                <a:srgbClr val="00B0F0"/>
              </a:solidFill>
            </a:endParaRPr>
          </a:p>
          <a:p>
            <a:pPr algn="l" rtl="0"/>
            <a:r>
              <a:rPr lang="en-US" sz="2100" b="1" dirty="0" smtClean="0"/>
              <a:t>Testing for diabetes should be considered in </a:t>
            </a:r>
            <a:r>
              <a:rPr lang="en-US" sz="2100" b="1" dirty="0" smtClean="0">
                <a:solidFill>
                  <a:srgbClr val="FF0000"/>
                </a:solidFill>
              </a:rPr>
              <a:t>all individuals at age 45 years and above,</a:t>
            </a:r>
            <a:r>
              <a:rPr lang="en-US" sz="2100" b="1" dirty="0" smtClean="0"/>
              <a:t> particularly in those with a BMI &gt;25 kg/m2* and, if normal, should be repeated at 3-year intervals. </a:t>
            </a:r>
          </a:p>
          <a:p>
            <a:pPr algn="l" rtl="0">
              <a:buNone/>
            </a:pPr>
            <a:r>
              <a:rPr lang="en-US" sz="2100" b="1" dirty="0" smtClean="0"/>
              <a:t> </a:t>
            </a:r>
          </a:p>
          <a:p>
            <a:pPr algn="l" rtl="0"/>
            <a:r>
              <a:rPr lang="en-US" sz="1900" dirty="0" smtClean="0">
                <a:latin typeface="Arial" pitchFamily="34" charset="0"/>
                <a:cs typeface="Arial" pitchFamily="34" charset="0"/>
              </a:rPr>
              <a:t>Testing should be considered at a younger age or be carried out more frequently in individuals who are overweight (BMI &gt;25 </a:t>
            </a:r>
            <a:r>
              <a:rPr lang="en-US" sz="1900" dirty="0" smtClean="0">
                <a:latin typeface="Arial" pitchFamily="34" charset="0"/>
                <a:cs typeface="Arial" pitchFamily="34" charset="0"/>
              </a:rPr>
              <a:t>kg/m2) </a:t>
            </a:r>
            <a:r>
              <a:rPr lang="en-US" sz="1900" dirty="0" smtClean="0">
                <a:latin typeface="Arial" pitchFamily="34" charset="0"/>
                <a:cs typeface="Arial" pitchFamily="34" charset="0"/>
              </a:rPr>
              <a:t>and have additional risk factors, as follows: </a:t>
            </a:r>
          </a:p>
          <a:p>
            <a:pPr lvl="1" algn="l" rtl="0"/>
            <a:r>
              <a:rPr lang="en-US" sz="1900" dirty="0" smtClean="0">
                <a:latin typeface="Arial" pitchFamily="34" charset="0"/>
                <a:cs typeface="Arial" pitchFamily="34" charset="0"/>
              </a:rPr>
              <a:t>are habitually physically inactive </a:t>
            </a:r>
          </a:p>
          <a:p>
            <a:pPr lvl="1" algn="l" rtl="0"/>
            <a:r>
              <a:rPr lang="en-US" sz="1900" dirty="0" smtClean="0">
                <a:latin typeface="Arial" pitchFamily="34" charset="0"/>
                <a:cs typeface="Arial" pitchFamily="34" charset="0"/>
              </a:rPr>
              <a:t>have a first-degree relative with diabetes </a:t>
            </a:r>
          </a:p>
          <a:p>
            <a:pPr lvl="1" algn="l" rtl="0"/>
            <a:r>
              <a:rPr lang="en-US" sz="1900" dirty="0" smtClean="0">
                <a:latin typeface="Arial" pitchFamily="34" charset="0"/>
                <a:cs typeface="Arial" pitchFamily="34" charset="0"/>
              </a:rPr>
              <a:t>have </a:t>
            </a:r>
            <a:r>
              <a:rPr lang="en-US" sz="1900" dirty="0" smtClean="0">
                <a:latin typeface="Arial" pitchFamily="34" charset="0"/>
                <a:cs typeface="Arial" pitchFamily="34" charset="0"/>
              </a:rPr>
              <a:t>delivered a baby weighing &gt;4 Kg or have been diagnosed with GDM </a:t>
            </a:r>
          </a:p>
          <a:p>
            <a:pPr lvl="1" algn="l" rtl="0"/>
            <a:r>
              <a:rPr lang="en-US" sz="1900" dirty="0" smtClean="0">
                <a:latin typeface="Arial" pitchFamily="34" charset="0"/>
                <a:cs typeface="Arial" pitchFamily="34" charset="0"/>
              </a:rPr>
              <a:t>are hypertensive (&gt;140/90 mmHg) </a:t>
            </a:r>
          </a:p>
          <a:p>
            <a:pPr lvl="1" algn="l" rtl="0"/>
            <a:r>
              <a:rPr lang="en-US" sz="1900" dirty="0" smtClean="0">
                <a:latin typeface="Arial" pitchFamily="34" charset="0"/>
                <a:cs typeface="Arial" pitchFamily="34" charset="0"/>
              </a:rPr>
              <a:t>have an HDL cholesterol level &lt;35 mg/dl and/or a triglyceride level &gt;250 mg/dl </a:t>
            </a:r>
          </a:p>
          <a:p>
            <a:pPr lvl="1" algn="l" rtl="0"/>
            <a:r>
              <a:rPr lang="en-US" sz="1900" dirty="0" smtClean="0">
                <a:latin typeface="Arial" pitchFamily="34" charset="0"/>
                <a:cs typeface="Arial" pitchFamily="34" charset="0"/>
              </a:rPr>
              <a:t>have PCOS </a:t>
            </a:r>
          </a:p>
          <a:p>
            <a:pPr lvl="1" algn="l" rtl="0"/>
            <a:r>
              <a:rPr lang="en-US" sz="1900" dirty="0" smtClean="0">
                <a:latin typeface="Arial" pitchFamily="34" charset="0"/>
                <a:cs typeface="Arial" pitchFamily="34" charset="0"/>
              </a:rPr>
              <a:t>on previous testing, had IGT or IFG </a:t>
            </a:r>
          </a:p>
          <a:p>
            <a:pPr lvl="1" algn="l" rtl="0"/>
            <a:r>
              <a:rPr lang="en-US" sz="1900" dirty="0" smtClean="0">
                <a:latin typeface="Arial" pitchFamily="34" charset="0"/>
                <a:cs typeface="Arial" pitchFamily="34" charset="0"/>
              </a:rPr>
              <a:t>have </a:t>
            </a:r>
            <a:r>
              <a:rPr lang="en-US" sz="1900" dirty="0" smtClean="0">
                <a:latin typeface="Arial" pitchFamily="34" charset="0"/>
                <a:cs typeface="Arial" pitchFamily="34" charset="0"/>
              </a:rPr>
              <a:t>a history of vascular disease </a:t>
            </a:r>
          </a:p>
          <a:p>
            <a:pPr algn="l" rtl="0"/>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916832"/>
            <a:ext cx="7498080" cy="4941168"/>
          </a:xfrm>
        </p:spPr>
        <p:txBody>
          <a:bodyPr>
            <a:normAutofit/>
          </a:bodyPr>
          <a:lstStyle/>
          <a:p>
            <a:pPr>
              <a:buFont typeface="Wingdings" pitchFamily="2" charset="2"/>
              <a:buChar char="q"/>
            </a:pPr>
            <a:r>
              <a:rPr lang="en-US" sz="2000" dirty="0" smtClean="0">
                <a:latin typeface="Arial" pitchFamily="34" charset="0"/>
                <a:cs typeface="Arial" pitchFamily="34" charset="0"/>
              </a:rPr>
              <a:t>Total </a:t>
            </a:r>
            <a:r>
              <a:rPr lang="en-US" sz="2000" dirty="0" smtClean="0">
                <a:latin typeface="Arial" pitchFamily="34" charset="0"/>
                <a:cs typeface="Arial" pitchFamily="34" charset="0"/>
              </a:rPr>
              <a:t>cholesterol</a:t>
            </a:r>
          </a:p>
          <a:p>
            <a:pPr>
              <a:buFont typeface="Wingdings" pitchFamily="2" charset="2"/>
              <a:buChar char="ü"/>
            </a:pPr>
            <a:r>
              <a:rPr lang="en-US" sz="2000" dirty="0" smtClean="0">
                <a:latin typeface="Arial" pitchFamily="34" charset="0"/>
                <a:cs typeface="Arial" pitchFamily="34" charset="0"/>
              </a:rPr>
              <a:t>Acceptable &lt;170 mg/dl</a:t>
            </a:r>
          </a:p>
          <a:p>
            <a:pPr>
              <a:buFont typeface="Wingdings" pitchFamily="2" charset="2"/>
              <a:buChar char="ü"/>
            </a:pPr>
            <a:r>
              <a:rPr lang="en-US" sz="2000" dirty="0" smtClean="0">
                <a:latin typeface="Arial" pitchFamily="34" charset="0"/>
                <a:cs typeface="Arial" pitchFamily="34" charset="0"/>
              </a:rPr>
              <a:t>Borderline 170-199 mg/dl</a:t>
            </a:r>
          </a:p>
          <a:p>
            <a:pPr>
              <a:buFont typeface="Wingdings" pitchFamily="2" charset="2"/>
              <a:buChar char="ü"/>
            </a:pPr>
            <a:r>
              <a:rPr lang="en-US" sz="2000" dirty="0" smtClean="0">
                <a:latin typeface="Arial" pitchFamily="34" charset="0"/>
                <a:cs typeface="Arial" pitchFamily="34" charset="0"/>
              </a:rPr>
              <a:t>High &gt;/= 200 </a:t>
            </a:r>
            <a:r>
              <a:rPr lang="en-US" sz="2000" dirty="0" smtClean="0">
                <a:latin typeface="Arial" pitchFamily="34" charset="0"/>
                <a:cs typeface="Arial" pitchFamily="34" charset="0"/>
              </a:rPr>
              <a:t>mg/dl</a:t>
            </a:r>
          </a:p>
          <a:p>
            <a:pPr>
              <a:buFont typeface="Wingdings" pitchFamily="2" charset="2"/>
              <a:buChar char="ü"/>
            </a:pPr>
            <a:endParaRPr lang="en-US" sz="2000" dirty="0" smtClean="0">
              <a:latin typeface="Arial" pitchFamily="34" charset="0"/>
              <a:cs typeface="Arial" pitchFamily="34" charset="0"/>
            </a:endParaRPr>
          </a:p>
          <a:p>
            <a:pPr>
              <a:buFont typeface="Wingdings" pitchFamily="2" charset="2"/>
              <a:buChar char="q"/>
            </a:pPr>
            <a:r>
              <a:rPr lang="en-US" sz="2000" dirty="0" smtClean="0">
                <a:latin typeface="Arial" pitchFamily="34" charset="0"/>
                <a:cs typeface="Arial" pitchFamily="34" charset="0"/>
              </a:rPr>
              <a:t>HDL</a:t>
            </a:r>
          </a:p>
          <a:p>
            <a:pPr>
              <a:buFont typeface="Wingdings" pitchFamily="2" charset="2"/>
              <a:buChar char="ü"/>
            </a:pPr>
            <a:r>
              <a:rPr lang="en-US" sz="2000" dirty="0" smtClean="0">
                <a:latin typeface="Arial" pitchFamily="34" charset="0"/>
                <a:cs typeface="Arial" pitchFamily="34" charset="0"/>
              </a:rPr>
              <a:t>Desirable &gt; 40 mg/dl</a:t>
            </a:r>
          </a:p>
          <a:p>
            <a:pPr>
              <a:buFont typeface="Wingdings" pitchFamily="2" charset="2"/>
              <a:buChar char="ü"/>
            </a:pPr>
            <a:endParaRPr lang="en-US" sz="2000" dirty="0" smtClean="0">
              <a:latin typeface="Arial" pitchFamily="34" charset="0"/>
              <a:cs typeface="Arial" pitchFamily="34" charset="0"/>
            </a:endParaRPr>
          </a:p>
        </p:txBody>
      </p:sp>
      <p:sp>
        <p:nvSpPr>
          <p:cNvPr id="4" name="Text Placeholder 3"/>
          <p:cNvSpPr>
            <a:spLocks noGrp="1"/>
          </p:cNvSpPr>
          <p:nvPr>
            <p:ph type="body" idx="4294967295"/>
          </p:nvPr>
        </p:nvSpPr>
        <p:spPr>
          <a:xfrm>
            <a:off x="1259632" y="476672"/>
            <a:ext cx="7321550" cy="1079500"/>
          </a:xfrm>
        </p:spPr>
        <p:txBody>
          <a:bodyPr>
            <a:normAutofit fontScale="92500"/>
          </a:bodyPr>
          <a:lstStyle/>
          <a:p>
            <a:pPr>
              <a:buNone/>
            </a:pPr>
            <a:r>
              <a:rPr sz="2800" b="1" dirty="0">
                <a:solidFill>
                  <a:srgbClr val="00B050"/>
                </a:solidFill>
                <a:latin typeface="Arial Black" pitchFamily="34" charset="0"/>
              </a:rPr>
              <a:t>Lipid indexes of cardiovascular risk</a:t>
            </a:r>
          </a:p>
          <a:p>
            <a:pPr>
              <a:buNone/>
            </a:pPr>
            <a:r>
              <a:rPr lang="en-US" sz="1900" b="1" dirty="0" smtClean="0">
                <a:latin typeface="Arial Black" pitchFamily="34" charset="0"/>
              </a:rPr>
              <a:t> </a:t>
            </a:r>
            <a:r>
              <a:rPr sz="1900" b="1" dirty="0" smtClean="0">
                <a:latin typeface="Arial Black" pitchFamily="34" charset="0"/>
              </a:rPr>
              <a:t> </a:t>
            </a:r>
            <a:r>
              <a:rPr sz="1900" b="1" dirty="0">
                <a:latin typeface="Arial Black" pitchFamily="34" charset="0"/>
              </a:rPr>
              <a:t>8 – 12 fasting is </a:t>
            </a:r>
            <a:r>
              <a:rPr sz="1900" b="1" dirty="0" smtClean="0">
                <a:latin typeface="Arial Black" pitchFamily="34" charset="0"/>
              </a:rPr>
              <a:t>required</a:t>
            </a:r>
            <a:r>
              <a:rPr lang="en-US" sz="1900" b="1" dirty="0" smtClean="0">
                <a:latin typeface="Arial Black" pitchFamily="34" charset="0"/>
              </a:rPr>
              <a:t> </a:t>
            </a:r>
            <a:r>
              <a:rPr lang="en-US" sz="1900" b="1" dirty="0" smtClean="0">
                <a:latin typeface="Arial" pitchFamily="34" charset="0"/>
                <a:cs typeface="Arial" pitchFamily="34" charset="0"/>
              </a:rPr>
              <a:t> </a:t>
            </a:r>
            <a:r>
              <a:rPr lang="en-US" sz="2000" dirty="0" smtClean="0">
                <a:latin typeface="Arial" pitchFamily="34" charset="0"/>
                <a:cs typeface="Arial" pitchFamily="34" charset="0"/>
              </a:rPr>
              <a:t>(</a:t>
            </a:r>
            <a:r>
              <a:rPr lang="en-US" sz="2000" dirty="0" smtClean="0">
                <a:latin typeface="Arial" pitchFamily="34" charset="0"/>
                <a:cs typeface="Arial" pitchFamily="34" charset="0"/>
              </a:rPr>
              <a:t>no food or drink, except water</a:t>
            </a:r>
            <a:r>
              <a:rPr lang="en-US" sz="2000" dirty="0" smtClean="0">
                <a:latin typeface="Arial" pitchFamily="34" charset="0"/>
                <a:cs typeface="Arial" pitchFamily="34" charset="0"/>
              </a:rPr>
              <a:t>)</a:t>
            </a:r>
            <a:r>
              <a:rPr lang="en-US" sz="2000" dirty="0" smtClean="0">
                <a:latin typeface="Arial" pitchFamily="34" charset="0"/>
                <a:cs typeface="Arial" pitchFamily="34" charset="0"/>
              </a:rPr>
              <a:t> </a:t>
            </a:r>
            <a:endParaRPr sz="1900" b="1" dirty="0">
              <a:latin typeface="Arial" pitchFamily="34" charset="0"/>
              <a:cs typeface="Arial" pitchFamily="34" charset="0"/>
            </a:endParaRPr>
          </a:p>
          <a:p>
            <a:endParaRPr lang="fa-IR" dirty="0"/>
          </a:p>
        </p:txBody>
      </p:sp>
      <p:sp>
        <p:nvSpPr>
          <p:cNvPr id="6" name="Content Placeholder 5"/>
          <p:cNvSpPr>
            <a:spLocks noGrp="1"/>
          </p:cNvSpPr>
          <p:nvPr>
            <p:ph sz="quarter" idx="4294967295"/>
          </p:nvPr>
        </p:nvSpPr>
        <p:spPr>
          <a:xfrm>
            <a:off x="5652120" y="1861790"/>
            <a:ext cx="3200400" cy="3727450"/>
          </a:xfrm>
        </p:spPr>
        <p:txBody>
          <a:bodyPr>
            <a:noAutofit/>
          </a:bodyPr>
          <a:lstStyle/>
          <a:p>
            <a:pPr>
              <a:buFont typeface="Wingdings" pitchFamily="2" charset="2"/>
              <a:buChar char="q"/>
            </a:pPr>
            <a:r>
              <a:rPr lang="en-US" sz="2000" dirty="0" smtClean="0">
                <a:latin typeface="Arial" pitchFamily="34" charset="0"/>
                <a:cs typeface="Arial" pitchFamily="34" charset="0"/>
              </a:rPr>
              <a:t>LDL</a:t>
            </a:r>
          </a:p>
          <a:p>
            <a:pPr>
              <a:buFont typeface="Wingdings" pitchFamily="2" charset="2"/>
              <a:buChar char="§"/>
            </a:pPr>
            <a:r>
              <a:rPr lang="en-US" sz="2000" dirty="0" err="1" smtClean="0">
                <a:latin typeface="Arial" pitchFamily="34" charset="0"/>
                <a:cs typeface="Arial" pitchFamily="34" charset="0"/>
              </a:rPr>
              <a:t>Friedewald</a:t>
            </a:r>
            <a:r>
              <a:rPr lang="en-US" sz="2000" dirty="0" smtClean="0">
                <a:latin typeface="Arial" pitchFamily="34" charset="0"/>
                <a:cs typeface="Arial" pitchFamily="34" charset="0"/>
              </a:rPr>
              <a:t> formula : </a:t>
            </a:r>
          </a:p>
          <a:p>
            <a:pPr>
              <a:buFont typeface="Wingdings" pitchFamily="2" charset="2"/>
              <a:buChar char="§"/>
            </a:pPr>
            <a:r>
              <a:rPr lang="en-US" sz="2000" dirty="0" smtClean="0">
                <a:latin typeface="Arial" pitchFamily="34" charset="0"/>
                <a:cs typeface="Arial" pitchFamily="34" charset="0"/>
              </a:rPr>
              <a:t>LDL = TC - -HDL – TG/5</a:t>
            </a:r>
          </a:p>
          <a:p>
            <a:r>
              <a:rPr lang="en-US" sz="2000" dirty="0" smtClean="0">
                <a:latin typeface="Arial" pitchFamily="34" charset="0"/>
                <a:cs typeface="Arial" pitchFamily="34" charset="0"/>
              </a:rPr>
              <a:t>(TG levels should be &lt;400 mg/dl)</a:t>
            </a:r>
          </a:p>
          <a:p>
            <a:pPr>
              <a:buFont typeface="Wingdings" pitchFamily="2" charset="2"/>
              <a:buChar char="ü"/>
            </a:pPr>
            <a:r>
              <a:rPr lang="en-US" sz="2000" dirty="0" smtClean="0">
                <a:latin typeface="Arial" pitchFamily="34" charset="0"/>
                <a:cs typeface="Arial" pitchFamily="34" charset="0"/>
              </a:rPr>
              <a:t>Acceptable &lt;110 mg/dl</a:t>
            </a:r>
          </a:p>
          <a:p>
            <a:pPr>
              <a:buFont typeface="Wingdings" pitchFamily="2" charset="2"/>
              <a:buChar char="ü"/>
            </a:pPr>
            <a:r>
              <a:rPr lang="en-US" sz="2000" dirty="0" smtClean="0">
                <a:latin typeface="Arial" pitchFamily="34" charset="0"/>
                <a:cs typeface="Arial" pitchFamily="34" charset="0"/>
              </a:rPr>
              <a:t>Borderline 110-129 mg/dl</a:t>
            </a:r>
          </a:p>
          <a:p>
            <a:pPr>
              <a:buFont typeface="Wingdings" pitchFamily="2" charset="2"/>
              <a:buChar char="ü"/>
            </a:pPr>
            <a:r>
              <a:rPr lang="en-US" sz="2000" dirty="0" smtClean="0">
                <a:latin typeface="Arial" pitchFamily="34" charset="0"/>
                <a:cs typeface="Arial" pitchFamily="34" charset="0"/>
              </a:rPr>
              <a:t>High &gt;/= 130 mg/dl</a:t>
            </a:r>
          </a:p>
          <a:p>
            <a:pPr>
              <a:buFont typeface="Wingdings" pitchFamily="2" charset="2"/>
              <a:buChar char="ü"/>
            </a:pPr>
            <a:endParaRPr lang="en-US" sz="2000" dirty="0" smtClean="0">
              <a:latin typeface="Arial" pitchFamily="34" charset="0"/>
              <a:cs typeface="Arial" pitchFamily="34" charset="0"/>
            </a:endParaRPr>
          </a:p>
          <a:p>
            <a:endParaRPr lang="fa-IR" sz="1800" dirty="0"/>
          </a:p>
        </p:txBody>
      </p:sp>
    </p:spTree>
    <p:extLst>
      <p:ext uri="{BB962C8B-B14F-4D97-AF65-F5344CB8AC3E}">
        <p14:creationId xmlns="" xmlns:p14="http://schemas.microsoft.com/office/powerpoint/2010/main" val="22189025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692696"/>
            <a:ext cx="7818072" cy="5555704"/>
          </a:xfrm>
        </p:spPr>
        <p:txBody>
          <a:bodyPr>
            <a:normAutofit/>
          </a:bodyPr>
          <a:lstStyle/>
          <a:p>
            <a:pPr algn="l" rtl="0"/>
            <a:r>
              <a:rPr lang="en-US" sz="2200" b="1" dirty="0" smtClean="0">
                <a:latin typeface="Arial" pitchFamily="34" charset="0"/>
                <a:cs typeface="Arial" pitchFamily="34" charset="0"/>
              </a:rPr>
              <a:t> LDL in more details: </a:t>
            </a:r>
          </a:p>
          <a:p>
            <a:pPr algn="l" rtl="0"/>
            <a:endParaRPr lang="en-US" sz="2200" b="1" dirty="0" smtClean="0">
              <a:latin typeface="Arial" pitchFamily="34" charset="0"/>
              <a:cs typeface="Arial" pitchFamily="34" charset="0"/>
            </a:endParaRPr>
          </a:p>
          <a:p>
            <a:pPr lvl="1" algn="l" rtl="0" fontAlgn="base"/>
            <a:r>
              <a:rPr lang="en-US" sz="2200" dirty="0" smtClean="0">
                <a:latin typeface="Arial" pitchFamily="34" charset="0"/>
                <a:cs typeface="Arial" pitchFamily="34" charset="0"/>
              </a:rPr>
              <a:t>Less than 70 mg/</a:t>
            </a:r>
            <a:r>
              <a:rPr lang="en-US" sz="2200" dirty="0" err="1" smtClean="0">
                <a:latin typeface="Arial" pitchFamily="34" charset="0"/>
                <a:cs typeface="Arial" pitchFamily="34" charset="0"/>
              </a:rPr>
              <a:t>dL</a:t>
            </a:r>
            <a:r>
              <a:rPr lang="en-US" sz="2200" dirty="0" smtClean="0">
                <a:latin typeface="Arial" pitchFamily="34" charset="0"/>
                <a:cs typeface="Arial" pitchFamily="34" charset="0"/>
              </a:rPr>
              <a:t> for those with </a:t>
            </a:r>
            <a:r>
              <a:rPr lang="en-US" sz="2200" b="1" u="sng" dirty="0" smtClean="0">
                <a:latin typeface="Arial" pitchFamily="34" charset="0"/>
                <a:cs typeface="Arial" pitchFamily="34" charset="0"/>
              </a:rPr>
              <a:t>heart</a:t>
            </a:r>
            <a:r>
              <a:rPr lang="en-US" sz="2200" dirty="0" smtClean="0">
                <a:latin typeface="Arial" pitchFamily="34" charset="0"/>
                <a:cs typeface="Arial" pitchFamily="34" charset="0"/>
              </a:rPr>
              <a:t> or </a:t>
            </a:r>
            <a:r>
              <a:rPr lang="en-US" sz="2200" u="sng" dirty="0" smtClean="0">
                <a:latin typeface="Arial" pitchFamily="34" charset="0"/>
                <a:cs typeface="Arial" pitchFamily="34" charset="0"/>
              </a:rPr>
              <a:t>blood vessel disease</a:t>
            </a:r>
            <a:r>
              <a:rPr lang="en-US" sz="2200" dirty="0" smtClean="0">
                <a:latin typeface="Arial" pitchFamily="34" charset="0"/>
                <a:cs typeface="Arial" pitchFamily="34" charset="0"/>
              </a:rPr>
              <a:t> and for other patients </a:t>
            </a:r>
            <a:r>
              <a:rPr lang="en-US" sz="2200" b="1" u="sng" dirty="0" smtClean="0">
                <a:latin typeface="Arial" pitchFamily="34" charset="0"/>
                <a:cs typeface="Arial" pitchFamily="34" charset="0"/>
              </a:rPr>
              <a:t>at very high risk </a:t>
            </a:r>
            <a:r>
              <a:rPr lang="en-US" sz="2200" dirty="0" smtClean="0">
                <a:latin typeface="Arial" pitchFamily="34" charset="0"/>
                <a:cs typeface="Arial" pitchFamily="34" charset="0"/>
              </a:rPr>
              <a:t>of heart disease (those with metabolic syndrome)</a:t>
            </a:r>
          </a:p>
          <a:p>
            <a:pPr lvl="1" algn="l" rtl="0" fontAlgn="base">
              <a:buNone/>
            </a:pPr>
            <a:r>
              <a:rPr lang="en-US" sz="2200" dirty="0" smtClean="0">
                <a:latin typeface="Arial" pitchFamily="34" charset="0"/>
                <a:cs typeface="Arial" pitchFamily="34" charset="0"/>
              </a:rPr>
              <a:t> </a:t>
            </a:r>
          </a:p>
          <a:p>
            <a:pPr lvl="1" algn="l" rtl="0" fontAlgn="base"/>
            <a:r>
              <a:rPr lang="en-US" sz="2200" dirty="0" smtClean="0">
                <a:latin typeface="Arial" pitchFamily="34" charset="0"/>
                <a:cs typeface="Arial" pitchFamily="34" charset="0"/>
              </a:rPr>
              <a:t>Less than 100 mg/</a:t>
            </a:r>
            <a:r>
              <a:rPr lang="en-US" sz="2200" dirty="0" err="1" smtClean="0">
                <a:latin typeface="Arial" pitchFamily="34" charset="0"/>
                <a:cs typeface="Arial" pitchFamily="34" charset="0"/>
              </a:rPr>
              <a:t>dL</a:t>
            </a:r>
            <a:r>
              <a:rPr lang="en-US" sz="2200" dirty="0" smtClean="0">
                <a:latin typeface="Arial" pitchFamily="34" charset="0"/>
                <a:cs typeface="Arial" pitchFamily="34" charset="0"/>
              </a:rPr>
              <a:t> </a:t>
            </a:r>
            <a:r>
              <a:rPr lang="en-US" sz="2200" b="1" u="sng" dirty="0" smtClean="0">
                <a:latin typeface="Arial" pitchFamily="34" charset="0"/>
                <a:cs typeface="Arial" pitchFamily="34" charset="0"/>
              </a:rPr>
              <a:t>for high risk </a:t>
            </a:r>
            <a:r>
              <a:rPr lang="en-US" sz="2200" dirty="0" smtClean="0">
                <a:latin typeface="Arial" pitchFamily="34" charset="0"/>
                <a:cs typeface="Arial" pitchFamily="34" charset="0"/>
              </a:rPr>
              <a:t>patients (e.g., some patients who have multiple heart disease risk factors)</a:t>
            </a:r>
          </a:p>
          <a:p>
            <a:pPr lvl="1" algn="l" rtl="0" fontAlgn="base"/>
            <a:endParaRPr lang="en-US" sz="2200" dirty="0" smtClean="0">
              <a:latin typeface="Arial" pitchFamily="34" charset="0"/>
              <a:cs typeface="Arial" pitchFamily="34" charset="0"/>
            </a:endParaRPr>
          </a:p>
          <a:p>
            <a:pPr lvl="1" algn="l" rtl="0" fontAlgn="base"/>
            <a:r>
              <a:rPr lang="en-US" sz="2200" dirty="0" smtClean="0">
                <a:latin typeface="Arial" pitchFamily="34" charset="0"/>
                <a:cs typeface="Arial" pitchFamily="34" charset="0"/>
              </a:rPr>
              <a:t>Less than 130 mg/</a:t>
            </a:r>
            <a:r>
              <a:rPr lang="en-US" sz="2200" dirty="0" err="1" smtClean="0">
                <a:latin typeface="Arial" pitchFamily="34" charset="0"/>
                <a:cs typeface="Arial" pitchFamily="34" charset="0"/>
              </a:rPr>
              <a:t>dL</a:t>
            </a:r>
            <a:r>
              <a:rPr lang="en-US" sz="2200" dirty="0" smtClean="0">
                <a:latin typeface="Arial" pitchFamily="34" charset="0"/>
                <a:cs typeface="Arial" pitchFamily="34" charset="0"/>
              </a:rPr>
              <a:t> for individuals who </a:t>
            </a:r>
            <a:r>
              <a:rPr lang="en-US" sz="2200" b="1" u="sng" dirty="0" smtClean="0">
                <a:latin typeface="Arial" pitchFamily="34" charset="0"/>
                <a:cs typeface="Arial" pitchFamily="34" charset="0"/>
              </a:rPr>
              <a:t>are at low risk </a:t>
            </a:r>
            <a:r>
              <a:rPr lang="en-US" sz="2200" dirty="0" smtClean="0">
                <a:latin typeface="Arial" pitchFamily="34" charset="0"/>
                <a:cs typeface="Arial" pitchFamily="34" charset="0"/>
              </a:rPr>
              <a:t>for coronary artery disease</a:t>
            </a:r>
          </a:p>
          <a:p>
            <a:pPr algn="l" rtl="0"/>
            <a:endParaRPr lang="en-US" sz="2200" dirty="0" smtClean="0">
              <a:latin typeface="Arial" pitchFamily="34" charset="0"/>
              <a:cs typeface="Arial" pitchFamily="34" charset="0"/>
            </a:endParaRPr>
          </a:p>
          <a:p>
            <a:pPr algn="l" rtl="0"/>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548680"/>
            <a:ext cx="7498080" cy="1143000"/>
          </a:xfrm>
        </p:spPr>
        <p:txBody>
          <a:bodyPr>
            <a:normAutofit/>
          </a:bodyPr>
          <a:lstStyle/>
          <a:p>
            <a:r>
              <a:rPr lang="en-US" sz="3200" b="1" dirty="0" smtClean="0">
                <a:solidFill>
                  <a:srgbClr val="00B050"/>
                </a:solidFill>
                <a:latin typeface="Arial Black" pitchFamily="34" charset="0"/>
              </a:rPr>
              <a:t>Triglycerides (TG)</a:t>
            </a:r>
            <a:br>
              <a:rPr lang="en-US" sz="3200" b="1" dirty="0" smtClean="0">
                <a:solidFill>
                  <a:srgbClr val="00B050"/>
                </a:solidFill>
                <a:latin typeface="Arial Black" pitchFamily="34" charset="0"/>
              </a:rPr>
            </a:br>
            <a:endParaRPr lang="en-US" sz="3200" dirty="0">
              <a:solidFill>
                <a:srgbClr val="00B050"/>
              </a:solidFill>
              <a:latin typeface="Arial Black" pitchFamily="34" charset="0"/>
            </a:endParaRPr>
          </a:p>
        </p:txBody>
      </p:sp>
      <p:sp>
        <p:nvSpPr>
          <p:cNvPr id="3" name="Content Placeholder 2"/>
          <p:cNvSpPr>
            <a:spLocks noGrp="1"/>
          </p:cNvSpPr>
          <p:nvPr>
            <p:ph idx="1"/>
          </p:nvPr>
        </p:nvSpPr>
        <p:spPr>
          <a:xfrm>
            <a:off x="1331640" y="1984248"/>
            <a:ext cx="6778870" cy="4873752"/>
          </a:xfrm>
        </p:spPr>
        <p:txBody>
          <a:bodyPr/>
          <a:lstStyle/>
          <a:p>
            <a:pPr algn="l" rtl="0" fontAlgn="base"/>
            <a:r>
              <a:rPr lang="en-US" sz="2400" dirty="0" smtClean="0">
                <a:latin typeface="Arial" pitchFamily="34" charset="0"/>
                <a:cs typeface="Arial" pitchFamily="34" charset="0"/>
              </a:rPr>
              <a:t>Goal is Less than 150 mg/dl</a:t>
            </a:r>
          </a:p>
          <a:p>
            <a:pPr algn="l" rtl="0" fontAlgn="base"/>
            <a:r>
              <a:rPr lang="en-US" sz="2400" dirty="0" smtClean="0">
                <a:latin typeface="Arial" pitchFamily="34" charset="0"/>
                <a:cs typeface="Arial" pitchFamily="34" charset="0"/>
              </a:rPr>
              <a:t>Elevated in:</a:t>
            </a:r>
          </a:p>
          <a:p>
            <a:pPr lvl="1" algn="l" rtl="0" fontAlgn="base"/>
            <a:r>
              <a:rPr lang="en-US" sz="2400" dirty="0" smtClean="0">
                <a:latin typeface="Arial" pitchFamily="34" charset="0"/>
                <a:cs typeface="Arial" pitchFamily="34" charset="0"/>
              </a:rPr>
              <a:t>obese or diabetic </a:t>
            </a:r>
            <a:r>
              <a:rPr lang="en-US" sz="2400" dirty="0" smtClean="0">
                <a:latin typeface="Arial" pitchFamily="34" charset="0"/>
                <a:cs typeface="Arial" pitchFamily="34" charset="0"/>
              </a:rPr>
              <a:t>patients</a:t>
            </a:r>
            <a:endParaRPr lang="en-US" sz="2400" dirty="0" smtClean="0">
              <a:latin typeface="Arial" pitchFamily="34" charset="0"/>
              <a:cs typeface="Arial" pitchFamily="34" charset="0"/>
            </a:endParaRPr>
          </a:p>
          <a:p>
            <a:pPr lvl="1" algn="l" rtl="0" fontAlgn="base"/>
            <a:r>
              <a:rPr lang="en-US" sz="2400" dirty="0" smtClean="0">
                <a:latin typeface="Arial" pitchFamily="34" charset="0"/>
                <a:cs typeface="Arial" pitchFamily="34" charset="0"/>
              </a:rPr>
              <a:t>eating simple sugars</a:t>
            </a:r>
          </a:p>
          <a:p>
            <a:pPr lvl="1" algn="l" rtl="0" fontAlgn="base"/>
            <a:r>
              <a:rPr lang="en-US" sz="2400" dirty="0" smtClean="0">
                <a:latin typeface="Arial" pitchFamily="34" charset="0"/>
                <a:cs typeface="Arial" pitchFamily="34" charset="0"/>
              </a:rPr>
              <a:t>drinking </a:t>
            </a:r>
            <a:r>
              <a:rPr lang="en-US" sz="2400" dirty="0" smtClean="0">
                <a:latin typeface="Arial" pitchFamily="34" charset="0"/>
                <a:cs typeface="Arial" pitchFamily="34" charset="0"/>
              </a:rPr>
              <a:t>alcohol</a:t>
            </a:r>
          </a:p>
          <a:p>
            <a:pPr lvl="1" algn="l" rtl="0" fontAlgn="base"/>
            <a:endParaRPr lang="en-US" sz="1700" dirty="0" smtClean="0"/>
          </a:p>
          <a:p>
            <a:pPr algn="l" rtl="0" fontAlgn="base"/>
            <a:endParaRPr lang="en-US" dirty="0" smtClean="0"/>
          </a:p>
          <a:p>
            <a:pPr algn="l" rtl="0"/>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03648" y="285728"/>
            <a:ext cx="7325986" cy="914400"/>
          </a:xfrm>
        </p:spPr>
        <p:txBody>
          <a:bodyPr/>
          <a:lstStyle/>
          <a:p>
            <a:r>
              <a:rPr lang="en-US" dirty="0" smtClean="0">
                <a:solidFill>
                  <a:srgbClr val="0070C0"/>
                </a:solidFill>
                <a:latin typeface="Arial Black" pitchFamily="34" charset="0"/>
              </a:rPr>
              <a:t>Exercise 2 </a:t>
            </a:r>
            <a:r>
              <a:rPr lang="en-US" sz="2400" b="1" dirty="0" smtClean="0">
                <a:solidFill>
                  <a:srgbClr val="0070C0"/>
                </a:solidFill>
                <a:latin typeface="Arial" pitchFamily="34" charset="0"/>
                <a:cs typeface="Arial" pitchFamily="34" charset="0"/>
              </a:rPr>
              <a:t>(LFT)</a:t>
            </a:r>
            <a:endParaRPr lang="en-US" sz="2400" dirty="0">
              <a:solidFill>
                <a:srgbClr val="0070C0"/>
              </a:solidFill>
              <a:latin typeface="Arial Black" pitchFamily="34" charset="0"/>
            </a:endParaRPr>
          </a:p>
        </p:txBody>
      </p:sp>
      <p:sp>
        <p:nvSpPr>
          <p:cNvPr id="3" name="Content Placeholder 2"/>
          <p:cNvSpPr>
            <a:spLocks noGrp="1"/>
          </p:cNvSpPr>
          <p:nvPr>
            <p:ph sz="half" idx="1"/>
          </p:nvPr>
        </p:nvSpPr>
        <p:spPr>
          <a:xfrm>
            <a:off x="1187624" y="1142984"/>
            <a:ext cx="4968552" cy="5286413"/>
          </a:xfrm>
        </p:spPr>
        <p:txBody>
          <a:bodyPr>
            <a:normAutofit fontScale="77500" lnSpcReduction="20000"/>
          </a:bodyPr>
          <a:lstStyle/>
          <a:p>
            <a:pPr>
              <a:buNone/>
            </a:pPr>
            <a:r>
              <a:rPr lang="en-US" dirty="0" smtClean="0">
                <a:latin typeface="Arial Black" pitchFamily="34" charset="0"/>
              </a:rPr>
              <a:t>What do you think?</a:t>
            </a:r>
          </a:p>
          <a:p>
            <a:pPr>
              <a:buNone/>
            </a:pPr>
            <a:r>
              <a:rPr lang="en-US" dirty="0" smtClean="0">
                <a:latin typeface="Arial Black" pitchFamily="34" charset="0"/>
              </a:rPr>
              <a:t> </a:t>
            </a:r>
          </a:p>
          <a:p>
            <a:pPr>
              <a:buNone/>
            </a:pPr>
            <a:r>
              <a:rPr lang="en-US" b="1" dirty="0" smtClean="0">
                <a:solidFill>
                  <a:srgbClr val="FF0000"/>
                </a:solidFill>
                <a:latin typeface="Arial" pitchFamily="34" charset="0"/>
                <a:cs typeface="Arial" pitchFamily="34" charset="0"/>
              </a:rPr>
              <a:t>The patient is:</a:t>
            </a:r>
          </a:p>
          <a:p>
            <a:r>
              <a:rPr lang="en-US" dirty="0" smtClean="0">
                <a:latin typeface="Arial" pitchFamily="34" charset="0"/>
                <a:cs typeface="Arial" pitchFamily="34" charset="0"/>
              </a:rPr>
              <a:t>A  41 yr/ female</a:t>
            </a:r>
          </a:p>
          <a:p>
            <a:r>
              <a:rPr lang="en-US" dirty="0" smtClean="0">
                <a:latin typeface="Arial" pitchFamily="34" charset="0"/>
                <a:cs typeface="Arial" pitchFamily="34" charset="0"/>
              </a:rPr>
              <a:t>CC: Obesity</a:t>
            </a:r>
          </a:p>
          <a:p>
            <a:r>
              <a:rPr lang="en-US" dirty="0" smtClean="0">
                <a:latin typeface="Arial" pitchFamily="34" charset="0"/>
                <a:cs typeface="Arial" pitchFamily="34" charset="0"/>
              </a:rPr>
              <a:t>Wt = 68Kg</a:t>
            </a:r>
          </a:p>
          <a:p>
            <a:r>
              <a:rPr lang="en-US" dirty="0" smtClean="0">
                <a:latin typeface="Arial" pitchFamily="34" charset="0"/>
                <a:cs typeface="Arial" pitchFamily="34" charset="0"/>
              </a:rPr>
              <a:t>Ht = 156 cm</a:t>
            </a:r>
          </a:p>
        </p:txBody>
      </p:sp>
      <p:sp>
        <p:nvSpPr>
          <p:cNvPr id="9" name="Content Placeholder 8"/>
          <p:cNvSpPr>
            <a:spLocks noGrp="1"/>
          </p:cNvSpPr>
          <p:nvPr>
            <p:ph sz="half" idx="2"/>
          </p:nvPr>
        </p:nvSpPr>
        <p:spPr>
          <a:xfrm>
            <a:off x="4655344" y="1844824"/>
            <a:ext cx="4038600" cy="5013176"/>
          </a:xfrm>
        </p:spPr>
        <p:txBody>
          <a:bodyPr>
            <a:normAutofit fontScale="77500" lnSpcReduction="20000"/>
          </a:bodyPr>
          <a:lstStyle/>
          <a:p>
            <a:pPr>
              <a:buNone/>
            </a:pPr>
            <a:r>
              <a:rPr lang="en-US" b="1" dirty="0" smtClean="0">
                <a:solidFill>
                  <a:srgbClr val="FF0000"/>
                </a:solidFill>
                <a:latin typeface="Arial" pitchFamily="34" charset="0"/>
                <a:cs typeface="Arial" pitchFamily="34" charset="0"/>
              </a:rPr>
              <a:t>Lab tests:</a:t>
            </a:r>
          </a:p>
          <a:p>
            <a:pPr>
              <a:buNone/>
            </a:pPr>
            <a:endParaRPr lang="en-US" b="1" dirty="0" smtClean="0">
              <a:solidFill>
                <a:srgbClr val="FF0000"/>
              </a:solidFill>
              <a:latin typeface="Arial" pitchFamily="34" charset="0"/>
              <a:cs typeface="Arial" pitchFamily="34" charset="0"/>
            </a:endParaRPr>
          </a:p>
          <a:p>
            <a:r>
              <a:rPr lang="en-US" dirty="0" smtClean="0">
                <a:latin typeface="Arial" pitchFamily="34" charset="0"/>
                <a:cs typeface="Arial" pitchFamily="34" charset="0"/>
              </a:rPr>
              <a:t>AST = 75 IU  (NL&lt;31 </a:t>
            </a:r>
            <a:r>
              <a:rPr lang="en-US" dirty="0" smtClean="0">
                <a:latin typeface="Arial" pitchFamily="34" charset="0"/>
                <a:cs typeface="Arial" pitchFamily="34" charset="0"/>
              </a:rPr>
              <a:t>U/L) </a:t>
            </a:r>
            <a:endParaRPr lang="en-US" dirty="0" smtClean="0">
              <a:latin typeface="Arial" pitchFamily="34" charset="0"/>
              <a:cs typeface="Arial" pitchFamily="34" charset="0"/>
            </a:endParaRPr>
          </a:p>
          <a:p>
            <a:r>
              <a:rPr lang="en-US" dirty="0" smtClean="0">
                <a:latin typeface="Arial" pitchFamily="34" charset="0"/>
                <a:cs typeface="Arial" pitchFamily="34" charset="0"/>
              </a:rPr>
              <a:t>ALT = 87 IU   (NL &lt;</a:t>
            </a:r>
            <a:r>
              <a:rPr lang="en-US" dirty="0" smtClean="0">
                <a:latin typeface="Arial" pitchFamily="34" charset="0"/>
                <a:cs typeface="Arial" pitchFamily="34" charset="0"/>
              </a:rPr>
              <a:t>31U/L)</a:t>
            </a:r>
            <a:endParaRPr lang="en-US" dirty="0" smtClean="0">
              <a:latin typeface="Arial" pitchFamily="34" charset="0"/>
              <a:cs typeface="Arial" pitchFamily="34" charset="0"/>
            </a:endParaRPr>
          </a:p>
          <a:p>
            <a:r>
              <a:rPr lang="en-US" dirty="0" smtClean="0">
                <a:latin typeface="Arial" pitchFamily="34" charset="0"/>
                <a:cs typeface="Arial" pitchFamily="34" charset="0"/>
              </a:rPr>
              <a:t>ALP = 360      (</a:t>
            </a:r>
            <a:r>
              <a:rPr lang="en-US" dirty="0" smtClean="0">
                <a:latin typeface="Arial" pitchFamily="34" charset="0"/>
                <a:cs typeface="Arial" pitchFamily="34" charset="0"/>
              </a:rPr>
              <a:t>NL&lt;306 U/L)</a:t>
            </a:r>
            <a:endParaRPr lang="en-US" dirty="0" smtClean="0">
              <a:latin typeface="Arial" pitchFamily="34" charset="0"/>
              <a:cs typeface="Arial" pitchFamily="34" charset="0"/>
            </a:endParaRPr>
          </a:p>
          <a:p>
            <a:r>
              <a:rPr lang="en-US" dirty="0" err="1" smtClean="0">
                <a:latin typeface="Arial" pitchFamily="34" charset="0"/>
                <a:cs typeface="Arial" pitchFamily="34" charset="0"/>
              </a:rPr>
              <a:t>Bil</a:t>
            </a:r>
            <a:r>
              <a:rPr lang="en-US" dirty="0" smtClean="0">
                <a:latin typeface="Arial" pitchFamily="34" charset="0"/>
                <a:cs typeface="Arial" pitchFamily="34" charset="0"/>
              </a:rPr>
              <a:t> total = 0.8</a:t>
            </a:r>
          </a:p>
          <a:p>
            <a:r>
              <a:rPr lang="en-US" dirty="0" err="1" smtClean="0">
                <a:latin typeface="Arial" pitchFamily="34" charset="0"/>
                <a:cs typeface="Arial" pitchFamily="34" charset="0"/>
              </a:rPr>
              <a:t>Bil</a:t>
            </a:r>
            <a:r>
              <a:rPr lang="en-US" dirty="0" smtClean="0">
                <a:latin typeface="Arial" pitchFamily="34" charset="0"/>
                <a:cs typeface="Arial" pitchFamily="34" charset="0"/>
              </a:rPr>
              <a:t> Direct = 0.2</a:t>
            </a:r>
          </a:p>
          <a:p>
            <a:r>
              <a:rPr lang="en-US" dirty="0" smtClean="0">
                <a:latin typeface="Arial" pitchFamily="34" charset="0"/>
                <a:cs typeface="Arial" pitchFamily="34" charset="0"/>
              </a:rPr>
              <a:t>CBC   NL</a:t>
            </a:r>
          </a:p>
          <a:p>
            <a:r>
              <a:rPr lang="en-US" dirty="0" smtClean="0">
                <a:latin typeface="Arial" pitchFamily="34" charset="0"/>
                <a:cs typeface="Arial" pitchFamily="34" charset="0"/>
              </a:rPr>
              <a:t>FBS = 98 mg/dl</a:t>
            </a:r>
          </a:p>
          <a:p>
            <a:r>
              <a:rPr lang="en-US" dirty="0" smtClean="0">
                <a:latin typeface="Arial" pitchFamily="34" charset="0"/>
                <a:cs typeface="Arial" pitchFamily="34" charset="0"/>
              </a:rPr>
              <a:t>TG = 350</a:t>
            </a:r>
          </a:p>
          <a:p>
            <a:r>
              <a:rPr lang="en-US" dirty="0" err="1" smtClean="0">
                <a:latin typeface="Arial" pitchFamily="34" charset="0"/>
                <a:cs typeface="Arial" pitchFamily="34" charset="0"/>
              </a:rPr>
              <a:t>Chol</a:t>
            </a:r>
            <a:r>
              <a:rPr lang="en-US" dirty="0" smtClean="0">
                <a:latin typeface="Arial" pitchFamily="34" charset="0"/>
                <a:cs typeface="Arial" pitchFamily="34" charset="0"/>
              </a:rPr>
              <a:t> total = 250</a:t>
            </a:r>
          </a:p>
          <a:p>
            <a:r>
              <a:rPr lang="en-US" dirty="0" smtClean="0">
                <a:latin typeface="Arial" pitchFamily="34" charset="0"/>
                <a:cs typeface="Arial" pitchFamily="34" charset="0"/>
              </a:rPr>
              <a:t>HDL = 35</a:t>
            </a:r>
          </a:p>
          <a:p>
            <a:r>
              <a:rPr lang="en-US" dirty="0" smtClean="0">
                <a:latin typeface="Arial" pitchFamily="34" charset="0"/>
                <a:cs typeface="Arial" pitchFamily="34" charset="0"/>
              </a:rPr>
              <a:t>LDL = 145</a:t>
            </a:r>
          </a:p>
          <a:p>
            <a:endParaRPr lang="en-US"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87624" y="1447800"/>
            <a:ext cx="7746064" cy="4800600"/>
          </a:xfrm>
          <a:ln>
            <a:noFill/>
          </a:ln>
        </p:spPr>
        <p:txBody>
          <a:bodyPr>
            <a:normAutofit/>
          </a:bodyPr>
          <a:lstStyle/>
          <a:p>
            <a:r>
              <a:rPr lang="en-US" sz="2000" dirty="0" smtClean="0">
                <a:latin typeface="Arial" pitchFamily="34" charset="0"/>
                <a:cs typeface="Arial" pitchFamily="34" charset="0"/>
              </a:rPr>
              <a:t>Specific Gravity</a:t>
            </a:r>
          </a:p>
          <a:p>
            <a:r>
              <a:rPr lang="en-US" sz="2000" dirty="0" smtClean="0">
                <a:latin typeface="Arial" pitchFamily="34" charset="0"/>
                <a:cs typeface="Arial" pitchFamily="34" charset="0"/>
              </a:rPr>
              <a:t>PH</a:t>
            </a:r>
          </a:p>
          <a:p>
            <a:r>
              <a:rPr lang="en-US" sz="2000" dirty="0" smtClean="0">
                <a:latin typeface="Arial" pitchFamily="34" charset="0"/>
                <a:cs typeface="Arial" pitchFamily="34" charset="0"/>
              </a:rPr>
              <a:t>Protein</a:t>
            </a:r>
          </a:p>
          <a:p>
            <a:r>
              <a:rPr lang="en-US" sz="2000" dirty="0" smtClean="0">
                <a:latin typeface="Arial" pitchFamily="34" charset="0"/>
                <a:cs typeface="Arial" pitchFamily="34" charset="0"/>
              </a:rPr>
              <a:t>Glucose</a:t>
            </a:r>
          </a:p>
          <a:p>
            <a:r>
              <a:rPr lang="en-US" sz="2000" dirty="0" smtClean="0">
                <a:latin typeface="Arial" pitchFamily="34" charset="0"/>
                <a:cs typeface="Arial" pitchFamily="34" charset="0"/>
              </a:rPr>
              <a:t>Ketones</a:t>
            </a:r>
          </a:p>
          <a:p>
            <a:r>
              <a:rPr lang="en-US" sz="2000" dirty="0" smtClean="0">
                <a:latin typeface="Arial" pitchFamily="34" charset="0"/>
                <a:cs typeface="Arial" pitchFamily="34" charset="0"/>
              </a:rPr>
              <a:t>Blood</a:t>
            </a:r>
          </a:p>
          <a:p>
            <a:r>
              <a:rPr lang="en-US" sz="2000" dirty="0" err="1" smtClean="0">
                <a:latin typeface="Arial" pitchFamily="34" charset="0"/>
                <a:cs typeface="Arial" pitchFamily="34" charset="0"/>
              </a:rPr>
              <a:t>Bilirubin</a:t>
            </a:r>
            <a:endParaRPr lang="en-US" sz="2000" dirty="0" smtClean="0">
              <a:latin typeface="Arial" pitchFamily="34" charset="0"/>
              <a:cs typeface="Arial" pitchFamily="34" charset="0"/>
            </a:endParaRPr>
          </a:p>
          <a:p>
            <a:r>
              <a:rPr lang="en-US" sz="2000" dirty="0" err="1" smtClean="0">
                <a:latin typeface="Arial" pitchFamily="34" charset="0"/>
                <a:cs typeface="Arial" pitchFamily="34" charset="0"/>
              </a:rPr>
              <a:t>Urobilinogen</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Nitrite</a:t>
            </a:r>
          </a:p>
          <a:p>
            <a:r>
              <a:rPr lang="en-US" sz="2000" dirty="0" smtClean="0">
                <a:latin typeface="Arial" pitchFamily="34" charset="0"/>
                <a:cs typeface="Arial" pitchFamily="34" charset="0"/>
              </a:rPr>
              <a:t>Leukocyte esterase</a:t>
            </a:r>
            <a:endParaRPr lang="en-US" sz="2000" dirty="0">
              <a:latin typeface="Arial" pitchFamily="34" charset="0"/>
              <a:cs typeface="Arial" pitchFamily="34" charset="0"/>
            </a:endParaRPr>
          </a:p>
        </p:txBody>
      </p:sp>
      <p:sp>
        <p:nvSpPr>
          <p:cNvPr id="3" name="Text Placeholder 2"/>
          <p:cNvSpPr>
            <a:spLocks noGrp="1"/>
          </p:cNvSpPr>
          <p:nvPr>
            <p:ph type="body" idx="4294967295"/>
          </p:nvPr>
        </p:nvSpPr>
        <p:spPr>
          <a:xfrm>
            <a:off x="1259632" y="260648"/>
            <a:ext cx="4968552" cy="549275"/>
          </a:xfrm>
        </p:spPr>
        <p:txBody>
          <a:bodyPr>
            <a:noAutofit/>
          </a:bodyPr>
          <a:lstStyle/>
          <a:p>
            <a:pPr algn="ctr">
              <a:buNone/>
            </a:pPr>
            <a:r>
              <a:rPr lang="en-US" sz="3600" b="1" dirty="0" smtClean="0">
                <a:solidFill>
                  <a:srgbClr val="00B050"/>
                </a:solidFill>
                <a:latin typeface="Arial Black" pitchFamily="34" charset="0"/>
              </a:rPr>
              <a:t>Urinalysis (UA)</a:t>
            </a:r>
            <a:endParaRPr lang="en-US" sz="3600" b="1" dirty="0">
              <a:solidFill>
                <a:srgbClr val="00B050"/>
              </a:solidFill>
              <a:latin typeface="Arial Black" pitchFamily="34" charset="0"/>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5936" y="1412776"/>
            <a:ext cx="2290192" cy="2362200"/>
          </a:xfrm>
          <a:prstGeom prst="rect">
            <a:avLst/>
          </a:prstGeom>
          <a:ln w="12700">
            <a:solidFill>
              <a:schemeClr val="tx1"/>
            </a:solidFill>
          </a:ln>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85077" y="4005064"/>
            <a:ext cx="4835395" cy="2456630"/>
          </a:xfrm>
          <a:prstGeom prst="rect">
            <a:avLst/>
          </a:prstGeom>
          <a:ln w="19050">
            <a:solidFill>
              <a:schemeClr val="tx1"/>
            </a:solidFill>
          </a:ln>
        </p:spPr>
      </p:pic>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44208" y="1412776"/>
            <a:ext cx="2362200" cy="2362200"/>
          </a:xfrm>
          <a:prstGeom prst="rect">
            <a:avLst/>
          </a:prstGeom>
          <a:ln w="19050">
            <a:solidFill>
              <a:schemeClr val="tx1"/>
            </a:solidFill>
          </a:ln>
        </p:spPr>
      </p:pic>
    </p:spTree>
    <p:extLst>
      <p:ext uri="{BB962C8B-B14F-4D97-AF65-F5344CB8AC3E}">
        <p14:creationId xmlns="" xmlns:p14="http://schemas.microsoft.com/office/powerpoint/2010/main" val="34085473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B050"/>
                </a:solidFill>
                <a:latin typeface="Arial Black" pitchFamily="34" charset="0"/>
              </a:rPr>
              <a:t>Urine </a:t>
            </a:r>
            <a:r>
              <a:rPr lang="en-US" sz="3200" dirty="0" smtClean="0">
                <a:solidFill>
                  <a:srgbClr val="00B050"/>
                </a:solidFill>
                <a:latin typeface="Arial Black" pitchFamily="34" charset="0"/>
              </a:rPr>
              <a:t>Culture - </a:t>
            </a:r>
            <a:r>
              <a:rPr lang="en-US" sz="3200" dirty="0" err="1" smtClean="0">
                <a:solidFill>
                  <a:srgbClr val="00B050"/>
                </a:solidFill>
                <a:latin typeface="Arial Black" pitchFamily="34" charset="0"/>
              </a:rPr>
              <a:t>Antibiogram</a:t>
            </a:r>
            <a:endParaRPr lang="fa-IR" sz="3200" dirty="0">
              <a:solidFill>
                <a:srgbClr val="00B050"/>
              </a:solidFill>
              <a:latin typeface="Arial Black" pitchFamily="34" charset="0"/>
            </a:endParaRPr>
          </a:p>
        </p:txBody>
      </p:sp>
      <p:pic>
        <p:nvPicPr>
          <p:cNvPr id="8" name="Content Placeholder 7" descr="index.jpg"/>
          <p:cNvPicPr>
            <a:picLocks noGrp="1" noChangeAspect="1"/>
          </p:cNvPicPr>
          <p:nvPr>
            <p:ph idx="1"/>
          </p:nvPr>
        </p:nvPicPr>
        <p:blipFill>
          <a:blip r:embed="rId2" cstate="print"/>
          <a:stretch>
            <a:fillRect/>
          </a:stretch>
        </p:blipFill>
        <p:spPr>
          <a:xfrm>
            <a:off x="1846674" y="1988840"/>
            <a:ext cx="6037694" cy="3095761"/>
          </a:xfrm>
        </p:spPr>
      </p:pic>
      <p:sp>
        <p:nvSpPr>
          <p:cNvPr id="34818" name="AutoShape 2" descr="data:image/jpeg;base64,/9j/4AAQSkZJRgABAQAAAQABAAD/2wCEAAkGBxQTEhUUExQVFBQWFxcXGBcXFRQXGBoUFBcXFxcXGBcYHCggHBwlHBQVITEhJSkrLi4uFx8zODMsNygtLisBCgoKDg0OGxAQGiwkHyQsLCwsLCwsLCwsLCwsLCwsLCwsLCwsLCwsLCwsLCwsLCwsLCwsLCwsLCwsLCwsLCwsLP/AABEIAMIBAwMBIgACEQEDEQH/xAAcAAABBQEBAQAAAAAAAAAAAAAFAAIDBAYBBwj/xABFEAABAwIEAwQIAggFAgcBAAABAAIRAyEEBRIxQVFhBiJxkRMyQoGhscHRBxQjUmJygpLh8BUzQ6LxFlQlU4OTssLSJP/EABoBAAIDAQEAAAAAAAAAAAAAAAIDAAEEBQb/xAAtEQACAgEDAwMDBAIDAAAAAAAAAQIRAxIhMQQTQSJR8GFxkQUygaEU4bHB0f/aAAwDAQACEQMRAD8A9xSSSUIJeQ9pcVjaWMr0ziKwpk6mQ6Ia64FuHBevLy38ZsFpNDEAkX9G6Dbm2finYd24/NjP1C2T+bmWrZziXDvYisf43fdVMRiXFjZc+bydUzymVXo1JbtseRXPT7iB5JcpS9yRitjR5FT9JoB9/gFqSs92QxILC0MA/a4+A6LQlVF+4ufJFiK4YJJgDdDMX2h9H7Fv2nQf5QDHvVukPTGTTewN4Oi7tpEcAh2Py70ry1sQNz/VMUaTkCrlLSgjlmdsqmNj4/VEX5owWEvPJolZFmilIbp0ixdwniNZ38G3U4zlxEUaUj9Y9xnjtLh4wUlzo0dll/tIfzNGH09Ipy4HUNccQBy8VmcBhKbQNNJxE2knfh6oKu/n69wXNcR7LRAHMyZPuJhc/Pv0nUbbDr/RKnlTNePpnQdoYh2kTDehA+sIjgM0fTMt9FP7on/aVgqNatUdpYYnYA6QtBh8iLhqqVQCBeHUX2HQ1Afgh70UXk6XT53NiO1R/wBSm3xH2KtYTMMJU9imD1Y1eZMzT0TiBJbzk3HOJhOZmNN5nSWu/WHd8yLfBPjkixcukyVZ7DTfTaIaGgcmgR8Fx9ZjeAvyaF5vlefVGGCTHWP+CrWcZviW0n1GVGHSJ0+jcT8CnQ0PyY5rJEp9piDiXwAB0Q4KthMXVrNFWq0hzt7ED4qy1bVtsY3djwnBNC6rKHgq/lNBj3EVDpEc4VjKctDoLwTyH3Wgbkogk0wBCx5eqirivyaMeBv1AvQ1ohhlo2O62WRumgzw+pWFwDAGkC0E/NbXs479AOhPzQPhjsT9SMl2hyhjX1H6zJcTEczKCBqf2zxNUYyowOOnU23QgFNGyV1DntqdlY9NvShjgmp5TYWaxxxJJdUss9fSXj1T8Wq4Jb6CSDFmRt4uUbvxVxZ9XDj3wt6wy+gHfieyoF2zyD87hXUZDXEtc0ngWn7SvLX/AIm5gTZlNvjCu4X8TsVP6R2FYOrXH5PCOOKUXaaBlljJU0whhvwuqBpBrMvy1fZVK34YYgPMOY4c9RE+6FDivxQf/wB1Sb+5Sn/5EoRiPxOeDP5yq7oGU2j4NCvsvy1/f/gOteE/6DeX5JWwdTTUYQ13Hds+KM6/ILzfHfiY99i+q+4tNifBa12PL2NLu53QXAm4J5pc4qJWlthN2LB3OlnHgSPoEFzHE94hm36s+Wrp0tzi6pVsY6oYBLQPh1PX5KSjUay+nVHAxpnmZ9Y9DbnOyzzyeDVixVucZgnOh7iA3g94mRyp0xuJm9mg7lqhxeN9imXdXO0z5Ns0dJPiVBjMyqVu7JdeTe54SfdbwsuQGDmeP98kiclwjoQxKO759iQNDQe9I4m/eP2VR9Zu7jpb4Ez0hdILrmYmIHHopcRh2O0F1i32IkeBulpe4cptbR3ZNg6+Eq9xwxAI3LQzSRxcRvHimVnU2uLaQOidzOpw4TPysotbnAtaIEyQAA2ecCygxFbQKd9Mvh220c+Stc1H/kHt6PXPdlujRb3nOPqxI6nhP03UuBqOLnaQNOwBLQD0GogEqhmeNFMAkNkmzWkAfvGP7PNQ06Dn6X1iNMS2m22/Ex95RRj5fBcpt+lbv+kH8TR0CW92d2EGPI/SQuYWvF2EsqNuIO/MXsR0KHMpl4MQ1o2Ddvd91Yw5YacFhZUZs4OlrxyI3DhzFvBPhYqeOK9PLCud5riMZhjSo1BTrMEmiQ0CoG/qOiQ4fqlDsne70TddnxBBsZ4yoX9+CO7UbcEWmOvA8iircl/Nhj3uNKp7bhPfA4kcHLViyKC34Od1GCyrWxrWmNz0R3JWNI1vYWtn2voFXpNwtC1Jhr1OZuJUeJxNR5moQI2Y3YeKHNnbVLYRDElybNmJYWxSPe5myixmZENLNYPMg2UOQZW2oPSVD3YsOHvRtmAptEMps8SFxZZZt0jpRxx5MhgXWcN7lbLsq+aR6OPyCymIaBWeBETw22Wk7Hu7jx1HyXYjvH+EYI7Sr6sx/bWl/wCIHqGH/bH0VYor24Z//a086Y+BIQpL6l219kTGqb+7OFNITimlZhpyEkoXVCHkHafMKtPEPa15A3EHgboM7NKp3e7zKOfiF6I12uo6gxzG2dEgjcSN1mG0ydgT4AldBzaKhGOkmdi3HcnzKjNY81LTy6q7am8/wlWqXZ7EO/0yPEgfVLc37h+lA41Cuakdpdka530DxcruF7Evc4A1BcgWBVai7Rb7CZNY4uoJDTFJp2dU/WPQLVsaYNR5PeuJtP7RHyHIK5h8MzuUm2o0W36tbw/icquOx/p2udGlodDLetG5HyHQJWSb4Q3DBSkrGCtTbYEnjtuVBLqrrbfAKsylzRE1IGlthxSGzoaIw/aPdoYIbvxtefNQU2Tc35DmeifTpar7DmpquI0t7tuHD4WshQLb4jyJ9UNF/WHCLD43KoOq6jP9lIMc4jrtKJYfAwOvE/ZEo3wW5QwrfkrOraRAm0TyM8PBR1sO6qwstL4jgB1k2CJ/loUT8LIMmJTFia3M3fUlT8gzBZd+XJADHvdY6mtdA6EyJ6hFG5cHuBMifZHEfZRU8EGmNyOMypsswzxVDi7u8BxP9ESi27Y3VGKqLr/st4/BinSLnfyjaOqFNBr/AOW6NMbC3gts2mHNgiVDUw1OnTMANEzwCLSKjPStluZpmXPDe9Ad7PN39U/C45zSAXGBcRzRHMqzazZY4Es2grMtxRcYIOqd0cZe4Sx607NTWry0ObAB9YARDlTlVctxO4OxsfoVMXQYQtUYZxphjLe2tGhFJ7TaxPBaKh2mpVh+jMDkvGc/afTGOKoM1NFnHzQvoYTWpNpkWeS2Z7G+9RzhtPxR/sc69QeH1WH7AYSp+X/SyC52puqbtPyW27KtLar2mx0/IrTGOlON8IQncr+oO7e0/wBPTdzpx5OP3WfVz8YcTUZVwQYY1ue09QNJVEJGdPZ+6GLlnSuFIppWcI7KSakoXRhsvote3vNDi0ltwDEFXAwDYAe5UcsrD0jo2eTHkiT2rXJbiIvYbJSgrqSqgjsK3gu6HP4gaR+87+kqpKvae4xvMz/MY+SnAUd2cxXdotZeanedG+nZrfmfeqLWXl+w9lTYjENfVcdPdaYB1RYWHDooCfLgOZ5rLJtnTwrb0kgGoyduAXXkTHBdaJiNzv0UtZga3h90AzUk6OtfxNmjZVXPc9/dF+XBce+11JhK2n1bk8SqbS5DUXFWgng6Ba3vQSlicexg5lC8VizFzJVUv18PAKd6l6UKj02p6pk3+IVC6Qfd0RfVrZ4j4rPVCQdMf34q/g8SQ3SLkXCZjm/I3NiTinFUWcNhy0mXSieBf3kKwz3GS4QrlB8GVsjVGLJerd2ajDussx23xhDGgTpm6L4bFKjmTRWEOFp25KmiQlpkmzPZRXbqZoJmbo7j6Qa/hpeNJHJ3su9x+qr4DLKVGXMHe5k7IRVqVDILDN78I5ylp0a6WWVotYTSKjQ90AmDHPb5wtZgcro1ge+5r2mJsQRwMf1XmVbEmVpskzUggzuBPuSpTY6XTQ8og7X5HUo1QT32O9VzRxHskcCouzmUudXaalNwY0Fx1NIBjYX6r0DIs/IcbazpdAibi4gc/urLc2r1p9OGtHBlpA6rZDJ6EcXqMWibQAqVKgOuSORGw93Jb7s1XFZrKwgOALHgcxsVm8U4PoGAIuBEG7TG3BW/w/r6S9h9qPOCijumhLa2Lf4h5F+YZSqg97DuL45tIh3lYrJhej5w69MHZ+th/iYfqAvOCkZ09MX85CT9TGlNKcU0rKMOJJJKWQ8waDSqn9h3wB+y1rhN+aAZ/T0154PHx2KJ5PiddFp4junxbZdDyZI7RJy1NLU+pUAEkwq5xTSbHdRxQSbJgFbqvhwP6oHwC7gMnr1ml9No0gkSXASW3MTuoK9J4kuEAglpnfZJnKNNWacEG2mylU8hyU1GgbcSdh9VHhqZJkwferlJxNovtP2WXk6cpKKpElIATyG5hVMTigT6u2ykxVURpHDc/RVWsM3t42CGeyJijvqYnOMSbqvTc4GQu3N+H15KOo9JRrRJ6xklNqfs+ajIMLtEyp9UX9R2nqu4Frm1JJVsCyh9KA4K8bfgDd7BTFYnTuYBG8BV8JjhBJvy6p1bFs9H3oPQqCjVplveMAW4CekLo47aswzqK0VuEaNR2rU10tI25f1T8fjXBvMeSpNzFgHIcAqeZY1rwIN+SJi0ghQzMRLpJ5AWCrYvPBeyoB0Fs7TdNz80g0FpGq2yzT3OjgxJcgmpUkopllaB4SgdL6o1lVIusNySPNKW5pzbI1PZnMqtP0tSm3U4MIk7AG599lJ2R7Rvr+k1gWNiPfMlabKMqZToinzHePMndZ6rh6OAcWkFjXOlrjdrxx0u5ibg3WjFO3pr7HA6pSctTQZw7gCSBEojgMSKbw/YAyfAXQujXY8BzHAtPEFDO0GPhhY31nCPcdytMHuYWtjRv7e0MVUpspsqNLX6tToAgAjgeqF1Dc+JQPs5gwwaiRqI2RtJ6nInUY+BuOL5ZxM1gkibjceKeVRpCMRU/aY0+RIWVDS1KS6Qkqosy/bbDA4WnUaPVIk9D1XMnyd9EVKT3NOtorUyJ8Ht91vNaPK8CzE4SrTeJgW43FwPojGAc2WAtHdsOcEQRdbo7p3yjK9tkeTZlRqOeIdbl1RTJcmqVXNbaJGoyJA5wiH4iZQcO/Wz1T3hG0HcIn2JwWmn6d9nPFujOHnv5IMrpXY7DHW6Nvh6badHSLNaCAPEQvMc1xZ7otAkXWux+acBsshi6Y1Cdp+dj81ije9nRUdD3KdN/uA8gFffW0tht3OHvA+6ENowXB/63yV/0feDhJm6YG992tlwS0MOSBNheU3G12vGkSAOP0jzVus6LHj8lx+XsDJcdIJHNXNaUKx5VKVy/gEsfMRIbySxDTZONOH2ILeCkxTgskv3bG5P2K9VwDeqrA8VwyTdS4h4YO9Y8uKYk1tHcNzUOWd9KSFWxVfy5+Ntk6i8OAc233Cc6m0+sJ4SmrHvvsVJuUbgPy5gNzc/3J+KbmFMGDfz4qCpQdTcC0mDsRv4FW6FF7iS8GBzWpJR9SexiTcvQ1uQYbA1KvQcyrT8mZTcCX6zyiACrNOpAtMfJQRMk36eKTLJJvmka4YIJbq2UsxvcG3JB3orWpEvA2BSz3LmUw0tdJPBBRojLcG0T81qOzzbt6uJ+azmDpe0dm/EnYeQJWkyoECenz/4KB7FZJW6NjQzBzdyrNHHMrfo6rG1Gk7OFp2B6G/xWRxeY2idkzL8x/SME+035hFhb1IDqYqUGma/BZIylV/Rt0tmdPDyRLMOzlLE3qNJji0kfJEW4SbtLSOhCt5DinFkvADSTpHHTwJXWnG47cnl8b33M3/0lTDYY5wjndUq2S4intDx8V6P6FruCZUwoWR4R6Z5j+Zgw9pYeoUTiPTsIO7HDyIK9Bx2XMcILQfG6xGf5A4VaXoDocS6xuIA/wCEvs7hjkkDrVcexxaaAdHEbFcVf48vdfkl/KC3ZcPoVXNqd0ObPki9VtDVqDHv6Ofa/QLCYXtC7EV2tptc9xO5sA3iTyAXoFHSwSbu/vZD3kt3yE+jyppSVEOeBuIpinVpt0DYC3mUHzDFwI2iw5WV/McQDxCzeLqGUpzcjfgxRhxyRvxDvEKtXeHMcR7J+B/qmVMVHCFHl+Lb6QB3qv7juXesCjhzuFlW1lSoCe8RI3PmB8ymZfiHl7tTtLWEd0De+3hAKK+hgvpOF26h4gi494IPvVDXFrbXMRPUo2nG0Ki+7W+yC+U4Vz6geTLZm/2VjtVUY1rWx3z3vAcF3s1ht3agXuEMaTu53q78zCs5P2bxWJrONek+GAyXS242aDxvyWV7zvwg7SlYFo4aKBe8QSRo67z9EObTNR4bzNii+dY4VSKcaQ0QIRTJcpYwB2oOcRuOAKLhW+RqnSv3IcHl9OmAS2/M3JPRCe0NFtQibOnhtpv8dkdxWEIBc51+J5ibaAOPCOcHxB5jhzUeNAMQLz1NyeKLHs7RmdSdSBFRraLWtMneIG/GDyN1ZLJABA1HgPgFYfTAgSJbPnEfBUMVivR8jUnyHPxTf37Lk0Rej1N7Lgstlo4EfVOpVDBvElV8Dh9NnOOpw24X+qkq0Ysd5S50nVmjHLVG5KmSuf3efNVy/SN7bx8Uw3BabffghWNfUB0nbmOI8UHAxLwwpUa6pTLxYNvfdBi+TzJsuVPSNbBkNKly2nANSJIs0c3nb7+5Gtycbk8GQ32QY/itPwgLW5TgS9oDbTcnkNh9fNB8vwQe9rQZaxtzze67z5mPJbfAAMAHQDysqmkkKW8vsRN7H0XDvvfPMGPgoMg7HObmFENdqph2vUeHoxqAI6kAIxWxjQN1Bl+bllek4HZ7Z/dJAcPIlHg2khfUJygz0aplYdOplN08Yg/BU6dEUgG1GkNAgPAkQNpjZaFJblM4jgijRDSJaQ4cwZTiQnV8vpu3aAeYlp8wqdTJBwqVI5FxIRJxBpop5zmLaWifacJsTDRuTHl70CoVhWxT3NuymwNB4anyT8A1acZVpBi878z71FRwGnhvcokky06YJdh7riMHCJIO2hvcPFPw8wcMqVeLjpH7rbn4n4LSZhjNJ5W80N7M4cswwHVx63JVmtUa4aagkf3sVxvJ2M0tWRso4jE6+iG1qhHGfFXMTk5N6NT+F33QTGUcSz1qRcObCD/VNSATXuSVMQOIgoXmWJbTYXceA5lcOYjZ4LP3hHzQPOcX6Z4DfUYIHUnc/AeS1dPilklXgTnyqEfqbrJ8b+dwzawP6egGsrcyB6lXwNwffyTMXQBIeBANntPMLF9nszqYSu2rTE+y5h2ew7sPj84Xrdbs5IJh7PSMD2B1iJEhjvlPgtebG4rc52PIk/oZ3CYR1eoGsMSRJ2AXqvbrtY7BMp0qOl1Qi5deGtAAkcz9CvMsG/0Qd7L2um/tN4tPUfVVMdjTWe573S4+drD4R5Ln7ptHSSWZp+Ecq1PSug2c4zPUmVp8nwxZDZJgLnZnK2lvfA9Idp5dOqWdZgaTtFONQ9Y8uiDUmmkTIpalFbIAZhmVR7jJtPq+/wCaPMoBreVr807AMp1KYrvY0PuSY5cYQLEZlUc4EERO3yVXe3BejVsi07JWvJeHhu5g8+QKDDCta8vf3nTPQckaxFeL7lC6rC59+NyrU2PjiW2reh1QiZ8lVqOgzM8k/EVS2w80PqVvJBRoUSx610hTmQRaFHiM0aGw0XQt2MeSTMc+StKgq9zQ08PrY5rhIix9yBUjFjs2YHXiVboZo91PaBtPPwTsDhNTmg8TA+fyujQmToPdl8NpY553cfgNvmUXrVF1rA0ADYWVZ7kvVbCiqR19SVYyih6TE0GC+qqyf3Q4Od/tBVJ7hC0f4Z4X0mMLztRpk+D39xv+30nktGBeozdTOoM9XSSSWk5IkkklCCTXNXSVUxWZU2buHuVpN8AyaXJIaYSQKp2mbJgJJ3bmK1xMLRqAts0NBvA2E3gKtXpDe39+Cnwru6pKlEHouFb8nZQHfSjYjzUbqpCuYjDdZ8kOqsI5/BMiFaIMS5rxD2h3iAVhK2Ga2q/SO6HOjwBMLaVXxJ5X8li9U35rsfp1+o53X0qSN1+E3ZUYrF+lqCaVCHEcC/2R9VvvxR7TNoVsNhw1pc50v5tYe6IPAzf3In+EeU+gy6m4jvVpqHwPq/ALxT8Rs3NbMq9SbMqaG+FO3zBPvTq7uR3wvn+zH+2K+p6Ni8pbXbqZGu44DV06OWNxGUuo1dRaQ4GYPQ79VpOzmZlwBF7CfBFc7qmu0S2Y8/GdyVyW/DOhhm4/Yz1PNG2LgQ4cWmGnrGwPggWMNR9RxNw4zPiUSxGXlt2mRyO4Q9wM2seW3wKX+06ONxluwoMQSzRMCIgckPoZfpMgymGs5vrAjxBClGMCXqa4NSxrwR41z94iFWo1DdxNyrlTFAj+qpODSLFTU6omiivi60oc8lXjRJMNY+oegt5qy3KKkd8tojlMu+CtRZepIBvZG+/Bo3Vqjl9g6rZvBvPxR/L8p3FCkXHjUdsPEmw/uylNCkD64rVObf8ALb4H2j1+SZppCpZbdICGlNyIaNmhHOzWC1zVd3Y7rOVvWP081E3DekcGjjx5DiVpqdINAaLACAEEnSoVy9ytjWkfcbIfr5ozUqgCELxDB4IUFqor1XrT9jcU+jSc5tjUdP8AC2zf/sf4lj24V9So2mNnGJ5AXJ9wBW5awAAAQAAAOg2XR6SG2pnJ6/NdRQbb2lq8/gFKO09Tp5IAuhbVGPsczXL3Dx7T1OnkoqnaKseMeACDhJGox9gXOXuW6+Z1HbuPmqdSoTuVwlRvciBsUrijJSUIVsA0lqmqYIu4uHmpMFYAcleFU7AEnpsF5a9z0cbM5isFo4k+/wCm6FYpr+Ad5H6rV4ms4GNMeEE+9C8RXdN/78U2DDMw6m9wfPcOhxBcDBIFhbnzWRpU5cG8yB5mF6RXWWweRPbiGusKbajXiTcgEO0wPCLrq9FnhjUlLbyYOtxTm00fSuCoijQYwWFOmB/K3+i+csq7JvxNR1bEE0qbnF0e26TNgfVHU36cV6dmnbGtWGloFJp3AJLiORd9gEGc4Hf5lIfWOEXGHnyXDpdTTl+CbBPpUWinSaGtHL6k7qR+LtPBCMRSgyw+IlJ1cxBCwuVs2dteC7isQ1+4HjsUPDKbjBP8wn4j7JheoRTuSrcqJFKwzhMtP+lVLZ9ltQEH+An6JVez9Y3NJruvoac+bWyhjXGVWrYt9N1nOAPIkX9yrUuWh61LiQV/6ef/ANu3+R6uYLs/VF24amOpYy385QapmtbT/m1Nv/Mf91Xw731I1uc4dXE/NEpr2J6/L+fk01bL4n0telTH6rSJ/kpj5IFmOYYTDDUyk/EP5vOhnjEaiOhVhlExawQzMKQeC3eeCncrgHTfLAOYdoa+NcKMhlLiymNDNI4QN/ei9HD6GgAQoMl7PilJuSeJ3R3DUpdBHq/2FJMuLS4O5dgizvEb7nl0KsV6nBE2VAAAfMbqnjgHcj1G/kh5LsGVCqtd6keTfiqlUFxDBAc4ho1GBLjAJPASbngmRi26Quc6VhnsrhSdVY8ZY3wHrHzge4o+QjGE7INawNw+LkAW9Rwm3AczJ3Uv/TGJE/pKLheJY4E7RMG3FdeCUVVnBy6pycqAYC7CKVMjxYcQKdJw4ODyJ9xCkp5FiD7FIf8AqO//AAmJr3X5QlxfsBimqxnFH8uQK9bDUZEgOqPJIG5ADEBxHaPCM3xTXdKWHqu+Li0JsYSa2Xz+AWgoVFUMbkBZzFducO31KWIqn9t9Oi3yYC74oLi/xAxNxQZRwwPFjNVT/wBypJ+SbHBN+Pnz6ESPQ2ZbWIkUahB2OmPgTKS8Yr5jWe4ufWqucbkmo8knzSTP8aXxf7C0o9cYT7vgpHYqBAUQeOKdLf1fMleMo76kMBPtOv8AqtufeYKiqYZzjOw/a+wurDajnWaI8LK/RY1sTchMWyLctwO/J3HeI6yPoqtTLXA7j3LR1natlWNNFZd2CGmLFPeznsrOIw17bhVK4OylBpo6yoLiFwsGyipUpIOyteg43VEbRRxVKBKRET1Cu1GDSQovQzTBU5F2VaJJUOPoagVPTGl3Qq3i6NlTCUrBFBgIHNEaFINEKpghpqEHbgiz6YBlUMciDEVTEBRUqOkTuTxTatXvRvdEcJhCbu8uShdFVsnh8FJR2JRg4PuGFncLUOkjiCQfEFXZUd2Wm4iLJj6wPjzVSo5Rl0FEhkqobjGngJ8LFZ3Mq/C/vWhqVhCyOOxGqoTwFl1P03F3Mt+25yutyaINe51lQi4JHgYV/DZ9iafqYiu3wqvjylCdS7rXptN8nDs1WG7f5gzbEud+82m75tlFMP8Aivjm+sKL/Gm4H/a4fJYLUlKF4Mb5ivwi1kkvLNN2x7XvzD0XpKTKZp6rtLjOqOe3q/FZghIuUb3o444xVJbFNtu2NfCgenPcoiUxRDiclJMKSlDaPYmp4KjXQvA0diywHcl0P6qAFOBVUSycVOq6HqCV0KqDUiRzlDVZKclCsvUV2UlZAXIXVCrIcQLJtEdwKd64BaFVF2VMRQkdd1YDpYLKQBMYIJClEi6KuY4OWy3cJ7Tqa2OIurxNlVw40ujhePepQSkQNoAOkBFcPZVmhSsfCqhqlsW6de6B55hDTf6Rvqv38f6oiXJteqHNLXXBUopunaM0al0nulTVcGWzy5pumyNRKcwNm2J0tMb8FnQFpMdhS53gqxy7ovRfp7jix78s4vVt5J/YClclGXZd0TDly6S6iJkeNgsFc1Imcv6JhwHRF34ldtg0uUbiiZwHRM/w9F3ok0MGFcciv+HpjsvV96IaiCS1cRX/AA8rqnfiNo9LSSSXhvB1nydCckkqBHLoSSUQR1JJJUQ6kuJKyHVwJJKFnQuFcSVkHBRv3C6krLHBdSSQhI4okkkSCI6gsqRCSSNCpclQj5pELiS6sTA+ThC5CSSYLY0hRuCSSYUNIXA0ckkkSKOQmloSSUCOho5JJJK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data:image/jpeg;base64,/9j/4AAQSkZJRgABAQAAAQABAAD/2wCEAAkGBxQTEhUUExQVFBQWFxcXGBcXFRQXGBoUFBcXFxcXGBcYHCggHBwlHBQVITEhJSkrLi4uFx8zODMsNygtLisBCgoKDg0OGxAQGiwkHyQsLCwsLCwsLCwsLCwsLCwsLCwsLCwsLCwsLCwsLCwsLCwsLCwsLCwsLCwsLCwsLCwsLP/AABEIAMIBAwMBIgACEQEDEQH/xAAcAAABBQEBAQAAAAAAAAAAAAAFAAIDBAYBBwj/xABFEAABAwIEAwQIAggFAgcBAAABAAIRAyEEBRIxQVFhBiJxkRMyQoGhscHRBxQjUmJygpLh8BUzQ6LxFlQlU4OTssLSJP/EABoBAAIDAQEAAAAAAAAAAAAAAAIDAAEEBQb/xAAtEQACAgEDAwMDBAIDAAAAAAAAAQIRAxIhMQQTQSJR8GFxkQUygaEU4bHB0f/aAAwDAQACEQMRAD8A9xSSSUIJeQ9pcVjaWMr0ziKwpk6mQ6Ia64FuHBevLy38ZsFpNDEAkX9G6Dbm2finYd24/NjP1C2T+bmWrZziXDvYisf43fdVMRiXFjZc+bydUzymVXo1JbtseRXPT7iB5JcpS9yRitjR5FT9JoB9/gFqSs92QxILC0MA/a4+A6LQlVF+4ufJFiK4YJJgDdDMX2h9H7Fv2nQf5QDHvVukPTGTTewN4Oi7tpEcAh2Py70ry1sQNz/VMUaTkCrlLSgjlmdsqmNj4/VEX5owWEvPJolZFmilIbp0ixdwniNZ38G3U4zlxEUaUj9Y9xnjtLh4wUlzo0dll/tIfzNGH09Ipy4HUNccQBy8VmcBhKbQNNJxE2knfh6oKu/n69wXNcR7LRAHMyZPuJhc/Pv0nUbbDr/RKnlTNePpnQdoYh2kTDehA+sIjgM0fTMt9FP7on/aVgqNatUdpYYnYA6QtBh8iLhqqVQCBeHUX2HQ1Afgh70UXk6XT53NiO1R/wBSm3xH2KtYTMMJU9imD1Y1eZMzT0TiBJbzk3HOJhOZmNN5nSWu/WHd8yLfBPjkixcukyVZ7DTfTaIaGgcmgR8Fx9ZjeAvyaF5vlefVGGCTHWP+CrWcZviW0n1GVGHSJ0+jcT8CnQ0PyY5rJEp9piDiXwAB0Q4KthMXVrNFWq0hzt7ED4qy1bVtsY3djwnBNC6rKHgq/lNBj3EVDpEc4VjKctDoLwTyH3Wgbkogk0wBCx5eqirivyaMeBv1AvQ1ohhlo2O62WRumgzw+pWFwDAGkC0E/NbXs479AOhPzQPhjsT9SMl2hyhjX1H6zJcTEczKCBqf2zxNUYyowOOnU23QgFNGyV1DntqdlY9NvShjgmp5TYWaxxxJJdUss9fSXj1T8Wq4Jb6CSDFmRt4uUbvxVxZ9XDj3wt6wy+gHfieyoF2zyD87hXUZDXEtc0ngWn7SvLX/AIm5gTZlNvjCu4X8TsVP6R2FYOrXH5PCOOKUXaaBlljJU0whhvwuqBpBrMvy1fZVK34YYgPMOY4c9RE+6FDivxQf/wB1Sb+5Sn/5EoRiPxOeDP5yq7oGU2j4NCvsvy1/f/gOteE/6DeX5JWwdTTUYQ13Hds+KM6/ILzfHfiY99i+q+4tNifBa12PL2NLu53QXAm4J5pc4qJWlthN2LB3OlnHgSPoEFzHE94hm36s+Wrp0tzi6pVsY6oYBLQPh1PX5KSjUay+nVHAxpnmZ9Y9DbnOyzzyeDVixVucZgnOh7iA3g94mRyp0xuJm9mg7lqhxeN9imXdXO0z5Ns0dJPiVBjMyqVu7JdeTe54SfdbwsuQGDmeP98kiclwjoQxKO759iQNDQe9I4m/eP2VR9Zu7jpb4Ez0hdILrmYmIHHopcRh2O0F1i32IkeBulpe4cptbR3ZNg6+Eq9xwxAI3LQzSRxcRvHimVnU2uLaQOidzOpw4TPysotbnAtaIEyQAA2ecCygxFbQKd9Mvh220c+Stc1H/kHt6PXPdlujRb3nOPqxI6nhP03UuBqOLnaQNOwBLQD0GogEqhmeNFMAkNkmzWkAfvGP7PNQ06Dn6X1iNMS2m22/Ex95RRj5fBcpt+lbv+kH8TR0CW92d2EGPI/SQuYWvF2EsqNuIO/MXsR0KHMpl4MQ1o2Ddvd91Yw5YacFhZUZs4OlrxyI3DhzFvBPhYqeOK9PLCud5riMZhjSo1BTrMEmiQ0CoG/qOiQ4fqlDsne70TddnxBBsZ4yoX9+CO7UbcEWmOvA8iircl/Nhj3uNKp7bhPfA4kcHLViyKC34Od1GCyrWxrWmNz0R3JWNI1vYWtn2voFXpNwtC1Jhr1OZuJUeJxNR5moQI2Y3YeKHNnbVLYRDElybNmJYWxSPe5myixmZENLNYPMg2UOQZW2oPSVD3YsOHvRtmAptEMps8SFxZZZt0jpRxx5MhgXWcN7lbLsq+aR6OPyCymIaBWeBETw22Wk7Hu7jx1HyXYjvH+EYI7Sr6sx/bWl/wCIHqGH/bH0VYor24Z//a086Y+BIQpL6l219kTGqb+7OFNITimlZhpyEkoXVCHkHafMKtPEPa15A3EHgboM7NKp3e7zKOfiF6I12uo6gxzG2dEgjcSN1mG0ydgT4AldBzaKhGOkmdi3HcnzKjNY81LTy6q7am8/wlWqXZ7EO/0yPEgfVLc37h+lA41Cuakdpdka530DxcruF7Evc4A1BcgWBVai7Rb7CZNY4uoJDTFJp2dU/WPQLVsaYNR5PeuJtP7RHyHIK5h8MzuUm2o0W36tbw/icquOx/p2udGlodDLetG5HyHQJWSb4Q3DBSkrGCtTbYEnjtuVBLqrrbfAKsylzRE1IGlthxSGzoaIw/aPdoYIbvxtefNQU2Tc35DmeifTpar7DmpquI0t7tuHD4WshQLb4jyJ9UNF/WHCLD43KoOq6jP9lIMc4jrtKJYfAwOvE/ZEo3wW5QwrfkrOraRAm0TyM8PBR1sO6qwstL4jgB1k2CJ/loUT8LIMmJTFia3M3fUlT8gzBZd+XJADHvdY6mtdA6EyJ6hFG5cHuBMifZHEfZRU8EGmNyOMypsswzxVDi7u8BxP9ESi27Y3VGKqLr/st4/BinSLnfyjaOqFNBr/AOW6NMbC3gts2mHNgiVDUw1OnTMANEzwCLSKjPStluZpmXPDe9Ad7PN39U/C45zSAXGBcRzRHMqzazZY4Es2grMtxRcYIOqd0cZe4Sx607NTWry0ObAB9YARDlTlVctxO4OxsfoVMXQYQtUYZxphjLe2tGhFJ7TaxPBaKh2mpVh+jMDkvGc/afTGOKoM1NFnHzQvoYTWpNpkWeS2Z7G+9RzhtPxR/sc69QeH1WH7AYSp+X/SyC52puqbtPyW27KtLar2mx0/IrTGOlON8IQncr+oO7e0/wBPTdzpx5OP3WfVz8YcTUZVwQYY1ue09QNJVEJGdPZ+6GLlnSuFIppWcI7KSakoXRhsvote3vNDi0ltwDEFXAwDYAe5UcsrD0jo2eTHkiT2rXJbiIvYbJSgrqSqgjsK3gu6HP4gaR+87+kqpKvae4xvMz/MY+SnAUd2cxXdotZeanedG+nZrfmfeqLWXl+w9lTYjENfVcdPdaYB1RYWHDooCfLgOZ5rLJtnTwrb0kgGoyduAXXkTHBdaJiNzv0UtZga3h90AzUk6OtfxNmjZVXPc9/dF+XBce+11JhK2n1bk8SqbS5DUXFWgng6Ba3vQSlicexg5lC8VizFzJVUv18PAKd6l6UKj02p6pk3+IVC6Qfd0RfVrZ4j4rPVCQdMf34q/g8SQ3SLkXCZjm/I3NiTinFUWcNhy0mXSieBf3kKwz3GS4QrlB8GVsjVGLJerd2ajDussx23xhDGgTpm6L4bFKjmTRWEOFp25KmiQlpkmzPZRXbqZoJmbo7j6Qa/hpeNJHJ3su9x+qr4DLKVGXMHe5k7IRVqVDILDN78I5ylp0a6WWVotYTSKjQ90AmDHPb5wtZgcro1ge+5r2mJsQRwMf1XmVbEmVpskzUggzuBPuSpTY6XTQ8og7X5HUo1QT32O9VzRxHskcCouzmUudXaalNwY0Fx1NIBjYX6r0DIs/IcbazpdAibi4gc/urLc2r1p9OGtHBlpA6rZDJ6EcXqMWibQAqVKgOuSORGw93Jb7s1XFZrKwgOALHgcxsVm8U4PoGAIuBEG7TG3BW/w/r6S9h9qPOCijumhLa2Lf4h5F+YZSqg97DuL45tIh3lYrJhej5w69MHZ+th/iYfqAvOCkZ09MX85CT9TGlNKcU0rKMOJJJKWQ8waDSqn9h3wB+y1rhN+aAZ/T0154PHx2KJ5PiddFp4junxbZdDyZI7RJy1NLU+pUAEkwq5xTSbHdRxQSbJgFbqvhwP6oHwC7gMnr1ml9No0gkSXASW3MTuoK9J4kuEAglpnfZJnKNNWacEG2mylU8hyU1GgbcSdh9VHhqZJkwferlJxNovtP2WXk6cpKKpElIATyG5hVMTigT6u2ykxVURpHDc/RVWsM3t42CGeyJijvqYnOMSbqvTc4GQu3N+H15KOo9JRrRJ6xklNqfs+ajIMLtEyp9UX9R2nqu4Frm1JJVsCyh9KA4K8bfgDd7BTFYnTuYBG8BV8JjhBJvy6p1bFs9H3oPQqCjVplveMAW4CekLo47aswzqK0VuEaNR2rU10tI25f1T8fjXBvMeSpNzFgHIcAqeZY1rwIN+SJi0ghQzMRLpJ5AWCrYvPBeyoB0Fs7TdNz80g0FpGq2yzT3OjgxJcgmpUkopllaB4SgdL6o1lVIusNySPNKW5pzbI1PZnMqtP0tSm3U4MIk7AG599lJ2R7Rvr+k1gWNiPfMlabKMqZToinzHePMndZ6rh6OAcWkFjXOlrjdrxx0u5ibg3WjFO3pr7HA6pSctTQZw7gCSBEojgMSKbw/YAyfAXQujXY8BzHAtPEFDO0GPhhY31nCPcdytMHuYWtjRv7e0MVUpspsqNLX6tToAgAjgeqF1Dc+JQPs5gwwaiRqI2RtJ6nInUY+BuOL5ZxM1gkibjceKeVRpCMRU/aY0+RIWVDS1KS6Qkqosy/bbDA4WnUaPVIk9D1XMnyd9EVKT3NOtorUyJ8Ht91vNaPK8CzE4SrTeJgW43FwPojGAc2WAtHdsOcEQRdbo7p3yjK9tkeTZlRqOeIdbl1RTJcmqVXNbaJGoyJA5wiH4iZQcO/Wz1T3hG0HcIn2JwWmn6d9nPFujOHnv5IMrpXY7DHW6Nvh6badHSLNaCAPEQvMc1xZ7otAkXWux+acBsshi6Y1Cdp+dj81ije9nRUdD3KdN/uA8gFffW0tht3OHvA+6ENowXB/63yV/0feDhJm6YG992tlwS0MOSBNheU3G12vGkSAOP0jzVus6LHj8lx+XsDJcdIJHNXNaUKx5VKVy/gEsfMRIbySxDTZONOH2ILeCkxTgskv3bG5P2K9VwDeqrA8VwyTdS4h4YO9Y8uKYk1tHcNzUOWd9KSFWxVfy5+Ntk6i8OAc233Cc6m0+sJ4SmrHvvsVJuUbgPy5gNzc/3J+KbmFMGDfz4qCpQdTcC0mDsRv4FW6FF7iS8GBzWpJR9SexiTcvQ1uQYbA1KvQcyrT8mZTcCX6zyiACrNOpAtMfJQRMk36eKTLJJvmka4YIJbq2UsxvcG3JB3orWpEvA2BSz3LmUw0tdJPBBRojLcG0T81qOzzbt6uJ+azmDpe0dm/EnYeQJWkyoECenz/4KB7FZJW6NjQzBzdyrNHHMrfo6rG1Gk7OFp2B6G/xWRxeY2idkzL8x/SME+035hFhb1IDqYqUGma/BZIylV/Rt0tmdPDyRLMOzlLE3qNJji0kfJEW4SbtLSOhCt5DinFkvADSTpHHTwJXWnG47cnl8b33M3/0lTDYY5wjndUq2S4intDx8V6P6FruCZUwoWR4R6Z5j+Zgw9pYeoUTiPTsIO7HDyIK9Bx2XMcILQfG6xGf5A4VaXoDocS6xuIA/wCEvs7hjkkDrVcexxaaAdHEbFcVf48vdfkl/KC3ZcPoVXNqd0ObPki9VtDVqDHv6Ofa/QLCYXtC7EV2tptc9xO5sA3iTyAXoFHSwSbu/vZD3kt3yE+jyppSVEOeBuIpinVpt0DYC3mUHzDFwI2iw5WV/McQDxCzeLqGUpzcjfgxRhxyRvxDvEKtXeHMcR7J+B/qmVMVHCFHl+Lb6QB3qv7juXesCjhzuFlW1lSoCe8RI3PmB8ymZfiHl7tTtLWEd0De+3hAKK+hgvpOF26h4gi494IPvVDXFrbXMRPUo2nG0Ki+7W+yC+U4Vz6geTLZm/2VjtVUY1rWx3z3vAcF3s1ht3agXuEMaTu53q78zCs5P2bxWJrONek+GAyXS242aDxvyWV7zvwg7SlYFo4aKBe8QSRo67z9EObTNR4bzNii+dY4VSKcaQ0QIRTJcpYwB2oOcRuOAKLhW+RqnSv3IcHl9OmAS2/M3JPRCe0NFtQibOnhtpv8dkdxWEIBc51+J5ibaAOPCOcHxB5jhzUeNAMQLz1NyeKLHs7RmdSdSBFRraLWtMneIG/GDyN1ZLJABA1HgPgFYfTAgSJbPnEfBUMVivR8jUnyHPxTf37Lk0Rej1N7Lgstlo4EfVOpVDBvElV8Dh9NnOOpw24X+qkq0Ysd5S50nVmjHLVG5KmSuf3efNVy/SN7bx8Uw3BabffghWNfUB0nbmOI8UHAxLwwpUa6pTLxYNvfdBi+TzJsuVPSNbBkNKly2nANSJIs0c3nb7+5Gtycbk8GQ32QY/itPwgLW5TgS9oDbTcnkNh9fNB8vwQe9rQZaxtzze67z5mPJbfAAMAHQDysqmkkKW8vsRN7H0XDvvfPMGPgoMg7HObmFENdqph2vUeHoxqAI6kAIxWxjQN1Bl+bllek4HZ7Z/dJAcPIlHg2khfUJygz0aplYdOplN08Yg/BU6dEUgG1GkNAgPAkQNpjZaFJblM4jgijRDSJaQ4cwZTiQnV8vpu3aAeYlp8wqdTJBwqVI5FxIRJxBpop5zmLaWifacJsTDRuTHl70CoVhWxT3NuymwNB4anyT8A1acZVpBi878z71FRwGnhvcokky06YJdh7riMHCJIO2hvcPFPw8wcMqVeLjpH7rbn4n4LSZhjNJ5W80N7M4cswwHVx63JVmtUa4aagkf3sVxvJ2M0tWRso4jE6+iG1qhHGfFXMTk5N6NT+F33QTGUcSz1qRcObCD/VNSATXuSVMQOIgoXmWJbTYXceA5lcOYjZ4LP3hHzQPOcX6Z4DfUYIHUnc/AeS1dPilklXgTnyqEfqbrJ8b+dwzawP6egGsrcyB6lXwNwffyTMXQBIeBANntPMLF9nszqYSu2rTE+y5h2ew7sPj84Xrdbs5IJh7PSMD2B1iJEhjvlPgtebG4rc52PIk/oZ3CYR1eoGsMSRJ2AXqvbrtY7BMp0qOl1Qi5deGtAAkcz9CvMsG/0Qd7L2um/tN4tPUfVVMdjTWe573S4+drD4R5Ln7ptHSSWZp+Ecq1PSug2c4zPUmVp8nwxZDZJgLnZnK2lvfA9Idp5dOqWdZgaTtFONQ9Y8uiDUmmkTIpalFbIAZhmVR7jJtPq+/wCaPMoBreVr807AMp1KYrvY0PuSY5cYQLEZlUc4EERO3yVXe3BejVsi07JWvJeHhu5g8+QKDDCta8vf3nTPQckaxFeL7lC6rC59+NyrU2PjiW2reh1QiZ8lVqOgzM8k/EVS2w80PqVvJBRoUSx610hTmQRaFHiM0aGw0XQt2MeSTMc+StKgq9zQ08PrY5rhIix9yBUjFjs2YHXiVboZo91PaBtPPwTsDhNTmg8TA+fyujQmToPdl8NpY553cfgNvmUXrVF1rA0ADYWVZ7kvVbCiqR19SVYyih6TE0GC+qqyf3Q4Od/tBVJ7hC0f4Z4X0mMLztRpk+D39xv+30nktGBeozdTOoM9XSSSWk5IkkklCCTXNXSVUxWZU2buHuVpN8AyaXJIaYSQKp2mbJgJJ3bmK1xMLRqAts0NBvA2E3gKtXpDe39+Cnwru6pKlEHouFb8nZQHfSjYjzUbqpCuYjDdZ8kOqsI5/BMiFaIMS5rxD2h3iAVhK2Ga2q/SO6HOjwBMLaVXxJ5X8li9U35rsfp1+o53X0qSN1+E3ZUYrF+lqCaVCHEcC/2R9VvvxR7TNoVsNhw1pc50v5tYe6IPAzf3In+EeU+gy6m4jvVpqHwPq/ALxT8Rs3NbMq9SbMqaG+FO3zBPvTq7uR3wvn+zH+2K+p6Ni8pbXbqZGu44DV06OWNxGUuo1dRaQ4GYPQ79VpOzmZlwBF7CfBFc7qmu0S2Y8/GdyVyW/DOhhm4/Yz1PNG2LgQ4cWmGnrGwPggWMNR9RxNw4zPiUSxGXlt2mRyO4Q9wM2seW3wKX+06ONxluwoMQSzRMCIgckPoZfpMgymGs5vrAjxBClGMCXqa4NSxrwR41z94iFWo1DdxNyrlTFAj+qpODSLFTU6omiivi60oc8lXjRJMNY+oegt5qy3KKkd8tojlMu+CtRZepIBvZG+/Bo3Vqjl9g6rZvBvPxR/L8p3FCkXHjUdsPEmw/uylNCkD64rVObf8ALb4H2j1+SZppCpZbdICGlNyIaNmhHOzWC1zVd3Y7rOVvWP081E3DekcGjjx5DiVpqdINAaLACAEEnSoVy9ytjWkfcbIfr5ozUqgCELxDB4IUFqor1XrT9jcU+jSc5tjUdP8AC2zf/sf4lj24V9So2mNnGJ5AXJ9wBW5awAAAQAAAOg2XR6SG2pnJ6/NdRQbb2lq8/gFKO09Tp5IAuhbVGPsczXL3Dx7T1OnkoqnaKseMeACDhJGox9gXOXuW6+Z1HbuPmqdSoTuVwlRvciBsUrijJSUIVsA0lqmqYIu4uHmpMFYAcleFU7AEnpsF5a9z0cbM5isFo4k+/wCm6FYpr+Ad5H6rV4ms4GNMeEE+9C8RXdN/78U2DDMw6m9wfPcOhxBcDBIFhbnzWRpU5cG8yB5mF6RXWWweRPbiGusKbajXiTcgEO0wPCLrq9FnhjUlLbyYOtxTm00fSuCoijQYwWFOmB/K3+i+csq7JvxNR1bEE0qbnF0e26TNgfVHU36cV6dmnbGtWGloFJp3AJLiORd9gEGc4Hf5lIfWOEXGHnyXDpdTTl+CbBPpUWinSaGtHL6k7qR+LtPBCMRSgyw+IlJ1cxBCwuVs2dteC7isQ1+4HjsUPDKbjBP8wn4j7JheoRTuSrcqJFKwzhMtP+lVLZ9ltQEH+An6JVez9Y3NJruvoac+bWyhjXGVWrYt9N1nOAPIkX9yrUuWh61LiQV/6ef/ANu3+R6uYLs/VF24amOpYy385QapmtbT/m1Nv/Mf91Xw731I1uc4dXE/NEpr2J6/L+fk01bL4n0telTH6rSJ/kpj5IFmOYYTDDUyk/EP5vOhnjEaiOhVhlExawQzMKQeC3eeCncrgHTfLAOYdoa+NcKMhlLiymNDNI4QN/ei9HD6GgAQoMl7PilJuSeJ3R3DUpdBHq/2FJMuLS4O5dgizvEb7nl0KsV6nBE2VAAAfMbqnjgHcj1G/kh5LsGVCqtd6keTfiqlUFxDBAc4ho1GBLjAJPASbngmRi26Quc6VhnsrhSdVY8ZY3wHrHzge4o+QjGE7INawNw+LkAW9Rwm3AczJ3Uv/TGJE/pKLheJY4E7RMG3FdeCUVVnBy6pycqAYC7CKVMjxYcQKdJw4ODyJ9xCkp5FiD7FIf8AqO//AAmJr3X5QlxfsBimqxnFH8uQK9bDUZEgOqPJIG5ADEBxHaPCM3xTXdKWHqu+Li0JsYSa2Xz+AWgoVFUMbkBZzFducO31KWIqn9t9Oi3yYC74oLi/xAxNxQZRwwPFjNVT/wBypJ+SbHBN+Pnz6ESPQ2ZbWIkUahB2OmPgTKS8Yr5jWe4ufWqucbkmo8knzSTP8aXxf7C0o9cYT7vgpHYqBAUQeOKdLf1fMleMo76kMBPtOv8AqtufeYKiqYZzjOw/a+wurDajnWaI8LK/RY1sTchMWyLctwO/J3HeI6yPoqtTLXA7j3LR1natlWNNFZd2CGmLFPeznsrOIw17bhVK4OylBpo6yoLiFwsGyipUpIOyteg43VEbRRxVKBKRET1Cu1GDSQovQzTBU5F2VaJJUOPoagVPTGl3Qq3i6NlTCUrBFBgIHNEaFINEKpghpqEHbgiz6YBlUMciDEVTEBRUqOkTuTxTatXvRvdEcJhCbu8uShdFVsnh8FJR2JRg4PuGFncLUOkjiCQfEFXZUd2Wm4iLJj6wPjzVSo5Rl0FEhkqobjGngJ8LFZ3Mq/C/vWhqVhCyOOxGqoTwFl1P03F3Mt+25yutyaINe51lQi4JHgYV/DZ9iafqYiu3wqvjylCdS7rXptN8nDs1WG7f5gzbEud+82m75tlFMP8Aivjm+sKL/Gm4H/a4fJYLUlKF4Mb5ivwi1kkvLNN2x7XvzD0XpKTKZp6rtLjOqOe3q/FZghIuUb3o444xVJbFNtu2NfCgenPcoiUxRDiclJMKSlDaPYmp4KjXQvA0diywHcl0P6qAFOBVUSycVOq6HqCV0KqDUiRzlDVZKclCsvUV2UlZAXIXVCrIcQLJtEdwKd64BaFVF2VMRQkdd1YDpYLKQBMYIJClEi6KuY4OWy3cJ7Tqa2OIurxNlVw40ujhePepQSkQNoAOkBFcPZVmhSsfCqhqlsW6de6B55hDTf6Rvqv38f6oiXJteqHNLXXBUopunaM0al0nulTVcGWzy5pumyNRKcwNm2J0tMb8FnQFpMdhS53gqxy7ovRfp7jix78s4vVt5J/YClclGXZd0TDly6S6iJkeNgsFc1Imcv6JhwHRF34ldtg0uUbiiZwHRM/w9F3ok0MGFcciv+HpjsvV96IaiCS1cRX/AA8rqnfiNo9LSSSXhvB1nydCckkqBHLoSSUQR1JJJUQ6kuJKyHVwJJKFnQuFcSVkHBRv3C6krLHBdSSQhI4okkkSCI6gsqRCSSNCpclQj5pELiS6sTA+ThC5CSSYLY0hRuCSSYUNIXA0ckkkSKOQmloSSUCOho5JJJK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2" name="AutoShape 6" descr="data:image/jpeg;base64,/9j/4AAQSkZJRgABAQAAAQABAAD/2wCEAAkGBxQTEhUUExQVFBQWFxcXGBcXFRQXGBoUFBcXFxcXGBcYHCggHBwlHBQVITEhJSkrLi4uFx8zODMsNygtLisBCgoKDg0OGxAQGiwkHyQsLCwsLCwsLCwsLCwsLCwsLCwsLCwsLCwsLCwsLCwsLCwsLCwsLCwsLCwsLCwsLCwsLP/AABEIAMIBAwMBIgACEQEDEQH/xAAcAAABBQEBAQAAAAAAAAAAAAAFAAIDBAYBBwj/xABFEAABAwIEAwQIAggFAgcBAAABAAIRAyEEBRIxQVFhBiJxkRMyQoGhscHRBxQjUmJygpLh8BUzQ6LxFlQlU4OTssLSJP/EABoBAAIDAQEAAAAAAAAAAAAAAAIDAAEEBQb/xAAtEQACAgEDAwMDBAIDAAAAAAAAAQIRAxIhMQQTQSJR8GFxkQUygaEU4bHB0f/aAAwDAQACEQMRAD8A9xSSSUIJeQ9pcVjaWMr0ziKwpk6mQ6Ia64FuHBevLy38ZsFpNDEAkX9G6Dbm2finYd24/NjP1C2T+bmWrZziXDvYisf43fdVMRiXFjZc+bydUzymVXo1JbtseRXPT7iB5JcpS9yRitjR5FT9JoB9/gFqSs92QxILC0MA/a4+A6LQlVF+4ufJFiK4YJJgDdDMX2h9H7Fv2nQf5QDHvVukPTGTTewN4Oi7tpEcAh2Py70ry1sQNz/VMUaTkCrlLSgjlmdsqmNj4/VEX5owWEvPJolZFmilIbp0ixdwniNZ38G3U4zlxEUaUj9Y9xnjtLh4wUlzo0dll/tIfzNGH09Ipy4HUNccQBy8VmcBhKbQNNJxE2knfh6oKu/n69wXNcR7LRAHMyZPuJhc/Pv0nUbbDr/RKnlTNePpnQdoYh2kTDehA+sIjgM0fTMt9FP7on/aVgqNatUdpYYnYA6QtBh8iLhqqVQCBeHUX2HQ1Afgh70UXk6XT53NiO1R/wBSm3xH2KtYTMMJU9imD1Y1eZMzT0TiBJbzk3HOJhOZmNN5nSWu/WHd8yLfBPjkixcukyVZ7DTfTaIaGgcmgR8Fx9ZjeAvyaF5vlefVGGCTHWP+CrWcZviW0n1GVGHSJ0+jcT8CnQ0PyY5rJEp9piDiXwAB0Q4KthMXVrNFWq0hzt7ED4qy1bVtsY3djwnBNC6rKHgq/lNBj3EVDpEc4VjKctDoLwTyH3Wgbkogk0wBCx5eqirivyaMeBv1AvQ1ohhlo2O62WRumgzw+pWFwDAGkC0E/NbXs479AOhPzQPhjsT9SMl2hyhjX1H6zJcTEczKCBqf2zxNUYyowOOnU23QgFNGyV1DntqdlY9NvShjgmp5TYWaxxxJJdUss9fSXj1T8Wq4Jb6CSDFmRt4uUbvxVxZ9XDj3wt6wy+gHfieyoF2zyD87hXUZDXEtc0ngWn7SvLX/AIm5gTZlNvjCu4X8TsVP6R2FYOrXH5PCOOKUXaaBlljJU0whhvwuqBpBrMvy1fZVK34YYgPMOY4c9RE+6FDivxQf/wB1Sb+5Sn/5EoRiPxOeDP5yq7oGU2j4NCvsvy1/f/gOteE/6DeX5JWwdTTUYQ13Hds+KM6/ILzfHfiY99i+q+4tNifBa12PL2NLu53QXAm4J5pc4qJWlthN2LB3OlnHgSPoEFzHE94hm36s+Wrp0tzi6pVsY6oYBLQPh1PX5KSjUay+nVHAxpnmZ9Y9DbnOyzzyeDVixVucZgnOh7iA3g94mRyp0xuJm9mg7lqhxeN9imXdXO0z5Ns0dJPiVBjMyqVu7JdeTe54SfdbwsuQGDmeP98kiclwjoQxKO759iQNDQe9I4m/eP2VR9Zu7jpb4Ez0hdILrmYmIHHopcRh2O0F1i32IkeBulpe4cptbR3ZNg6+Eq9xwxAI3LQzSRxcRvHimVnU2uLaQOidzOpw4TPysotbnAtaIEyQAA2ecCygxFbQKd9Mvh220c+Stc1H/kHt6PXPdlujRb3nOPqxI6nhP03UuBqOLnaQNOwBLQD0GogEqhmeNFMAkNkmzWkAfvGP7PNQ06Dn6X1iNMS2m22/Ex95RRj5fBcpt+lbv+kH8TR0CW92d2EGPI/SQuYWvF2EsqNuIO/MXsR0KHMpl4MQ1o2Ddvd91Yw5YacFhZUZs4OlrxyI3DhzFvBPhYqeOK9PLCud5riMZhjSo1BTrMEmiQ0CoG/qOiQ4fqlDsne70TddnxBBsZ4yoX9+CO7UbcEWmOvA8iircl/Nhj3uNKp7bhPfA4kcHLViyKC34Od1GCyrWxrWmNz0R3JWNI1vYWtn2voFXpNwtC1Jhr1OZuJUeJxNR5moQI2Y3YeKHNnbVLYRDElybNmJYWxSPe5myixmZENLNYPMg2UOQZW2oPSVD3YsOHvRtmAptEMps8SFxZZZt0jpRxx5MhgXWcN7lbLsq+aR6OPyCymIaBWeBETw22Wk7Hu7jx1HyXYjvH+EYI7Sr6sx/bWl/wCIHqGH/bH0VYor24Z//a086Y+BIQpL6l219kTGqb+7OFNITimlZhpyEkoXVCHkHafMKtPEPa15A3EHgboM7NKp3e7zKOfiF6I12uo6gxzG2dEgjcSN1mG0ydgT4AldBzaKhGOkmdi3HcnzKjNY81LTy6q7am8/wlWqXZ7EO/0yPEgfVLc37h+lA41Cuakdpdka530DxcruF7Evc4A1BcgWBVai7Rb7CZNY4uoJDTFJp2dU/WPQLVsaYNR5PeuJtP7RHyHIK5h8MzuUm2o0W36tbw/icquOx/p2udGlodDLetG5HyHQJWSb4Q3DBSkrGCtTbYEnjtuVBLqrrbfAKsylzRE1IGlthxSGzoaIw/aPdoYIbvxtefNQU2Tc35DmeifTpar7DmpquI0t7tuHD4WshQLb4jyJ9UNF/WHCLD43KoOq6jP9lIMc4jrtKJYfAwOvE/ZEo3wW5QwrfkrOraRAm0TyM8PBR1sO6qwstL4jgB1k2CJ/loUT8LIMmJTFia3M3fUlT8gzBZd+XJADHvdY6mtdA6EyJ6hFG5cHuBMifZHEfZRU8EGmNyOMypsswzxVDi7u8BxP9ESi27Y3VGKqLr/st4/BinSLnfyjaOqFNBr/AOW6NMbC3gts2mHNgiVDUw1OnTMANEzwCLSKjPStluZpmXPDe9Ad7PN39U/C45zSAXGBcRzRHMqzazZY4Es2grMtxRcYIOqd0cZe4Sx607NTWry0ObAB9YARDlTlVctxO4OxsfoVMXQYQtUYZxphjLe2tGhFJ7TaxPBaKh2mpVh+jMDkvGc/afTGOKoM1NFnHzQvoYTWpNpkWeS2Z7G+9RzhtPxR/sc69QeH1WH7AYSp+X/SyC52puqbtPyW27KtLar2mx0/IrTGOlON8IQncr+oO7e0/wBPTdzpx5OP3WfVz8YcTUZVwQYY1ue09QNJVEJGdPZ+6GLlnSuFIppWcI7KSakoXRhsvote3vNDi0ltwDEFXAwDYAe5UcsrD0jo2eTHkiT2rXJbiIvYbJSgrqSqgjsK3gu6HP4gaR+87+kqpKvae4xvMz/MY+SnAUd2cxXdotZeanedG+nZrfmfeqLWXl+w9lTYjENfVcdPdaYB1RYWHDooCfLgOZ5rLJtnTwrb0kgGoyduAXXkTHBdaJiNzv0UtZga3h90AzUk6OtfxNmjZVXPc9/dF+XBce+11JhK2n1bk8SqbS5DUXFWgng6Ba3vQSlicexg5lC8VizFzJVUv18PAKd6l6UKj02p6pk3+IVC6Qfd0RfVrZ4j4rPVCQdMf34q/g8SQ3SLkXCZjm/I3NiTinFUWcNhy0mXSieBf3kKwz3GS4QrlB8GVsjVGLJerd2ajDussx23xhDGgTpm6L4bFKjmTRWEOFp25KmiQlpkmzPZRXbqZoJmbo7j6Qa/hpeNJHJ3su9x+qr4DLKVGXMHe5k7IRVqVDILDN78I5ylp0a6WWVotYTSKjQ90AmDHPb5wtZgcro1ge+5r2mJsQRwMf1XmVbEmVpskzUggzuBPuSpTY6XTQ8og7X5HUo1QT32O9VzRxHskcCouzmUudXaalNwY0Fx1NIBjYX6r0DIs/IcbazpdAibi4gc/urLc2r1p9OGtHBlpA6rZDJ6EcXqMWibQAqVKgOuSORGw93Jb7s1XFZrKwgOALHgcxsVm8U4PoGAIuBEG7TG3BW/w/r6S9h9qPOCijumhLa2Lf4h5F+YZSqg97DuL45tIh3lYrJhej5w69MHZ+th/iYfqAvOCkZ09MX85CT9TGlNKcU0rKMOJJJKWQ8waDSqn9h3wB+y1rhN+aAZ/T0154PHx2KJ5PiddFp4junxbZdDyZI7RJy1NLU+pUAEkwq5xTSbHdRxQSbJgFbqvhwP6oHwC7gMnr1ml9No0gkSXASW3MTuoK9J4kuEAglpnfZJnKNNWacEG2mylU8hyU1GgbcSdh9VHhqZJkwferlJxNovtP2WXk6cpKKpElIATyG5hVMTigT6u2ykxVURpHDc/RVWsM3t42CGeyJijvqYnOMSbqvTc4GQu3N+H15KOo9JRrRJ6xklNqfs+ajIMLtEyp9UX9R2nqu4Frm1JJVsCyh9KA4K8bfgDd7BTFYnTuYBG8BV8JjhBJvy6p1bFs9H3oPQqCjVplveMAW4CekLo47aswzqK0VuEaNR2rU10tI25f1T8fjXBvMeSpNzFgHIcAqeZY1rwIN+SJi0ghQzMRLpJ5AWCrYvPBeyoB0Fs7TdNz80g0FpGq2yzT3OjgxJcgmpUkopllaB4SgdL6o1lVIusNySPNKW5pzbI1PZnMqtP0tSm3U4MIk7AG599lJ2R7Rvr+k1gWNiPfMlabKMqZToinzHePMndZ6rh6OAcWkFjXOlrjdrxx0u5ibg3WjFO3pr7HA6pSctTQZw7gCSBEojgMSKbw/YAyfAXQujXY8BzHAtPEFDO0GPhhY31nCPcdytMHuYWtjRv7e0MVUpspsqNLX6tToAgAjgeqF1Dc+JQPs5gwwaiRqI2RtJ6nInUY+BuOL5ZxM1gkibjceKeVRpCMRU/aY0+RIWVDS1KS6Qkqosy/bbDA4WnUaPVIk9D1XMnyd9EVKT3NOtorUyJ8Ht91vNaPK8CzE4SrTeJgW43FwPojGAc2WAtHdsOcEQRdbo7p3yjK9tkeTZlRqOeIdbl1RTJcmqVXNbaJGoyJA5wiH4iZQcO/Wz1T3hG0HcIn2JwWmn6d9nPFujOHnv5IMrpXY7DHW6Nvh6badHSLNaCAPEQvMc1xZ7otAkXWux+acBsshi6Y1Cdp+dj81ije9nRUdD3KdN/uA8gFffW0tht3OHvA+6ENowXB/63yV/0feDhJm6YG992tlwS0MOSBNheU3G12vGkSAOP0jzVus6LHj8lx+XsDJcdIJHNXNaUKx5VKVy/gEsfMRIbySxDTZONOH2ILeCkxTgskv3bG5P2K9VwDeqrA8VwyTdS4h4YO9Y8uKYk1tHcNzUOWd9KSFWxVfy5+Ntk6i8OAc233Cc6m0+sJ4SmrHvvsVJuUbgPy5gNzc/3J+KbmFMGDfz4qCpQdTcC0mDsRv4FW6FF7iS8GBzWpJR9SexiTcvQ1uQYbA1KvQcyrT8mZTcCX6zyiACrNOpAtMfJQRMk36eKTLJJvmka4YIJbq2UsxvcG3JB3orWpEvA2BSz3LmUw0tdJPBBRojLcG0T81qOzzbt6uJ+azmDpe0dm/EnYeQJWkyoECenz/4KB7FZJW6NjQzBzdyrNHHMrfo6rG1Gk7OFp2B6G/xWRxeY2idkzL8x/SME+035hFhb1IDqYqUGma/BZIylV/Rt0tmdPDyRLMOzlLE3qNJji0kfJEW4SbtLSOhCt5DinFkvADSTpHHTwJXWnG47cnl8b33M3/0lTDYY5wjndUq2S4intDx8V6P6FruCZUwoWR4R6Z5j+Zgw9pYeoUTiPTsIO7HDyIK9Bx2XMcILQfG6xGf5A4VaXoDocS6xuIA/wCEvs7hjkkDrVcexxaaAdHEbFcVf48vdfkl/KC3ZcPoVXNqd0ObPki9VtDVqDHv6Ofa/QLCYXtC7EV2tptc9xO5sA3iTyAXoFHSwSbu/vZD3kt3yE+jyppSVEOeBuIpinVpt0DYC3mUHzDFwI2iw5WV/McQDxCzeLqGUpzcjfgxRhxyRvxDvEKtXeHMcR7J+B/qmVMVHCFHl+Lb6QB3qv7juXesCjhzuFlW1lSoCe8RI3PmB8ymZfiHl7tTtLWEd0De+3hAKK+hgvpOF26h4gi494IPvVDXFrbXMRPUo2nG0Ki+7W+yC+U4Vz6geTLZm/2VjtVUY1rWx3z3vAcF3s1ht3agXuEMaTu53q78zCs5P2bxWJrONek+GAyXS242aDxvyWV7zvwg7SlYFo4aKBe8QSRo67z9EObTNR4bzNii+dY4VSKcaQ0QIRTJcpYwB2oOcRuOAKLhW+RqnSv3IcHl9OmAS2/M3JPRCe0NFtQibOnhtpv8dkdxWEIBc51+J5ibaAOPCOcHxB5jhzUeNAMQLz1NyeKLHs7RmdSdSBFRraLWtMneIG/GDyN1ZLJABA1HgPgFYfTAgSJbPnEfBUMVivR8jUnyHPxTf37Lk0Rej1N7Lgstlo4EfVOpVDBvElV8Dh9NnOOpw24X+qkq0Ysd5S50nVmjHLVG5KmSuf3efNVy/SN7bx8Uw3BabffghWNfUB0nbmOI8UHAxLwwpUa6pTLxYNvfdBi+TzJsuVPSNbBkNKly2nANSJIs0c3nb7+5Gtycbk8GQ32QY/itPwgLW5TgS9oDbTcnkNh9fNB8vwQe9rQZaxtzze67z5mPJbfAAMAHQDysqmkkKW8vsRN7H0XDvvfPMGPgoMg7HObmFENdqph2vUeHoxqAI6kAIxWxjQN1Bl+bllek4HZ7Z/dJAcPIlHg2khfUJygz0aplYdOplN08Yg/BU6dEUgG1GkNAgPAkQNpjZaFJblM4jgijRDSJaQ4cwZTiQnV8vpu3aAeYlp8wqdTJBwqVI5FxIRJxBpop5zmLaWifacJsTDRuTHl70CoVhWxT3NuymwNB4anyT8A1acZVpBi878z71FRwGnhvcokky06YJdh7riMHCJIO2hvcPFPw8wcMqVeLjpH7rbn4n4LSZhjNJ5W80N7M4cswwHVx63JVmtUa4aagkf3sVxvJ2M0tWRso4jE6+iG1qhHGfFXMTk5N6NT+F33QTGUcSz1qRcObCD/VNSATXuSVMQOIgoXmWJbTYXceA5lcOYjZ4LP3hHzQPOcX6Z4DfUYIHUnc/AeS1dPilklXgTnyqEfqbrJ8b+dwzawP6egGsrcyB6lXwNwffyTMXQBIeBANntPMLF9nszqYSu2rTE+y5h2ew7sPj84Xrdbs5IJh7PSMD2B1iJEhjvlPgtebG4rc52PIk/oZ3CYR1eoGsMSRJ2AXqvbrtY7BMp0qOl1Qi5deGtAAkcz9CvMsG/0Qd7L2um/tN4tPUfVVMdjTWe573S4+drD4R5Ln7ptHSSWZp+Ecq1PSug2c4zPUmVp8nwxZDZJgLnZnK2lvfA9Idp5dOqWdZgaTtFONQ9Y8uiDUmmkTIpalFbIAZhmVR7jJtPq+/wCaPMoBreVr807AMp1KYrvY0PuSY5cYQLEZlUc4EERO3yVXe3BejVsi07JWvJeHhu5g8+QKDDCta8vf3nTPQckaxFeL7lC6rC59+NyrU2PjiW2reh1QiZ8lVqOgzM8k/EVS2w80PqVvJBRoUSx610hTmQRaFHiM0aGw0XQt2MeSTMc+StKgq9zQ08PrY5rhIix9yBUjFjs2YHXiVboZo91PaBtPPwTsDhNTmg8TA+fyujQmToPdl8NpY553cfgNvmUXrVF1rA0ADYWVZ7kvVbCiqR19SVYyih6TE0GC+qqyf3Q4Od/tBVJ7hC0f4Z4X0mMLztRpk+D39xv+30nktGBeozdTOoM9XSSSWk5IkkklCCTXNXSVUxWZU2buHuVpN8AyaXJIaYSQKp2mbJgJJ3bmK1xMLRqAts0NBvA2E3gKtXpDe39+Cnwru6pKlEHouFb8nZQHfSjYjzUbqpCuYjDdZ8kOqsI5/BMiFaIMS5rxD2h3iAVhK2Ga2q/SO6HOjwBMLaVXxJ5X8li9U35rsfp1+o53X0qSN1+E3ZUYrF+lqCaVCHEcC/2R9VvvxR7TNoVsNhw1pc50v5tYe6IPAzf3In+EeU+gy6m4jvVpqHwPq/ALxT8Rs3NbMq9SbMqaG+FO3zBPvTq7uR3wvn+zH+2K+p6Ni8pbXbqZGu44DV06OWNxGUuo1dRaQ4GYPQ79VpOzmZlwBF7CfBFc7qmu0S2Y8/GdyVyW/DOhhm4/Yz1PNG2LgQ4cWmGnrGwPggWMNR9RxNw4zPiUSxGXlt2mRyO4Q9wM2seW3wKX+06ONxluwoMQSzRMCIgckPoZfpMgymGs5vrAjxBClGMCXqa4NSxrwR41z94iFWo1DdxNyrlTFAj+qpODSLFTU6omiivi60oc8lXjRJMNY+oegt5qy3KKkd8tojlMu+CtRZepIBvZG+/Bo3Vqjl9g6rZvBvPxR/L8p3FCkXHjUdsPEmw/uylNCkD64rVObf8ALb4H2j1+SZppCpZbdICGlNyIaNmhHOzWC1zVd3Y7rOVvWP081E3DekcGjjx5DiVpqdINAaLACAEEnSoVy9ytjWkfcbIfr5ozUqgCELxDB4IUFqor1XrT9jcU+jSc5tjUdP8AC2zf/sf4lj24V9So2mNnGJ5AXJ9wBW5awAAAQAAAOg2XR6SG2pnJ6/NdRQbb2lq8/gFKO09Tp5IAuhbVGPsczXL3Dx7T1OnkoqnaKseMeACDhJGox9gXOXuW6+Z1HbuPmqdSoTuVwlRvciBsUrijJSUIVsA0lqmqYIu4uHmpMFYAcleFU7AEnpsF5a9z0cbM5isFo4k+/wCm6FYpr+Ad5H6rV4ms4GNMeEE+9C8RXdN/78U2DDMw6m9wfPcOhxBcDBIFhbnzWRpU5cG8yB5mF6RXWWweRPbiGusKbajXiTcgEO0wPCLrq9FnhjUlLbyYOtxTm00fSuCoijQYwWFOmB/K3+i+csq7JvxNR1bEE0qbnF0e26TNgfVHU36cV6dmnbGtWGloFJp3AJLiORd9gEGc4Hf5lIfWOEXGHnyXDpdTTl+CbBPpUWinSaGtHL6k7qR+LtPBCMRSgyw+IlJ1cxBCwuVs2dteC7isQ1+4HjsUPDKbjBP8wn4j7JheoRTuSrcqJFKwzhMtP+lVLZ9ltQEH+An6JVez9Y3NJruvoac+bWyhjXGVWrYt9N1nOAPIkX9yrUuWh61LiQV/6ef/ANu3+R6uYLs/VF24amOpYy385QapmtbT/m1Nv/Mf91Xw731I1uc4dXE/NEpr2J6/L+fk01bL4n0telTH6rSJ/kpj5IFmOYYTDDUyk/EP5vOhnjEaiOhVhlExawQzMKQeC3eeCncrgHTfLAOYdoa+NcKMhlLiymNDNI4QN/ei9HD6GgAQoMl7PilJuSeJ3R3DUpdBHq/2FJMuLS4O5dgizvEb7nl0KsV6nBE2VAAAfMbqnjgHcj1G/kh5LsGVCqtd6keTfiqlUFxDBAc4ho1GBLjAJPASbngmRi26Quc6VhnsrhSdVY8ZY3wHrHzge4o+QjGE7INawNw+LkAW9Rwm3AczJ3Uv/TGJE/pKLheJY4E7RMG3FdeCUVVnBy6pycqAYC7CKVMjxYcQKdJw4ODyJ9xCkp5FiD7FIf8AqO//AAmJr3X5QlxfsBimqxnFH8uQK9bDUZEgOqPJIG5ADEBxHaPCM3xTXdKWHqu+Li0JsYSa2Xz+AWgoVFUMbkBZzFducO31KWIqn9t9Oi3yYC74oLi/xAxNxQZRwwPFjNVT/wBypJ+SbHBN+Pnz6ESPQ2ZbWIkUahB2OmPgTKS8Yr5jWe4ufWqucbkmo8knzSTP8aXxf7C0o9cYT7vgpHYqBAUQeOKdLf1fMleMo76kMBPtOv8AqtufeYKiqYZzjOw/a+wurDajnWaI8LK/RY1sTchMWyLctwO/J3HeI6yPoqtTLXA7j3LR1natlWNNFZd2CGmLFPeznsrOIw17bhVK4OylBpo6yoLiFwsGyipUpIOyteg43VEbRRxVKBKRET1Cu1GDSQovQzTBU5F2VaJJUOPoagVPTGl3Qq3i6NlTCUrBFBgIHNEaFINEKpghpqEHbgiz6YBlUMciDEVTEBRUqOkTuTxTatXvRvdEcJhCbu8uShdFVsnh8FJR2JRg4PuGFncLUOkjiCQfEFXZUd2Wm4iLJj6wPjzVSo5Rl0FEhkqobjGngJ8LFZ3Mq/C/vWhqVhCyOOxGqoTwFl1P03F3Mt+25yutyaINe51lQi4JHgYV/DZ9iafqYiu3wqvjylCdS7rXptN8nDs1WG7f5gzbEud+82m75tlFMP8Aivjm+sKL/Gm4H/a4fJYLUlKF4Mb5ivwi1kkvLNN2x7XvzD0XpKTKZp6rtLjOqOe3q/FZghIuUb3o444xVJbFNtu2NfCgenPcoiUxRDiclJMKSlDaPYmp4KjXQvA0diywHcl0P6qAFOBVUSycVOq6HqCV0KqDUiRzlDVZKclCsvUV2UlZAXIXVCrIcQLJtEdwKd64BaFVF2VMRQkdd1YDpYLKQBMYIJClEi6KuY4OWy3cJ7Tqa2OIurxNlVw40ujhePepQSkQNoAOkBFcPZVmhSsfCqhqlsW6de6B55hDTf6Rvqv38f6oiXJteqHNLXXBUopunaM0al0nulTVcGWzy5pumyNRKcwNm2J0tMb8FnQFpMdhS53gqxy7ovRfp7jix78s4vVt5J/YClclGXZd0TDly6S6iJkeNgsFc1Imcv6JhwHRF34ldtg0uUbiiZwHRM/w9F3ok0MGFcciv+HpjsvV96IaiCS1cRX/AA8rqnfiNo9LSSSXhvB1nydCckkqBHLoSSUQR1JJJUQ6kuJKyHVwJJKFnQuFcSVkHBRv3C6krLHBdSSQhI4okkkSCI6gsqRCSSNCpclQj5pELiS6sTA+ThC5CSSYLY0hRuCSSYUNIXA0ckkkSKOQmloSSUCOho5JJJK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4" name="AutoShape 8" descr="data:image/jpeg;base64,/9j/4AAQSkZJRgABAQAAAQABAAD/2wCEAAkGBxQTEhUUEhQUFRUXFxcYFxcXFxcXFBgXFRUXFxcaGBcYHCggGBolHRQUITEhJSkrLi4uGB8zODMsNygtLisBCgoKDg0OGhAQGiwkICQsLCwsLCwsLCwsLCwsLCwsLCwsLCwsLCwsLCwsLCwsLCwsLCwsLCwsLCwsLCwsLCwsLP/AABEIAKEBOgMBIgACEQEDEQH/xAAbAAABBQEBAAAAAAAAAAAAAAABAAIDBAUGB//EAEYQAAEDAgMEBggCCAQFBQAAAAEAAhEDIQQSMQVBUWEiMnGBkaEGE0JSscHR8GLhBxQjM3KCkvEVorLCJHOTs8MWNENUdP/EABoBAAMBAQEBAAAAAAAAAAAAAAABAgMEBQb/xAAsEQACAgEEAQMDAgcAAAAAAAAAAQIRAxIhMUEEIlFxEzJhBYEUFSOh0eHx/9oADAMBAAIRAxEAPwD1VOCaigQU5NlFADgEQFWxOLazXXc0XJVKtiHuBzHI3g03j8TtyVgaFfFsZ1nX4C58AoHbQPs07cXnL5LmsV6SUaVqYzu/BYd9Q/ILOq7XxdS7Q2k3jF/6338AoeRGscMmdo6vUOjgP4WT5lQVK5HWrOHexvzXB16bnfvsSXcpe/6BQjB0BveexjQPMlQ8qN14z9zvhjW//YP/AFKfzKlZXqHq1c38rXf6V59+q0OFX+lib+o0Zs9zTzpj4tKX1UH8L+f7HpDcfUGoY7sOV3gVNT2iw2dLD+IW8V57h/Xt/dYjMPdzz/kqK5T9IK1MxXpW4jo/5T0T3QrWQzl48lwegh29IFc1sra9N/7t0H3d/ew/EStuliwdbToRdp7CrUkzGUWuS3KCajKZIUkJSQAZSQSlABRTSU0vQA+UuegWHjNvC7aIzn3jZg+vcuY2v6S0WT+sVjVcPYZ1RygGB3nuUuSRpDHKTpI7attei0xmzHg0Zj5KCptY+zRPa5wb5LzT/wBc1HdHCYW3EyR4NytHiVG7a21H6FlIcsjfgCVH1V7HUvByd0vlnpv+I1dzaI/nJ+AQ/wAQre7R/rP0XlT6+0t+KH/Wf9FG7au02X9Y9/8ADULvIpPK/Y0/l8nxJHrY2nUHWoEjix7T5FPZtakbOzUzwe0jz0XkVD9IGKYYqNDjwewT5AFdBs39ItJ9qrC3sOYf0u+qSzx+DPJ4GaCvTfwektcCJBBHEGQkVzeAxNCr0qFQA/gMO72H81o08c9v7wZ2+82zh2tWykmcbjRpIEptKq14lhBH3rwRTJEmlEpFMAFNRKEIAlRlNRQA5U8XjTOWnrvdub+aOLrHRthvd8hzXMbY2uWH1VDr7zqG/V3wWc5UVGLk9iztLa1PD8X1Tunpdrj7I81z2Jq1a/SrvyU9Q0adzd/aVE2mGGT03m5m4niTvKa+oSZJk8T8lzSy2duPEokraoZ+7aG/jdd57OHcoatWTJJceJKiJQlZOTOhUPz9g7ks54lNCcAjUMWY8SqjMU8Qb5TJIM2M71cATSmpEsr0tpgiS2e46jXTgtGhjvZa8j8D+kz8lRfRDhBASoYUNcSCbgCOEcFVroN+zUNKmYzNNJ257b05+Xcr1DaVWjat02HR4uD2+95HtXPOxbqbxHUI6QPUO/TjzV/A4wOB9VcG76Lrjj0efmqUmiJRUtjutnY8OEg5m+JA5HePMLTa6y87wtU0/wBpQJLfaYes0/Xn4rrdlbRa9ocNDqOB5DcOW5dEJ2cWTE479GxKSY0ohaGI5Bzk0uUNesGgkmAEAHFYlrGlzjAC4f0l9J2gTVOVns0x1n9vLyVD0s9KCXBrAXOJimwfErkcbUZhz6zEkV8SbinMsZwzf27FlKfSPQweLfqkXcTj8TihJc3DYfiTEjyLvILKftHCUbUqZxDx7b+pP4RHwCr19pveC+qQS4abmt3ADcsbAgF2bSNO1TpOuOSMU6VV7G9tPbmJyz6xrBMZaYIIkWufDVY3rX1JLnuMCTmcT8SotoYj2RyJ+QU7D6tnmY1gm5+SHC2NeQ4w43IK1LK7LY6RbinVWOpnhzB70sK8ueXnd9hRYiq5zy2Td1gTodFLgjWPkyumWv1urlkucW6XOYd0pMxfvNDhz17iLhSurBrd5DRYWidB33JVLANl0kwG3+kSk8e5cfK9LbRtYCp0h6moab/cqGP6X/UBdlsb05qU3Cni2On3jZ/jo4LzzadUEj3jcnluVnB7TcGBtVvraJ0DtR/A7Vqlx0vYHDH5Ebkv8nuWErsqAVaLxf2m6Hk5u5aeFxmbouGV/DcebT8l4rsjab8OfW4Z5fStnYeswcHt3jmF6XsTbNLF08zLEXc2btPFp3tW0Mtupf8ATx/J8WWLflHUFNVbC4knou13H3h9VZWxyCQlKUkxEgTXHcNePAbylKzdr48UqbidTftHst7zfuUydKxpW6Rn7d2kZFKj1jp+EH2j+IrnajRTljDLvbf8QD81Yq1Sxsn97UuT7o+SpPgQ0X4niVwZMlnbjhSI53R+famEJ5CSxs2QyEITyEE7KGkFG6KSVgLOmEwnoZUWITCngprRCkTsLGOZKzvVmj0g6GCLm7hfiTftWog5kiCB8VUZ0Jqx+FxOfp07PHKzxvEcfirmDxnqz62nZpMPZ7p7N4XPVmmk8FsX1A6xA0A7J1WmyqR+0jdFRu4g/fktE64JdSW56Ds3Fh7RB3W7OHOPpxVzMuL2LjPVvDAeibsPLgut9ZvXZCVo4Zx0uiR71w/p36Q+rHq23MxA1LuC6TamOFOm553C3bu+vcvHsTtKXPxT7mS2iDx95KcqOnw8GuVvhDcXjf1YEkh2KqCSdRSadAOa5ljTUfLpMmXOPiZPFNrVS50uMlxuTxJ1KsBuQETqe5ZRjZ6WeahGlyRbTq2HP4D7CfQblaBv3/fYq7hmqRuaPPVLEViJg6W7zcrU4LukNYc9Sd300U2OqwLWmR3D+6jwzcrJ43+QCaelUDdwPw175QO9/gtUxkYJFtTxmJ+QVfANklx3fE/kljq3WE6kW5ATM/eimpMysaBq7iOOvgEUF0vkjxtSwHHpH5KbD0oYBJBdr2az4T4qs4Z6ttJ7oCnxlYZnDgLROpN/JL8mivaJXrVC98jeYHZuVvaFaCGDqsAHeq+z29OTo0T9FJs5skvMG+kTrqVNWjfWoyv2HYTFOY4OYS0jf8jxHJdLsnaZBFbD/s6rLvpt6r273MHxauaxr7ho0aPjdNoVi0hzSQQZBGoWMlR3Rayw9R7vsPa7MVSD22NswGrHcRyO5b9KodDqPAjiF416NbXNN/rqY5VqY0Mm5A4HUcCvXtl4htVgymbZqZ4tIkt8vEFdGKd7M8DyvH+jOlwWpQzIB0pStTlDVd4b+zf5Lltr4n1lUl3Up9I83EWHcPitraGJDc06NF/ifILi69Ylsb3nM7tK5s8ujXBHewueXTUdq4wBy491vFV1JWfeNwEDuUTTuXC2zsHzv+vzSJQi/NElIaERwmOZGqag+oGjMdByn71UFHEhxj+3ZItKdMLJ5RBQSJRZQU4JoRhABJQGtkISBQA+EJ/sgD97kcqAIsRSza6i4NpBGiZhy7NeQ3LlMmZmLwrFvsIOVqRNCw7yLTdpkfMLtNn4vPSaVwrn5XA/cLo/Rut0KjD7JBHYfsLqwy6Mc8drMr9I2OIpNpN61Rwb4z8gfFeY7Vry7I3qU+i3usT3kSuu/SHj4xDQDdtOR2vMA9wb5rgnFE3bPT8SGjEmPwrZfJ0Fz8k978xvv+CFAAMJvf5KGvZsbzbvJlaxVI4c09UyVjAzMe/uCqmXZW2uST2nj3Kw0m4NyRE+X1QbhwCCDuj+yoyTolqOEgbgM3OGiw8VFgWwC89vcJlQ1agJMa9UdnEzpqdFPimgMDRfu93VBS9iFpNV4B8tw1VqpVOckCzGmZ3kjgo9ntgOcTG767+YUVR0snfUdMcm6R3lJFPd0WNmMhrnn7Aub9sKm5xNzqVdxByUg24JsR39K/goMCG5+mQGgE3kAmLCWgkFS/Y2g9nIlfTNNjwesSBa+6SJ71YpdENaRcSSIv0db9pUVFpL6YO5ucydXc51uo61e7+lezYiZGrjO66fBC9TI2kudYSSnEEaghSbNaLuPYDuvM9+iONfLo4ABRKO1nbiyty0rosbPxhpvDm943EHUFeo+gm1h1Gm130uIv02/PuXkbCtz0Y2k6lWaQbTPf8AmFipaWb+VgWbE32j3kVQXGN/SA4TqO4z5J6yaNcSx40Mf0uEj4jwWqV2pnzLOZ29if2b/wATo8T+SwS7pDkFp7dNmDi74T9VknrOXDmds6cS2BKJTSEB5rmNyRqWZNB7kQZ/ugBzv73Wc7Dva6Gm248BOhkq+DuRcE063BoEfdkgVSqHI7PUf0dMvHuVpjwQCDIP3B4FDQ0x570QVGHiYkE8N6IvvMcYskh2OzIymjl3pyACihmSLkwDBTXDvR+9CgSmgK9fRa/o7V6XbTcD2tssitorXo2SajRyqf6ZXTi5IyfazifTitmxlTkGD/ID81ztRbvpmf8AjKv8v+hqx8K2X9l+9Wlcj0JS04V8E1azeTR5j81WI6TRwE9+g81LjDdreJ+/NNa6M7j2DsFh5rc8tgYR03W6Nh3D6lMwjSGg7y7yUZd+zAvd0ffaVZaBnDTbK2fu/BAmNbh9DOhPndQ4qqQ+xNhE9uvxTqJ67zppxIA4fVSU6bXFrn2e6DAuIHLchlRdPcGIAbSDL3uOHP75JUxmqMaSCGCxEwYvHIzaU+uP2rM1haXE2tffYHRHZrum99st+zjoPqgvahm0q+Z2swNZmSbkk8folho9WRIlz2giDmDRckWiPNQVGWD5b0psCJEHeNRqrOEY5gNTTodHS+Y5RY81PZq6UKJadYgPfJvI4Atbp5qjVJhuZsWkHe4OuDzVzEiGNYACXQN+aRrv3lQ+tLqjc7TYtblaL9G0AOtKJCx2rZaoNhrB0SJmRM6E6fluCpglzjEmZ8FZxOKy1Kkm4BDRBjMbOtaDE7tyWz6RaJNs3w+yhq9isc9FsiggwRB4KWi+CDwUeJq5nk/UzFt6LCuaaPXwy1Lc9m9GsRnwrb9W09hzN8j5LrKdSQDxAXnf6P8AEZqJaeDfgW/JdbSrkNA5D4Lqxv0o+a8iGnI1+TG23rT7fkstvtdo+a2PSNtweDvqsYG7vveuLKvUXj+0by37kte1MdWb8uaP2Vi0aofP5pApspc/FIY8mfvRBjo1/sm5wkTPIooBYuiHAg6fZtyVGnUyZgN5vM6aW7uCvsbzUdWmDNuXNUmkS0Zz6uR3SkzBBmxJ3dy0qTpAO5UZBN+k2LjWI0gDsTn4otdaD+C+nEndrroqkre4oujQThP5KMPBEj4yjKzNSQOSB5BAFIhMBNei4oEoOVpAV6xsr/osIc53u0qzvAAfNZ9fRa2xKeTD1nnexrB21HyfILoxrcjI/SefemjP24d79NjvKPksrZ5aM0kAzFzFtbLovTGhNKi/3S6me64+DlyDwrW0jtrXhSJRUzVSQejzEAgadl0sYYYBvP38ShgesYJFt0XE6H8ksUQamWCbZRugnfz7Fr0cUl6qFTZLmN91sntdf5oucP2pgxZpG6TYX8UcMbPeTOtzbT7Cr0DminxdJM30TJqyZ7SKbGx1iB4nzU1NpzVCBJYMrQeDdYUGOdlqAxJaBZwkeB3Qn1WZaIt1iCSLATf4ICuPyDBYkC9RwIALQIl0O1PxveFNVHq6ZaCHZjlaWxJBuQd7u1NoU81OkyD0nkm25u+wnin4rED1ga5xYAZcQ3pNcLgA68L80LgHzsZzbOEiYOh3wdCtPFRnawZA4PAgzlaAJjNMQSTYcPFYOkXPfVp1DYHpPDS7MRLswM7ib71Fsthc5zyWkg+1vLzqDYAg3SWxblq3HY2uW1QcrZbeIOWXXuJ/NM2dTYQ91RwERFzmm5kRruHeq+JqZnuPPeZ0srDa8YctBHSfdpPSFtQ0a6ATcJdmrjUUhmHJflpkWc/MXHUwL3Per1WsGy4NBAdAEwN53aajwUeCgtBBPQbF+qHvJJiD7rfNQ4kjKziZcQNLm2+eOqOFYoLVNIgUzFCFMxc8j1sWx6H+jl3Rd2f+Qrr2tMBcl+j4RTceQ+LnfJdzQpHK3TQfBb4/tPB81/1pfJR9IqMtPiub3jmF2u0KOZq4uqyCR7p8ljnjuY4XtRVqgtfNoIvyj+6lB/uhim6O7/qFFTrTquZq0brkn7ECShG/X5JwcpLE1OEEW1RyzcWP35ocxqNQkIPbqjr2/FMzT2oz4oArYihBnTiCJmOA0lVHUg9p7o7b2NvJaoPFVnUA0lwk7w2bT3LSMvclxKez67mQHG2kWBHOOHatXPMXtx1WZVa5wcBGbl0QYvEz4qzgM8EPiNx4hEl2EX0XDz8dyQQaYQF+KhGljymOSQAkwrQyOuyQB7x8lv4yjkw9Jg1eTUcOA0p2/hnxWZsyh67EBujG3ceDG6n5d63MYc7i6InQcGizR3ABdWFbGGeVUjkNtYI1KdWmNSBUb/E3X5+K85evWsaC0h49k37Dr8lwHpXs8Uq5LepU6beU9YdxnyVTVbnb4k9ScCls6kQ3tvGto8Vn0ILnOOgDnb+7TS5Cldi6gEBxAgi0aHW+qczDlrTJbLw2IIJjNJkbuqVad7GU8bg232NrjLSAtJ1G/iVLhxmcLy1jQ0aQJEncOJ1UWNf02i5AuR527lJRdFJ7gcoJJbGtzEb93kn2ZVsVHDPUge05WdqOHRaAZF5OkGwjwTNmUwXydGiTpaTE3Srw6qQ5wAmM2oDQbHo69yL2NK9XwWMNhi2rlDg8ACZ3ZwCcov3kKnUrQagEEOdqRezpGUzb6K9s92Wk9zY6JJJNgbZW5bg6yqPrgKWQEyXS4FoiALEO1niEExW5awgPqCGCXOdl0cCCYAgg3MZldwlVpblZFHRpc7LZw+WupuqLnBjKLXZwCTUcW2dewyzYxBuCjiaWWg0OLpc7MAXDhclszwvHFCZKjb/coDcB2BXdpS1tOnboguJBBkuOsjs0R2bjWss9rYuc0S6YsDr0eyDfVN2hTc4h4ykPgAsuJjQ/iU9G+p6qfRKw5aEb36dQ9YwY3iw567pUrmhxcwjqZYLRyAILuH5p2KcHVqdO2VkDS4i0Sb6DzUNGtFzID6knhl6W/W0qjNXexHiKYa6BpqO9Km2TCdjQ31jshzNmxBkHssPgpMHTJNuwdpsAuafJ7GF1C2ejehdP/h/4nQO6GDzzL0FggAcLLmfRnBZG027mC/aPzJK6SV041UT5vyJ6ptjKi5fbmGyuDxpoexdO5VMXQDgQUZIakZQlpZyLBq3wWcXFpyuMgnomLt7hqFqYjDljsp/lPEcFHVph3TAv7XJee7izs5RXbIPAp4E6eH0RY4HoutwPD8k17CI8ufeoKECpetfQj7um5s3b8UxHAxxuOe/6hAHj3FEGe0JO894+aKAJHikCmh3gijkDNxlAMMjMCRqDp2cAl+tkg6mNQI+PBaJE6rOq0+mZIBHHQg69vDjotItdkNE+zsTmEOmbxO8D+4V1Z9LAAuDpMefKTwsr5cpdXsVGxSi85W83ach+aY54Gq0Nk4Uvd6x4t7I4nj2K4xt0NySVs0tk4P1VKD16kF3Juob8yrhp2TqYU+Rd8Y0jhlJt2YmPoW+K5naWzfX03UDGdvSpOPwPIiy7jE0ZC53aWGO7rC7foUSRthyOL2PJq9MtJa4QQYIOoIsVZo4Ascc0ZrWB0zQQZ5grpvSbZPrmmvTHTH7xu8xae0Lm6e0Gspwyn04jMT0QeLWjU9qziknuejlk8sU4/uVK5OZ5blmY16TQ2BI5GVJjzlYxnabaHTny4KLAA5uWpHGLjzS2k+ahncAOMAAW+KrqzFRqVexNs7osqPmCAQDvk2Ed5VAiy0sQwtoNBEEkSCQeJkb94sqNFgLmhxgEwTrCT6Lhw5GjtZ0UqbQI7RDuiN8COs43mbKtVpMFSkKRzSGlwNxmm4iBw80/azhma0EHK2DGuaby7foOKGxaQNUucJaxpedR1RMyCI04p9mdVCxu0WzXLQBYhsNaALRYAfZUm2IFXJlDckB3vEwCZvFvmmbLoZqjXOc0yXSC7pA6y6d19U3aJBqOy5YmAW9UwNRPHVDKgtUq9kXRVDDXqUjTEBrWQDckjpNa4zu3ghLYcutA6GZ2b8T4A5CIKhfhXDDBzgxoLpYY/aOBsQDPVEcFPsWmWZnuMNgHjMSRaD8ChCmlpfvY2lWaXEtDvWNzAuLgWkdVsCOUyhjqeRlNlpAk8QItN+0xCh2djTTc5+Vry4e1cBxM5oGvYo3uLiXOMkmSeZUymqOnBglqt8CYF1fots3NVE6Muf4yNP5R8Oaxdm4UyHRLiYpjnveeQ+K9Q9E9kimwctTvc43JWcI6maeZnUIaUb+ApZWjn9hXExgT4XWfPt2JwULmqclMc1MRl4/CB4g9x4Fc9Vpupug9byePquuqNVLFYdrhleJHHeOxc+XFq3Rrjyadmc1VoyMze8bwoWv3HT4LQxWBfT6Q6TfeGo/iG9VquVwnQ8R1SuFxcTqUk+Cu5vBEGddeKRkW3eSapGFzT3ogzqkHbig5qPgYXBAIZkQUAFBzAYJ1Gh3oSgCmBJKa4wjTaSYAutLCbO9654bu871cINkOaRWwGAzkOfpuHH8l0VGnFkKVKFbpUl248ek5pzcg02qcBJrU9bGZC9llmY/DStmFBVpygDi8Xh3Ndmb1t43OH1XL7e2EKoNbDjpe3T4neRwPJekY3BSsHF4Jwdmb0Xcdzu36qJRs6sWdxZ5tgqRZmzW0ndYXv3qgyX1BvzOk8xMld/tXZbcQCJNKrGu53bxC5Wps12Hn1rYMwHi7SDbVT+DpUlK2uWQbXeTlmIMuj2hfLc9gVXBUy6o2DBF5IkW4p+NqZ32MizRc6DhOg1V3Z1L1LnOeQ1zCLHrG0jKDqdErTZrTjjrsobReXVHFzg8zGYaGLCOSdQxQbSdTDXZn2LgRe4gERproUMPQdUdoXHrOi5I1JjeVb2tiKbnD1DYDYOciHOMD2dALduqV9lOFtRoGAwz2U31hna4ZmQ2xFukTI0Ei2t1VoYCo9jnsbIZ1o3dqsbRx5qhoLWtDZmCSXOOrjPZombMfTbUBqhxZ+GJkaapNq6KWOcYt9jdpbP8AVPykyS0ONiCMwmDKs1NqEsa2m0UyAQ9zSZfIj+VsblVxNTO9zw0NBMho0A3BNDVLnXBvDAmk5cjWtV/B4SQHPnLNgOs88G8uJU+A2fLgMvrHnSmNBze75LvvR/0UykVMQZfFgNAOAG4JKLYZ/JhiXJX9FPR8uPrKgjs0a0aNbyXd0mAAAWATKbALAQFZaxdMY0jwcuV5JWwtCdlSARVGQyEisw7bpiM0ydzelpl4b4e23PkUDt2nMdLXhu6d+z9m/wAOyWI0HNUFRihG1Gl2WD1Wu1HtFguNw/aN8DymCnt2k6AcwJAtB1JcInTVjrzu4IAmLSFQxezWuuOieWh7t6l/xqkcsZrhp6pmHNzNMc/LfvSr7SYM0AkNMOPCHZSewQ49yiUFLkpSa4MWvst7dIPZ9CqL8zes0jyXQs2vSd71wDp+EOPZEjvMbjDWY6i8kAnrNbcal5AFj/EO4g7wueXj+xqsz7OeD0Q7kfArUqvYdaTZ56RMAyGmxlpnhMTF9ClsNpAJYASASJ0kaLN+Oy/rI50jkUzNC6obBZvazvv8VYpbLY3TKOwJLAweY5KnQc7QHwt5wruH2Wfa8Bc+P5Lpm4Ro4nyUgYBoIWscBDysy8NgIGkfE9qu06EKwAnALeMEjJuxjGKZrUmtTwFYhQjCKICABCRanQjCAK76Sp4jBgrUhNLUAcrjtkh338OCyq2Fe0FrgKjeB1j5ruH0FXqYQHUJNFxm0eZY30ZoVJ9WTSd7pHR8D8lj4r0UxDbw1/MOv5r1mtstrtQFX/wWOq4t+Hgs3jR2Y/NlH/Z4+dm12Gcj2niDfxBUX6jU9x3gvZTsdx1yO7Wj5KM+jdM606XgVH0zoX6gu0eQfqD97Y7XNHxKdTwM+2zsbmefBoPxXsNL0YoD/wCOn/StKhs+mzqtA7AAj6TG/wBRXSPIcD6OVKnUoVX83xSZ4XK6jZ3oC50frD2tbrkpCPFxuV3waEuxWsS7ObJ5+R8bGdszY9GgIpMA571oNapBTKka1aJJHFKTk7YGMT0kkyRIoJIAxNpdUdjv+3XULv8A31P/APPU/wC4xJJMRrey7/lj/chU6rvv2XJJIArbQ0P8bPirB1Paf9qSSQED9Hdjv9bkT7P/ADH/AOp6KSYxmH3dp/3q8kkkAEkkkhDUCkkmMQUgSSQBI1EJJIEFOCSSBhSCSSBBCCKSBjCo3JJIAickkkgBIpJJAFBySSAGp9NJJMCdIpJIAQSSSQAkkkk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7467600" cy="1143000"/>
          </a:xfrm>
        </p:spPr>
        <p:txBody>
          <a:bodyPr>
            <a:normAutofit/>
          </a:bodyPr>
          <a:lstStyle/>
          <a:p>
            <a:r>
              <a:rPr lang="en-US" sz="3200" dirty="0" smtClean="0">
                <a:solidFill>
                  <a:srgbClr val="00B050"/>
                </a:solidFill>
                <a:latin typeface="Arial Black" pitchFamily="34" charset="0"/>
              </a:rPr>
              <a:t>ESR</a:t>
            </a:r>
            <a:endParaRPr lang="en-US" sz="3200" dirty="0">
              <a:solidFill>
                <a:srgbClr val="00B050"/>
              </a:solidFill>
              <a:latin typeface="Arial Black" pitchFamily="34" charset="0"/>
            </a:endParaRPr>
          </a:p>
        </p:txBody>
      </p:sp>
      <p:sp>
        <p:nvSpPr>
          <p:cNvPr id="3" name="Content Placeholder 2"/>
          <p:cNvSpPr>
            <a:spLocks noGrp="1"/>
          </p:cNvSpPr>
          <p:nvPr>
            <p:ph idx="1"/>
          </p:nvPr>
        </p:nvSpPr>
        <p:spPr>
          <a:xfrm>
            <a:off x="1187624" y="1000108"/>
            <a:ext cx="7313466" cy="5473844"/>
          </a:xfrm>
        </p:spPr>
        <p:txBody>
          <a:bodyPr>
            <a:noAutofit/>
          </a:bodyPr>
          <a:lstStyle/>
          <a:p>
            <a:pPr algn="just" rtl="0"/>
            <a:r>
              <a:rPr lang="en-US" sz="2000" dirty="0" smtClean="0">
                <a:latin typeface="Arial" pitchFamily="34" charset="0"/>
                <a:cs typeface="Arial" pitchFamily="34" charset="0"/>
              </a:rPr>
              <a:t>Erythrocyte sedimentation rate (ESR) measures how fast red cells fall through a column of </a:t>
            </a:r>
            <a:r>
              <a:rPr lang="en-US" sz="2000" dirty="0" smtClean="0">
                <a:latin typeface="Arial" pitchFamily="34" charset="0"/>
                <a:cs typeface="Arial" pitchFamily="34" charset="0"/>
              </a:rPr>
              <a:t>blood</a:t>
            </a:r>
            <a:endParaRPr lang="en-US" sz="2000" dirty="0" smtClean="0">
              <a:latin typeface="Arial" pitchFamily="34" charset="0"/>
              <a:cs typeface="Arial" pitchFamily="34" charset="0"/>
            </a:endParaRPr>
          </a:p>
          <a:p>
            <a:pPr algn="just" rtl="0"/>
            <a:r>
              <a:rPr lang="en-US" sz="2000" dirty="0" smtClean="0">
                <a:latin typeface="Arial" pitchFamily="34" charset="0"/>
                <a:cs typeface="Arial" pitchFamily="34" charset="0"/>
              </a:rPr>
              <a:t>It is </a:t>
            </a:r>
            <a:r>
              <a:rPr lang="en-US" sz="2000" u="sng" dirty="0" smtClean="0">
                <a:latin typeface="Arial" pitchFamily="34" charset="0"/>
                <a:cs typeface="Arial" pitchFamily="34" charset="0"/>
              </a:rPr>
              <a:t>an </a:t>
            </a:r>
            <a:r>
              <a:rPr lang="en-US" sz="2000" b="1" u="sng" dirty="0" smtClean="0">
                <a:latin typeface="Arial" pitchFamily="34" charset="0"/>
                <a:cs typeface="Arial" pitchFamily="34" charset="0"/>
              </a:rPr>
              <a:t>indirect</a:t>
            </a:r>
            <a:r>
              <a:rPr lang="en-US" sz="2000" u="sng" dirty="0" smtClean="0">
                <a:latin typeface="Arial" pitchFamily="34" charset="0"/>
                <a:cs typeface="Arial" pitchFamily="34" charset="0"/>
              </a:rPr>
              <a:t> index </a:t>
            </a:r>
            <a:r>
              <a:rPr lang="en-US" sz="2000" dirty="0" smtClean="0">
                <a:latin typeface="Arial" pitchFamily="34" charset="0"/>
                <a:cs typeface="Arial" pitchFamily="34" charset="0"/>
              </a:rPr>
              <a:t>of acute phase protein </a:t>
            </a:r>
            <a:r>
              <a:rPr lang="en-US" sz="2000" dirty="0" smtClean="0">
                <a:latin typeface="Arial" pitchFamily="34" charset="0"/>
                <a:cs typeface="Arial" pitchFamily="34" charset="0"/>
              </a:rPr>
              <a:t>concentrations</a:t>
            </a:r>
            <a:endParaRPr lang="en-US" sz="2000" dirty="0" smtClean="0">
              <a:latin typeface="Arial" pitchFamily="34" charset="0"/>
              <a:cs typeface="Arial" pitchFamily="34" charset="0"/>
            </a:endParaRPr>
          </a:p>
          <a:p>
            <a:pPr algn="just" rtl="0"/>
            <a:r>
              <a:rPr lang="en-US" sz="2000" dirty="0" smtClean="0">
                <a:latin typeface="Arial" pitchFamily="34" charset="0"/>
                <a:cs typeface="Arial" pitchFamily="34" charset="0"/>
              </a:rPr>
              <a:t>It is a </a:t>
            </a:r>
            <a:r>
              <a:rPr lang="en-US" sz="2000" b="1" u="sng" dirty="0" smtClean="0">
                <a:latin typeface="Arial" pitchFamily="34" charset="0"/>
                <a:cs typeface="Arial" pitchFamily="34" charset="0"/>
              </a:rPr>
              <a:t>sensitive but nonspecific </a:t>
            </a:r>
            <a:r>
              <a:rPr lang="en-US" sz="2000" u="sng" dirty="0" smtClean="0">
                <a:latin typeface="Arial" pitchFamily="34" charset="0"/>
                <a:cs typeface="Arial" pitchFamily="34" charset="0"/>
              </a:rPr>
              <a:t>index </a:t>
            </a:r>
            <a:r>
              <a:rPr lang="en-US" sz="2000" dirty="0" smtClean="0">
                <a:latin typeface="Arial" pitchFamily="34" charset="0"/>
                <a:cs typeface="Arial" pitchFamily="34" charset="0"/>
              </a:rPr>
              <a:t>of plasma protein changes which result from inflammation or tissue </a:t>
            </a:r>
            <a:r>
              <a:rPr lang="en-US" sz="2000" dirty="0" smtClean="0">
                <a:latin typeface="Arial" pitchFamily="34" charset="0"/>
                <a:cs typeface="Arial" pitchFamily="34" charset="0"/>
              </a:rPr>
              <a:t>damage</a:t>
            </a:r>
            <a:endParaRPr lang="en-US" sz="2000" dirty="0" smtClean="0">
              <a:latin typeface="Arial" pitchFamily="34" charset="0"/>
              <a:cs typeface="Arial" pitchFamily="34" charset="0"/>
            </a:endParaRPr>
          </a:p>
          <a:p>
            <a:pPr algn="just" rtl="0" fontAlgn="base"/>
            <a:r>
              <a:rPr lang="en-US" sz="2000" b="1" dirty="0" smtClean="0">
                <a:solidFill>
                  <a:srgbClr val="FF0000"/>
                </a:solidFill>
                <a:latin typeface="Arial" pitchFamily="34" charset="0"/>
                <a:cs typeface="Arial" pitchFamily="34" charset="0"/>
              </a:rPr>
              <a:t>The ESR is affected by:</a:t>
            </a:r>
          </a:p>
          <a:p>
            <a:pPr lvl="1" algn="just" rtl="0" fontAlgn="base"/>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hematocrit</a:t>
            </a:r>
            <a:r>
              <a:rPr lang="en-US" sz="2000" dirty="0" smtClean="0">
                <a:latin typeface="Arial" pitchFamily="34" charset="0"/>
                <a:cs typeface="Arial" pitchFamily="34" charset="0"/>
              </a:rPr>
              <a:t> </a:t>
            </a:r>
            <a:r>
              <a:rPr lang="en-US" sz="2000" dirty="0" smtClean="0">
                <a:latin typeface="Arial" pitchFamily="34" charset="0"/>
                <a:cs typeface="Arial" pitchFamily="34" charset="0"/>
              </a:rPr>
              <a:t>variations</a:t>
            </a:r>
          </a:p>
          <a:p>
            <a:pPr lvl="1" algn="just" rtl="0" fontAlgn="base"/>
            <a:r>
              <a:rPr lang="en-US" sz="2000" dirty="0" smtClean="0">
                <a:latin typeface="Arial" pitchFamily="34" charset="0"/>
                <a:cs typeface="Arial" pitchFamily="34" charset="0"/>
              </a:rPr>
              <a:t>red cell abnormalities (</a:t>
            </a:r>
            <a:r>
              <a:rPr lang="en-US" sz="2000" dirty="0" err="1" smtClean="0">
                <a:latin typeface="Arial" pitchFamily="34" charset="0"/>
                <a:cs typeface="Arial" pitchFamily="34" charset="0"/>
              </a:rPr>
              <a:t>eg</a:t>
            </a:r>
            <a:r>
              <a:rPr lang="en-US" sz="2000" dirty="0" smtClean="0">
                <a:latin typeface="Arial" pitchFamily="34" charset="0"/>
                <a:cs typeface="Arial" pitchFamily="34" charset="0"/>
              </a:rPr>
              <a:t> sickle cells)</a:t>
            </a:r>
          </a:p>
          <a:p>
            <a:pPr lvl="1" algn="just" rtl="0" fontAlgn="base"/>
            <a:r>
              <a:rPr lang="en-US" sz="2000" dirty="0" smtClean="0">
                <a:latin typeface="Arial" pitchFamily="34" charset="0"/>
                <a:cs typeface="Arial" pitchFamily="34" charset="0"/>
              </a:rPr>
              <a:t>delay in analysis </a:t>
            </a:r>
            <a:r>
              <a:rPr lang="en-US" sz="2000" dirty="0" smtClean="0">
                <a:latin typeface="Arial" pitchFamily="34" charset="0"/>
                <a:cs typeface="Arial" pitchFamily="34" charset="0"/>
              </a:rPr>
              <a:t>(more than </a:t>
            </a:r>
            <a:r>
              <a:rPr lang="en-US" sz="2000" dirty="0" smtClean="0">
                <a:latin typeface="Arial" pitchFamily="34" charset="0"/>
                <a:cs typeface="Arial" pitchFamily="34" charset="0"/>
              </a:rPr>
              <a:t>four hours) </a:t>
            </a:r>
          </a:p>
          <a:p>
            <a:pPr lvl="1" algn="just" rtl="0" fontAlgn="base"/>
            <a:r>
              <a:rPr lang="en-US" sz="2000" dirty="0" smtClean="0">
                <a:latin typeface="Arial" pitchFamily="34" charset="0"/>
                <a:cs typeface="Arial" pitchFamily="34" charset="0"/>
              </a:rPr>
              <a:t>Age</a:t>
            </a:r>
          </a:p>
          <a:p>
            <a:pPr lvl="1" algn="just" rtl="0" fontAlgn="base"/>
            <a:r>
              <a:rPr lang="en-US" sz="2000" dirty="0" smtClean="0">
                <a:latin typeface="Arial" pitchFamily="34" charset="0"/>
                <a:cs typeface="Arial" pitchFamily="34" charset="0"/>
              </a:rPr>
              <a:t>Sex</a:t>
            </a:r>
          </a:p>
          <a:p>
            <a:pPr lvl="1" algn="just" rtl="0" fontAlgn="base"/>
            <a:r>
              <a:rPr lang="en-US" sz="2000" dirty="0" smtClean="0">
                <a:latin typeface="Arial" pitchFamily="34" charset="0"/>
                <a:cs typeface="Arial" pitchFamily="34" charset="0"/>
              </a:rPr>
              <a:t>menstrual cycle</a:t>
            </a:r>
          </a:p>
          <a:p>
            <a:pPr lvl="1" algn="just" rtl="0" fontAlgn="base"/>
            <a:r>
              <a:rPr lang="en-US" sz="2000" dirty="0" smtClean="0">
                <a:latin typeface="Arial" pitchFamily="34" charset="0"/>
                <a:cs typeface="Arial" pitchFamily="34" charset="0"/>
              </a:rPr>
              <a:t>Pregnancy</a:t>
            </a:r>
          </a:p>
          <a:p>
            <a:pPr lvl="1" algn="just" rtl="0" fontAlgn="base"/>
            <a:r>
              <a:rPr lang="en-US" sz="2000" dirty="0" smtClean="0">
                <a:latin typeface="Arial" pitchFamily="34" charset="0"/>
                <a:cs typeface="Arial" pitchFamily="34" charset="0"/>
              </a:rPr>
              <a:t>drugs (</a:t>
            </a:r>
            <a:r>
              <a:rPr lang="en-US" sz="2000" dirty="0" err="1" smtClean="0">
                <a:latin typeface="Arial" pitchFamily="34" charset="0"/>
                <a:cs typeface="Arial" pitchFamily="34" charset="0"/>
              </a:rPr>
              <a:t>eg</a:t>
            </a:r>
            <a:r>
              <a:rPr lang="en-US" sz="2000" dirty="0" smtClean="0">
                <a:latin typeface="Arial" pitchFamily="34" charset="0"/>
                <a:cs typeface="Arial" pitchFamily="34" charset="0"/>
              </a:rPr>
              <a:t> steroids).</a:t>
            </a:r>
          </a:p>
          <a:p>
            <a:pPr algn="just" rtl="0"/>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71400"/>
            <a:ext cx="7467600" cy="1143000"/>
          </a:xfrm>
        </p:spPr>
        <p:txBody>
          <a:bodyPr>
            <a:normAutofit/>
          </a:bodyPr>
          <a:lstStyle/>
          <a:p>
            <a:r>
              <a:rPr lang="en-US" sz="3200" dirty="0" smtClean="0">
                <a:solidFill>
                  <a:srgbClr val="00B050"/>
                </a:solidFill>
                <a:latin typeface="Arial Black" pitchFamily="34" charset="0"/>
              </a:rPr>
              <a:t>ESR </a:t>
            </a:r>
            <a:r>
              <a:rPr lang="en-US" sz="3200" dirty="0" smtClean="0">
                <a:solidFill>
                  <a:srgbClr val="00B050"/>
                </a:solidFill>
                <a:latin typeface="Arial" pitchFamily="34" charset="0"/>
                <a:cs typeface="Arial" pitchFamily="34" charset="0"/>
              </a:rPr>
              <a:t>(continued)</a:t>
            </a:r>
            <a:endParaRPr lang="en-US" sz="3200" dirty="0">
              <a:solidFill>
                <a:srgbClr val="00B050"/>
              </a:solidFill>
              <a:latin typeface="Arial" pitchFamily="34" charset="0"/>
              <a:cs typeface="Arial" pitchFamily="34" charset="0"/>
            </a:endParaRPr>
          </a:p>
        </p:txBody>
      </p:sp>
      <p:sp>
        <p:nvSpPr>
          <p:cNvPr id="3" name="Content Placeholder 2"/>
          <p:cNvSpPr>
            <a:spLocks noGrp="1"/>
          </p:cNvSpPr>
          <p:nvPr>
            <p:ph idx="1"/>
          </p:nvPr>
        </p:nvSpPr>
        <p:spPr>
          <a:xfrm>
            <a:off x="1259632" y="908720"/>
            <a:ext cx="7488832" cy="5760640"/>
          </a:xfrm>
        </p:spPr>
        <p:txBody>
          <a:bodyPr>
            <a:normAutofit/>
          </a:bodyPr>
          <a:lstStyle/>
          <a:p>
            <a:pPr algn="just" rtl="0" fontAlgn="base"/>
            <a:r>
              <a:rPr lang="en-US" sz="2000" b="1" dirty="0" smtClean="0">
                <a:solidFill>
                  <a:srgbClr val="FF0000"/>
                </a:solidFill>
                <a:latin typeface="Arial" pitchFamily="34" charset="0"/>
                <a:cs typeface="Arial" pitchFamily="34" charset="0"/>
              </a:rPr>
              <a:t>A normal ESR does not exclude organic </a:t>
            </a:r>
            <a:r>
              <a:rPr lang="en-US" sz="2000" b="1" dirty="0" smtClean="0">
                <a:solidFill>
                  <a:srgbClr val="FF0000"/>
                </a:solidFill>
                <a:latin typeface="Arial" pitchFamily="34" charset="0"/>
                <a:cs typeface="Arial" pitchFamily="34" charset="0"/>
              </a:rPr>
              <a:t>disease </a:t>
            </a:r>
          </a:p>
          <a:p>
            <a:pPr algn="just" rtl="0" fontAlgn="base"/>
            <a:endParaRPr lang="en-US" sz="2000" b="1" dirty="0" smtClean="0">
              <a:solidFill>
                <a:srgbClr val="FF0000"/>
              </a:solidFill>
              <a:latin typeface="Arial" pitchFamily="34" charset="0"/>
              <a:cs typeface="Arial" pitchFamily="34" charset="0"/>
            </a:endParaRPr>
          </a:p>
          <a:p>
            <a:pPr algn="just" rtl="0" fontAlgn="base"/>
            <a:r>
              <a:rPr lang="en-US" sz="2000" dirty="0" smtClean="0">
                <a:latin typeface="Arial" pitchFamily="34" charset="0"/>
                <a:cs typeface="Arial" pitchFamily="34" charset="0"/>
              </a:rPr>
              <a:t>A </a:t>
            </a:r>
            <a:r>
              <a:rPr lang="en-US" sz="2000" b="1" dirty="0" smtClean="0">
                <a:solidFill>
                  <a:srgbClr val="FF0000"/>
                </a:solidFill>
                <a:latin typeface="Arial" pitchFamily="34" charset="0"/>
                <a:cs typeface="Arial" pitchFamily="34" charset="0"/>
              </a:rPr>
              <a:t>mildly elevated </a:t>
            </a:r>
            <a:r>
              <a:rPr lang="en-US" sz="2000" dirty="0" smtClean="0">
                <a:latin typeface="Arial" pitchFamily="34" charset="0"/>
                <a:cs typeface="Arial" pitchFamily="34" charset="0"/>
              </a:rPr>
              <a:t>ESR of 20-30 mm/hour probably doesn't mean very much in </a:t>
            </a:r>
            <a:r>
              <a:rPr lang="en-US" sz="2000" dirty="0" smtClean="0">
                <a:latin typeface="Arial" pitchFamily="34" charset="0"/>
                <a:cs typeface="Arial" pitchFamily="34" charset="0"/>
              </a:rPr>
              <a:t>itself</a:t>
            </a:r>
          </a:p>
          <a:p>
            <a:pPr algn="just" rtl="0" fontAlgn="base"/>
            <a:r>
              <a:rPr lang="en-US" sz="2000" dirty="0" smtClean="0">
                <a:latin typeface="Arial" pitchFamily="34" charset="0"/>
                <a:cs typeface="Arial" pitchFamily="34" charset="0"/>
              </a:rPr>
              <a:t> </a:t>
            </a:r>
            <a:endParaRPr lang="en-US" sz="2000" dirty="0" smtClean="0">
              <a:latin typeface="Arial" pitchFamily="34" charset="0"/>
              <a:cs typeface="Arial" pitchFamily="34" charset="0"/>
            </a:endParaRPr>
          </a:p>
          <a:p>
            <a:pPr algn="just" rtl="0" fontAlgn="base"/>
            <a:r>
              <a:rPr lang="en-US" sz="2000" b="1" dirty="0" smtClean="0">
                <a:solidFill>
                  <a:srgbClr val="FF0000"/>
                </a:solidFill>
                <a:latin typeface="Arial" pitchFamily="34" charset="0"/>
                <a:cs typeface="Arial" pitchFamily="34" charset="0"/>
              </a:rPr>
              <a:t>Very high </a:t>
            </a:r>
            <a:r>
              <a:rPr lang="en-US" sz="2000" dirty="0" smtClean="0">
                <a:latin typeface="Arial" pitchFamily="34" charset="0"/>
                <a:cs typeface="Arial" pitchFamily="34" charset="0"/>
              </a:rPr>
              <a:t>ESR: infection, collagen vascular disease or metastatic </a:t>
            </a:r>
            <a:r>
              <a:rPr lang="en-US" sz="2000" dirty="0" smtClean="0">
                <a:latin typeface="Arial" pitchFamily="34" charset="0"/>
                <a:cs typeface="Arial" pitchFamily="34" charset="0"/>
              </a:rPr>
              <a:t>malignancy</a:t>
            </a:r>
          </a:p>
          <a:p>
            <a:pPr algn="just" rtl="0" fontAlgn="base">
              <a:buNone/>
            </a:pPr>
            <a:r>
              <a:rPr lang="en-US" sz="2000" dirty="0" smtClean="0">
                <a:latin typeface="Arial" pitchFamily="34" charset="0"/>
                <a:cs typeface="Arial" pitchFamily="34" charset="0"/>
              </a:rPr>
              <a:t> </a:t>
            </a:r>
            <a:endParaRPr lang="en-US" sz="2000" dirty="0" smtClean="0">
              <a:latin typeface="Arial" pitchFamily="34" charset="0"/>
              <a:cs typeface="Arial" pitchFamily="34" charset="0"/>
            </a:endParaRPr>
          </a:p>
          <a:p>
            <a:pPr algn="just" rtl="0" fontAlgn="base"/>
            <a:r>
              <a:rPr lang="en-US" sz="2000" b="1" dirty="0" smtClean="0">
                <a:solidFill>
                  <a:srgbClr val="FFC000"/>
                </a:solidFill>
                <a:latin typeface="Arial" pitchFamily="34" charset="0"/>
                <a:cs typeface="Arial" pitchFamily="34" charset="0"/>
              </a:rPr>
              <a:t>When an increased rate is encountered with no obvious clinical explanation, the physician should repeat the test after an appropriate interval rather than pursue an exhaustive search for occult disease.</a:t>
            </a:r>
          </a:p>
          <a:p>
            <a:pPr algn="just" rtl="0" fontAlgn="base"/>
            <a:endParaRPr lang="en-US" sz="2000" b="1" dirty="0" smtClean="0">
              <a:solidFill>
                <a:srgbClr val="FFC000"/>
              </a:solidFill>
              <a:latin typeface="Arial" pitchFamily="34" charset="0"/>
              <a:cs typeface="Arial" pitchFamily="34" charset="0"/>
            </a:endParaRPr>
          </a:p>
          <a:p>
            <a:pPr algn="just" rtl="0" fontAlgn="base"/>
            <a:r>
              <a:rPr lang="en-US" sz="2000" dirty="0" smtClean="0">
                <a:latin typeface="Arial" pitchFamily="34" charset="0"/>
                <a:cs typeface="Arial" pitchFamily="34" charset="0"/>
              </a:rPr>
              <a:t>ESR </a:t>
            </a:r>
            <a:r>
              <a:rPr lang="en-US" sz="2000" dirty="0" smtClean="0">
                <a:latin typeface="Arial" pitchFamily="34" charset="0"/>
                <a:cs typeface="Arial" pitchFamily="34" charset="0"/>
              </a:rPr>
              <a:t>is more useful than CRP for diagnosis and monitoring of </a:t>
            </a:r>
            <a:r>
              <a:rPr lang="en-US" sz="2000" b="1" dirty="0" err="1" smtClean="0">
                <a:latin typeface="Arial" pitchFamily="34" charset="0"/>
                <a:cs typeface="Arial" pitchFamily="34" charset="0"/>
              </a:rPr>
              <a:t>polymyalgia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rheumatica</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or </a:t>
            </a:r>
            <a:r>
              <a:rPr lang="en-US" sz="2000" b="1" dirty="0" smtClean="0">
                <a:latin typeface="Arial" pitchFamily="34" charset="0"/>
                <a:cs typeface="Arial" pitchFamily="34" charset="0"/>
              </a:rPr>
              <a:t>temporal </a:t>
            </a:r>
            <a:r>
              <a:rPr lang="en-US" sz="2000" b="1" dirty="0" err="1" smtClean="0">
                <a:latin typeface="Arial" pitchFamily="34" charset="0"/>
                <a:cs typeface="Arial" pitchFamily="34" charset="0"/>
              </a:rPr>
              <a:t>arteritis</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and possibly, </a:t>
            </a:r>
            <a:r>
              <a:rPr lang="en-US" sz="2000" b="1" dirty="0" smtClean="0">
                <a:latin typeface="Arial" pitchFamily="34" charset="0"/>
                <a:cs typeface="Arial" pitchFamily="34" charset="0"/>
              </a:rPr>
              <a:t>rheumatoid </a:t>
            </a:r>
            <a:r>
              <a:rPr lang="en-US" sz="2000" b="1" dirty="0" smtClean="0">
                <a:latin typeface="Arial" pitchFamily="34" charset="0"/>
                <a:cs typeface="Arial" pitchFamily="34" charset="0"/>
              </a:rPr>
              <a:t>arthritis</a:t>
            </a:r>
            <a:r>
              <a:rPr lang="en-US" sz="2000" dirty="0" smtClean="0">
                <a:latin typeface="Arial" pitchFamily="34" charset="0"/>
                <a:cs typeface="Arial" pitchFamily="34" charset="0"/>
              </a:rPr>
              <a:t> </a:t>
            </a:r>
          </a:p>
          <a:p>
            <a:pPr algn="just" rtl="0" fontAlgn="base"/>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467600" cy="1143000"/>
          </a:xfrm>
        </p:spPr>
        <p:txBody>
          <a:bodyPr>
            <a:normAutofit/>
          </a:bodyPr>
          <a:lstStyle/>
          <a:p>
            <a:r>
              <a:rPr lang="en-US" sz="3200" dirty="0" smtClean="0">
                <a:solidFill>
                  <a:srgbClr val="00B050"/>
                </a:solidFill>
                <a:latin typeface="Arial Black" pitchFamily="34" charset="0"/>
              </a:rPr>
              <a:t>CRP</a:t>
            </a:r>
            <a:endParaRPr lang="en-US" sz="3200" dirty="0">
              <a:solidFill>
                <a:srgbClr val="00B050"/>
              </a:solidFill>
              <a:latin typeface="Arial Black" pitchFamily="34" charset="0"/>
            </a:endParaRPr>
          </a:p>
        </p:txBody>
      </p:sp>
      <p:sp>
        <p:nvSpPr>
          <p:cNvPr id="3" name="Content Placeholder 2"/>
          <p:cNvSpPr>
            <a:spLocks noGrp="1"/>
          </p:cNvSpPr>
          <p:nvPr>
            <p:ph idx="1"/>
          </p:nvPr>
        </p:nvSpPr>
        <p:spPr>
          <a:xfrm>
            <a:off x="1259632" y="980728"/>
            <a:ext cx="7488832" cy="5493224"/>
          </a:xfrm>
        </p:spPr>
        <p:txBody>
          <a:bodyPr>
            <a:noAutofit/>
          </a:bodyPr>
          <a:lstStyle/>
          <a:p>
            <a:pPr algn="just" rtl="0"/>
            <a:r>
              <a:rPr lang="en-US" sz="2000" dirty="0" smtClean="0">
                <a:latin typeface="Arial" pitchFamily="34" charset="0"/>
                <a:cs typeface="Arial" pitchFamily="34" charset="0"/>
              </a:rPr>
              <a:t>C-reactive protein is produced by the liver.</a:t>
            </a:r>
          </a:p>
          <a:p>
            <a:pPr algn="just" rtl="0"/>
            <a:r>
              <a:rPr lang="en-US" sz="2000" dirty="0" smtClean="0">
                <a:latin typeface="Arial" pitchFamily="34" charset="0"/>
                <a:cs typeface="Arial" pitchFamily="34" charset="0"/>
              </a:rPr>
              <a:t>CRP level </a:t>
            </a:r>
            <a:r>
              <a:rPr lang="en-US" sz="2000" dirty="0" smtClean="0">
                <a:latin typeface="Arial" pitchFamily="34" charset="0"/>
                <a:cs typeface="Arial" pitchFamily="34" charset="0"/>
              </a:rPr>
              <a:t>rises when there is inflammation </a:t>
            </a:r>
            <a:r>
              <a:rPr lang="en-US" sz="2000" dirty="0" smtClean="0">
                <a:latin typeface="Arial" pitchFamily="34" charset="0"/>
                <a:cs typeface="Arial" pitchFamily="34" charset="0"/>
              </a:rPr>
              <a:t>in </a:t>
            </a:r>
            <a:r>
              <a:rPr lang="en-US" sz="2000" dirty="0" smtClean="0">
                <a:latin typeface="Arial" pitchFamily="34" charset="0"/>
                <a:cs typeface="Arial" pitchFamily="34" charset="0"/>
              </a:rPr>
              <a:t>the body.</a:t>
            </a:r>
          </a:p>
          <a:p>
            <a:pPr algn="just" rtl="0"/>
            <a:r>
              <a:rPr lang="en-US" sz="2000" dirty="0" smtClean="0">
                <a:latin typeface="Arial" pitchFamily="34" charset="0"/>
                <a:cs typeface="Arial" pitchFamily="34" charset="0"/>
              </a:rPr>
              <a:t>Normal CRP values vary from lab to lab. Generally, there is no CRP detectable in the </a:t>
            </a:r>
            <a:r>
              <a:rPr lang="en-US" sz="2000" dirty="0" smtClean="0">
                <a:latin typeface="Arial" pitchFamily="34" charset="0"/>
                <a:cs typeface="Arial" pitchFamily="34" charset="0"/>
              </a:rPr>
              <a:t>blood</a:t>
            </a:r>
            <a:endParaRPr lang="en-US" sz="2000" dirty="0" smtClean="0">
              <a:latin typeface="Arial" pitchFamily="34" charset="0"/>
              <a:cs typeface="Arial" pitchFamily="34" charset="0"/>
            </a:endParaRPr>
          </a:p>
          <a:p>
            <a:pPr algn="just" rtl="0"/>
            <a:r>
              <a:rPr lang="en-US" sz="2000" dirty="0" smtClean="0">
                <a:latin typeface="Arial" pitchFamily="34" charset="0"/>
                <a:cs typeface="Arial" pitchFamily="34" charset="0"/>
              </a:rPr>
              <a:t>A positive test means you have </a:t>
            </a:r>
            <a:r>
              <a:rPr lang="en-US" sz="2000" b="1" u="sng" dirty="0" smtClean="0">
                <a:latin typeface="Arial" pitchFamily="34" charset="0"/>
                <a:cs typeface="Arial" pitchFamily="34" charset="0"/>
              </a:rPr>
              <a:t>inflammation</a:t>
            </a:r>
            <a:r>
              <a:rPr lang="en-US" sz="2000" dirty="0" smtClean="0">
                <a:latin typeface="Arial" pitchFamily="34" charset="0"/>
                <a:cs typeface="Arial" pitchFamily="34" charset="0"/>
              </a:rPr>
              <a:t> in the body. This may be due to a variety of different </a:t>
            </a:r>
            <a:r>
              <a:rPr lang="en-US" sz="2000" dirty="0" smtClean="0">
                <a:latin typeface="Arial" pitchFamily="34" charset="0"/>
                <a:cs typeface="Arial" pitchFamily="34" charset="0"/>
              </a:rPr>
              <a:t>conditions:</a:t>
            </a:r>
            <a:endParaRPr lang="en-US" sz="2000" dirty="0" smtClean="0">
              <a:latin typeface="Arial" pitchFamily="34" charset="0"/>
              <a:cs typeface="Arial" pitchFamily="34" charset="0"/>
            </a:endParaRPr>
          </a:p>
          <a:p>
            <a:pPr lvl="1" algn="just" rtl="0"/>
            <a:r>
              <a:rPr lang="en-US" sz="1800" dirty="0" smtClean="0">
                <a:latin typeface="Arial" pitchFamily="34" charset="0"/>
                <a:cs typeface="Arial" pitchFamily="34" charset="0"/>
              </a:rPr>
              <a:t>Cancer</a:t>
            </a:r>
          </a:p>
          <a:p>
            <a:pPr lvl="1" algn="just" rtl="0"/>
            <a:r>
              <a:rPr lang="en-US" sz="1800" dirty="0" smtClean="0">
                <a:latin typeface="Arial" pitchFamily="34" charset="0"/>
                <a:cs typeface="Arial" pitchFamily="34" charset="0"/>
              </a:rPr>
              <a:t>Connective tissue disease</a:t>
            </a:r>
          </a:p>
          <a:p>
            <a:pPr lvl="1" algn="just" rtl="0"/>
            <a:r>
              <a:rPr lang="en-US" sz="1800" dirty="0" smtClean="0">
                <a:latin typeface="Arial" pitchFamily="34" charset="0"/>
                <a:cs typeface="Arial" pitchFamily="34" charset="0"/>
              </a:rPr>
              <a:t>Heart attack</a:t>
            </a:r>
          </a:p>
          <a:p>
            <a:pPr lvl="1" algn="just" rtl="0"/>
            <a:r>
              <a:rPr lang="en-US" sz="1800" dirty="0" smtClean="0">
                <a:latin typeface="Arial" pitchFamily="34" charset="0"/>
                <a:cs typeface="Arial" pitchFamily="34" charset="0"/>
              </a:rPr>
              <a:t>Infection</a:t>
            </a:r>
          </a:p>
          <a:p>
            <a:pPr lvl="1" algn="just" rtl="0"/>
            <a:r>
              <a:rPr lang="en-US" sz="1800" dirty="0" smtClean="0">
                <a:latin typeface="Arial" pitchFamily="34" charset="0"/>
                <a:cs typeface="Arial" pitchFamily="34" charset="0"/>
              </a:rPr>
              <a:t>Inflammatory bowel disease (IBD)</a:t>
            </a:r>
          </a:p>
          <a:p>
            <a:pPr lvl="1" algn="just" rtl="0"/>
            <a:r>
              <a:rPr lang="en-US" sz="1800" dirty="0" smtClean="0">
                <a:latin typeface="Arial" pitchFamily="34" charset="0"/>
                <a:cs typeface="Arial" pitchFamily="34" charset="0"/>
              </a:rPr>
              <a:t>Lupus</a:t>
            </a:r>
          </a:p>
          <a:p>
            <a:pPr lvl="1" algn="just" rtl="0"/>
            <a:r>
              <a:rPr lang="en-US" sz="1800" dirty="0" smtClean="0">
                <a:latin typeface="Arial" pitchFamily="34" charset="0"/>
                <a:cs typeface="Arial" pitchFamily="34" charset="0"/>
              </a:rPr>
              <a:t>Pneumococcal pneumonia</a:t>
            </a:r>
          </a:p>
          <a:p>
            <a:pPr lvl="1" algn="just" rtl="0"/>
            <a:r>
              <a:rPr lang="en-US" sz="1800" dirty="0" smtClean="0">
                <a:latin typeface="Arial" pitchFamily="34" charset="0"/>
                <a:cs typeface="Arial" pitchFamily="34" charset="0"/>
              </a:rPr>
              <a:t>Rheumatoid arthritis</a:t>
            </a:r>
          </a:p>
          <a:p>
            <a:pPr lvl="1" algn="just" rtl="0"/>
            <a:r>
              <a:rPr lang="en-US" sz="1800" dirty="0" smtClean="0">
                <a:latin typeface="Arial" pitchFamily="34" charset="0"/>
                <a:cs typeface="Arial" pitchFamily="34" charset="0"/>
              </a:rPr>
              <a:t>Rheumatic fever</a:t>
            </a:r>
          </a:p>
          <a:p>
            <a:pPr lvl="1" algn="just" rtl="0"/>
            <a:r>
              <a:rPr lang="en-US" sz="1800" dirty="0" smtClean="0">
                <a:latin typeface="Arial" pitchFamily="34" charset="0"/>
                <a:cs typeface="Arial" pitchFamily="34" charset="0"/>
              </a:rPr>
              <a:t>Tuberculosis</a:t>
            </a:r>
          </a:p>
          <a:p>
            <a:pPr algn="just" rtl="0"/>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effectLst/>
                <a:latin typeface="Arial Black" pitchFamily="34" charset="0"/>
              </a:rPr>
              <a:t>Remember …</a:t>
            </a:r>
            <a:endParaRPr lang="en-US" sz="2800" dirty="0">
              <a:solidFill>
                <a:schemeClr val="tx1"/>
              </a:solidFill>
              <a:effectLst/>
              <a:latin typeface="Arial Black" pitchFamily="34" charset="0"/>
            </a:endParaRPr>
          </a:p>
        </p:txBody>
      </p:sp>
      <p:sp>
        <p:nvSpPr>
          <p:cNvPr id="3" name="Content Placeholder 2"/>
          <p:cNvSpPr>
            <a:spLocks noGrp="1"/>
          </p:cNvSpPr>
          <p:nvPr>
            <p:ph idx="1"/>
          </p:nvPr>
        </p:nvSpPr>
        <p:spPr>
          <a:xfrm>
            <a:off x="1187624" y="1412776"/>
            <a:ext cx="7746064" cy="4800600"/>
          </a:xfrm>
        </p:spPr>
        <p:txBody>
          <a:bodyPr>
            <a:normAutofit/>
          </a:bodyPr>
          <a:lstStyle/>
          <a:p>
            <a:pPr algn="just"/>
            <a:r>
              <a:rPr lang="en-US" sz="2000" dirty="0" smtClean="0">
                <a:latin typeface="Arial" pitchFamily="34" charset="0"/>
                <a:cs typeface="Arial" pitchFamily="34" charset="0"/>
              </a:rPr>
              <a:t>Positive CRP results also occur during the last half of pregnancy or with the use of birth control pills (oral contraceptives</a:t>
            </a:r>
            <a:r>
              <a:rPr lang="en-US" sz="2000" dirty="0" smtClean="0">
                <a:latin typeface="Arial" pitchFamily="34" charset="0"/>
                <a:cs typeface="Arial" pitchFamily="34" charset="0"/>
              </a:rPr>
              <a:t>).</a:t>
            </a:r>
          </a:p>
          <a:p>
            <a:pPr algn="just"/>
            <a:endParaRPr lang="en-US" sz="2000" dirty="0" smtClean="0">
              <a:latin typeface="Arial" pitchFamily="34" charset="0"/>
              <a:cs typeface="Arial" pitchFamily="34" charset="0"/>
            </a:endParaRPr>
          </a:p>
          <a:p>
            <a:pPr algn="just"/>
            <a:r>
              <a:rPr lang="en-US" dirty="0" err="1" smtClean="0">
                <a:latin typeface="Arial" pitchFamily="34" charset="0"/>
                <a:cs typeface="Arial" pitchFamily="34" charset="0"/>
              </a:rPr>
              <a:t>hs</a:t>
            </a:r>
            <a:r>
              <a:rPr lang="en-US" dirty="0" smtClean="0">
                <a:latin typeface="Arial" pitchFamily="34" charset="0"/>
                <a:cs typeface="Arial" pitchFamily="34" charset="0"/>
              </a:rPr>
              <a:t>-CRP </a:t>
            </a:r>
            <a:r>
              <a:rPr lang="en-US" sz="2200" dirty="0" smtClean="0">
                <a:latin typeface="Arial" pitchFamily="34" charset="0"/>
                <a:cs typeface="Arial" pitchFamily="34" charset="0"/>
              </a:rPr>
              <a:t>(Risk CVD)</a:t>
            </a:r>
          </a:p>
          <a:p>
            <a:pPr lvl="1"/>
            <a:r>
              <a:rPr lang="en-US" sz="2000" dirty="0" smtClean="0"/>
              <a:t>&lt; 1.0mg/L =  low risk</a:t>
            </a:r>
          </a:p>
          <a:p>
            <a:pPr lvl="1"/>
            <a:r>
              <a:rPr lang="en-US" sz="2000" dirty="0" smtClean="0"/>
              <a:t>1-3 = average risk</a:t>
            </a:r>
          </a:p>
          <a:p>
            <a:pPr lvl="1"/>
            <a:r>
              <a:rPr lang="en-US" sz="2000" dirty="0" smtClean="0"/>
              <a:t>&gt; 3 = high risk</a:t>
            </a:r>
            <a:endParaRPr lang="en-US" sz="2000" dirty="0"/>
          </a:p>
        </p:txBody>
      </p:sp>
      <p:pic>
        <p:nvPicPr>
          <p:cNvPr id="103426" name="Picture 2" descr="http://mpkb.org/_media/home/tests/crp_pretty.png?w=310"/>
          <p:cNvPicPr>
            <a:picLocks noChangeAspect="1" noChangeArrowheads="1"/>
          </p:cNvPicPr>
          <p:nvPr/>
        </p:nvPicPr>
        <p:blipFill>
          <a:blip r:embed="rId2" cstate="print"/>
          <a:srcRect/>
          <a:stretch>
            <a:fillRect/>
          </a:stretch>
        </p:blipFill>
        <p:spPr bwMode="auto">
          <a:xfrm>
            <a:off x="5004048" y="3284984"/>
            <a:ext cx="3697923" cy="276684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290">
                                          <p:stCondLst>
                                            <p:cond delay="0"/>
                                          </p:stCondLst>
                                        </p:cTn>
                                        <p:tgtEl>
                                          <p:spTgt spid="3">
                                            <p:txEl>
                                              <p:pRg st="2" end="2"/>
                                            </p:txEl>
                                          </p:spTgt>
                                        </p:tgtEl>
                                      </p:cBhvr>
                                    </p:animEffect>
                                    <p:anim calcmode="lin" valueType="num">
                                      <p:cBhvr>
                                        <p:cTn id="8"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2" end="2"/>
                                            </p:txEl>
                                          </p:spTgt>
                                        </p:tgtEl>
                                      </p:cBhvr>
                                      <p:to x="100000" y="60000"/>
                                    </p:animScale>
                                    <p:animScale>
                                      <p:cBhvr>
                                        <p:cTn id="14" dur="83" decel="50000">
                                          <p:stCondLst>
                                            <p:cond delay="338"/>
                                          </p:stCondLst>
                                        </p:cTn>
                                        <p:tgtEl>
                                          <p:spTgt spid="3">
                                            <p:txEl>
                                              <p:pRg st="2" end="2"/>
                                            </p:txEl>
                                          </p:spTgt>
                                        </p:tgtEl>
                                      </p:cBhvr>
                                      <p:to x="100000" y="100000"/>
                                    </p:animScale>
                                    <p:animScale>
                                      <p:cBhvr>
                                        <p:cTn id="15" dur="13">
                                          <p:stCondLst>
                                            <p:cond delay="656"/>
                                          </p:stCondLst>
                                        </p:cTn>
                                        <p:tgtEl>
                                          <p:spTgt spid="3">
                                            <p:txEl>
                                              <p:pRg st="2" end="2"/>
                                            </p:txEl>
                                          </p:spTgt>
                                        </p:tgtEl>
                                      </p:cBhvr>
                                      <p:to x="100000" y="80000"/>
                                    </p:animScale>
                                    <p:animScale>
                                      <p:cBhvr>
                                        <p:cTn id="16" dur="83" decel="50000">
                                          <p:stCondLst>
                                            <p:cond delay="669"/>
                                          </p:stCondLst>
                                        </p:cTn>
                                        <p:tgtEl>
                                          <p:spTgt spid="3">
                                            <p:txEl>
                                              <p:pRg st="2" end="2"/>
                                            </p:txEl>
                                          </p:spTgt>
                                        </p:tgtEl>
                                      </p:cBhvr>
                                      <p:to x="100000" y="100000"/>
                                    </p:animScale>
                                    <p:animScale>
                                      <p:cBhvr>
                                        <p:cTn id="17" dur="13">
                                          <p:stCondLst>
                                            <p:cond delay="821"/>
                                          </p:stCondLst>
                                        </p:cTn>
                                        <p:tgtEl>
                                          <p:spTgt spid="3">
                                            <p:txEl>
                                              <p:pRg st="2" end="2"/>
                                            </p:txEl>
                                          </p:spTgt>
                                        </p:tgtEl>
                                      </p:cBhvr>
                                      <p:to x="100000" y="90000"/>
                                    </p:animScale>
                                    <p:animScale>
                                      <p:cBhvr>
                                        <p:cTn id="18" dur="83" decel="50000">
                                          <p:stCondLst>
                                            <p:cond delay="834"/>
                                          </p:stCondLst>
                                        </p:cTn>
                                        <p:tgtEl>
                                          <p:spTgt spid="3">
                                            <p:txEl>
                                              <p:pRg st="2" end="2"/>
                                            </p:txEl>
                                          </p:spTgt>
                                        </p:tgtEl>
                                      </p:cBhvr>
                                      <p:to x="100000" y="100000"/>
                                    </p:animScale>
                                    <p:animScale>
                                      <p:cBhvr>
                                        <p:cTn id="19" dur="13">
                                          <p:stCondLst>
                                            <p:cond delay="904"/>
                                          </p:stCondLst>
                                        </p:cTn>
                                        <p:tgtEl>
                                          <p:spTgt spid="3">
                                            <p:txEl>
                                              <p:pRg st="2" end="2"/>
                                            </p:txEl>
                                          </p:spTgt>
                                        </p:tgtEl>
                                      </p:cBhvr>
                                      <p:to x="100000" y="95000"/>
                                    </p:animScale>
                                    <p:animScale>
                                      <p:cBhvr>
                                        <p:cTn id="20" dur="83" decel="50000">
                                          <p:stCondLst>
                                            <p:cond delay="917"/>
                                          </p:stCondLst>
                                        </p:cTn>
                                        <p:tgtEl>
                                          <p:spTgt spid="3">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290">
                                          <p:stCondLst>
                                            <p:cond delay="0"/>
                                          </p:stCondLst>
                                        </p:cTn>
                                        <p:tgtEl>
                                          <p:spTgt spid="3">
                                            <p:txEl>
                                              <p:pRg st="3" end="3"/>
                                            </p:txEl>
                                          </p:spTgt>
                                        </p:tgtEl>
                                      </p:cBhvr>
                                    </p:animEffect>
                                    <p:anim calcmode="lin" valueType="num">
                                      <p:cBhvr>
                                        <p:cTn id="26"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3">
                                            <p:txEl>
                                              <p:pRg st="3" end="3"/>
                                            </p:txEl>
                                          </p:spTgt>
                                        </p:tgtEl>
                                      </p:cBhvr>
                                      <p:to x="100000" y="60000"/>
                                    </p:animScale>
                                    <p:animScale>
                                      <p:cBhvr>
                                        <p:cTn id="32" dur="83" decel="50000">
                                          <p:stCondLst>
                                            <p:cond delay="338"/>
                                          </p:stCondLst>
                                        </p:cTn>
                                        <p:tgtEl>
                                          <p:spTgt spid="3">
                                            <p:txEl>
                                              <p:pRg st="3" end="3"/>
                                            </p:txEl>
                                          </p:spTgt>
                                        </p:tgtEl>
                                      </p:cBhvr>
                                      <p:to x="100000" y="100000"/>
                                    </p:animScale>
                                    <p:animScale>
                                      <p:cBhvr>
                                        <p:cTn id="33" dur="13">
                                          <p:stCondLst>
                                            <p:cond delay="656"/>
                                          </p:stCondLst>
                                        </p:cTn>
                                        <p:tgtEl>
                                          <p:spTgt spid="3">
                                            <p:txEl>
                                              <p:pRg st="3" end="3"/>
                                            </p:txEl>
                                          </p:spTgt>
                                        </p:tgtEl>
                                      </p:cBhvr>
                                      <p:to x="100000" y="80000"/>
                                    </p:animScale>
                                    <p:animScale>
                                      <p:cBhvr>
                                        <p:cTn id="34" dur="83" decel="50000">
                                          <p:stCondLst>
                                            <p:cond delay="669"/>
                                          </p:stCondLst>
                                        </p:cTn>
                                        <p:tgtEl>
                                          <p:spTgt spid="3">
                                            <p:txEl>
                                              <p:pRg st="3" end="3"/>
                                            </p:txEl>
                                          </p:spTgt>
                                        </p:tgtEl>
                                      </p:cBhvr>
                                      <p:to x="100000" y="100000"/>
                                    </p:animScale>
                                    <p:animScale>
                                      <p:cBhvr>
                                        <p:cTn id="35" dur="13">
                                          <p:stCondLst>
                                            <p:cond delay="821"/>
                                          </p:stCondLst>
                                        </p:cTn>
                                        <p:tgtEl>
                                          <p:spTgt spid="3">
                                            <p:txEl>
                                              <p:pRg st="3" end="3"/>
                                            </p:txEl>
                                          </p:spTgt>
                                        </p:tgtEl>
                                      </p:cBhvr>
                                      <p:to x="100000" y="90000"/>
                                    </p:animScale>
                                    <p:animScale>
                                      <p:cBhvr>
                                        <p:cTn id="36" dur="83" decel="50000">
                                          <p:stCondLst>
                                            <p:cond delay="834"/>
                                          </p:stCondLst>
                                        </p:cTn>
                                        <p:tgtEl>
                                          <p:spTgt spid="3">
                                            <p:txEl>
                                              <p:pRg st="3" end="3"/>
                                            </p:txEl>
                                          </p:spTgt>
                                        </p:tgtEl>
                                      </p:cBhvr>
                                      <p:to x="100000" y="100000"/>
                                    </p:animScale>
                                    <p:animScale>
                                      <p:cBhvr>
                                        <p:cTn id="37" dur="13">
                                          <p:stCondLst>
                                            <p:cond delay="904"/>
                                          </p:stCondLst>
                                        </p:cTn>
                                        <p:tgtEl>
                                          <p:spTgt spid="3">
                                            <p:txEl>
                                              <p:pRg st="3" end="3"/>
                                            </p:txEl>
                                          </p:spTgt>
                                        </p:tgtEl>
                                      </p:cBhvr>
                                      <p:to x="100000" y="95000"/>
                                    </p:animScale>
                                    <p:animScale>
                                      <p:cBhvr>
                                        <p:cTn id="38" dur="83" decel="50000">
                                          <p:stCondLst>
                                            <p:cond delay="917"/>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290">
                                          <p:stCondLst>
                                            <p:cond delay="0"/>
                                          </p:stCondLst>
                                        </p:cTn>
                                        <p:tgtEl>
                                          <p:spTgt spid="3">
                                            <p:txEl>
                                              <p:pRg st="4" end="4"/>
                                            </p:txEl>
                                          </p:spTgt>
                                        </p:tgtEl>
                                      </p:cBhvr>
                                    </p:animEffect>
                                    <p:anim calcmode="lin" valueType="num">
                                      <p:cBhvr>
                                        <p:cTn id="44"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13">
                                          <p:stCondLst>
                                            <p:cond delay="325"/>
                                          </p:stCondLst>
                                        </p:cTn>
                                        <p:tgtEl>
                                          <p:spTgt spid="3">
                                            <p:txEl>
                                              <p:pRg st="4" end="4"/>
                                            </p:txEl>
                                          </p:spTgt>
                                        </p:tgtEl>
                                      </p:cBhvr>
                                      <p:to x="100000" y="60000"/>
                                    </p:animScale>
                                    <p:animScale>
                                      <p:cBhvr>
                                        <p:cTn id="50" dur="83" decel="50000">
                                          <p:stCondLst>
                                            <p:cond delay="338"/>
                                          </p:stCondLst>
                                        </p:cTn>
                                        <p:tgtEl>
                                          <p:spTgt spid="3">
                                            <p:txEl>
                                              <p:pRg st="4" end="4"/>
                                            </p:txEl>
                                          </p:spTgt>
                                        </p:tgtEl>
                                      </p:cBhvr>
                                      <p:to x="100000" y="100000"/>
                                    </p:animScale>
                                    <p:animScale>
                                      <p:cBhvr>
                                        <p:cTn id="51" dur="13">
                                          <p:stCondLst>
                                            <p:cond delay="656"/>
                                          </p:stCondLst>
                                        </p:cTn>
                                        <p:tgtEl>
                                          <p:spTgt spid="3">
                                            <p:txEl>
                                              <p:pRg st="4" end="4"/>
                                            </p:txEl>
                                          </p:spTgt>
                                        </p:tgtEl>
                                      </p:cBhvr>
                                      <p:to x="100000" y="80000"/>
                                    </p:animScale>
                                    <p:animScale>
                                      <p:cBhvr>
                                        <p:cTn id="52" dur="83" decel="50000">
                                          <p:stCondLst>
                                            <p:cond delay="669"/>
                                          </p:stCondLst>
                                        </p:cTn>
                                        <p:tgtEl>
                                          <p:spTgt spid="3">
                                            <p:txEl>
                                              <p:pRg st="4" end="4"/>
                                            </p:txEl>
                                          </p:spTgt>
                                        </p:tgtEl>
                                      </p:cBhvr>
                                      <p:to x="100000" y="100000"/>
                                    </p:animScale>
                                    <p:animScale>
                                      <p:cBhvr>
                                        <p:cTn id="53" dur="13">
                                          <p:stCondLst>
                                            <p:cond delay="821"/>
                                          </p:stCondLst>
                                        </p:cTn>
                                        <p:tgtEl>
                                          <p:spTgt spid="3">
                                            <p:txEl>
                                              <p:pRg st="4" end="4"/>
                                            </p:txEl>
                                          </p:spTgt>
                                        </p:tgtEl>
                                      </p:cBhvr>
                                      <p:to x="100000" y="90000"/>
                                    </p:animScale>
                                    <p:animScale>
                                      <p:cBhvr>
                                        <p:cTn id="54" dur="83" decel="50000">
                                          <p:stCondLst>
                                            <p:cond delay="834"/>
                                          </p:stCondLst>
                                        </p:cTn>
                                        <p:tgtEl>
                                          <p:spTgt spid="3">
                                            <p:txEl>
                                              <p:pRg st="4" end="4"/>
                                            </p:txEl>
                                          </p:spTgt>
                                        </p:tgtEl>
                                      </p:cBhvr>
                                      <p:to x="100000" y="100000"/>
                                    </p:animScale>
                                    <p:animScale>
                                      <p:cBhvr>
                                        <p:cTn id="55" dur="13">
                                          <p:stCondLst>
                                            <p:cond delay="904"/>
                                          </p:stCondLst>
                                        </p:cTn>
                                        <p:tgtEl>
                                          <p:spTgt spid="3">
                                            <p:txEl>
                                              <p:pRg st="4" end="4"/>
                                            </p:txEl>
                                          </p:spTgt>
                                        </p:tgtEl>
                                      </p:cBhvr>
                                      <p:to x="100000" y="95000"/>
                                    </p:animScale>
                                    <p:animScale>
                                      <p:cBhvr>
                                        <p:cTn id="56" dur="83" decel="50000">
                                          <p:stCondLst>
                                            <p:cond delay="917"/>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wipe(down)">
                                      <p:cBhvr>
                                        <p:cTn id="61" dur="290">
                                          <p:stCondLst>
                                            <p:cond delay="0"/>
                                          </p:stCondLst>
                                        </p:cTn>
                                        <p:tgtEl>
                                          <p:spTgt spid="3">
                                            <p:txEl>
                                              <p:pRg st="5" end="5"/>
                                            </p:txEl>
                                          </p:spTgt>
                                        </p:tgtEl>
                                      </p:cBhvr>
                                    </p:animEffect>
                                    <p:anim calcmode="lin" valueType="num">
                                      <p:cBhvr>
                                        <p:cTn id="62" dur="911"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
                                            <p:txEl>
                                              <p:pRg st="5" end="5"/>
                                            </p:txEl>
                                          </p:spTgt>
                                        </p:tgtEl>
                                        <p:attrNameLst>
                                          <p:attrName>ppt_y</p:attrName>
                                        </p:attrNameLst>
                                      </p:cBhvr>
                                      <p:tavLst>
                                        <p:tav tm="0" fmla="#ppt_y-sin(pi*$)/81">
                                          <p:val>
                                            <p:fltVal val="0"/>
                                          </p:val>
                                        </p:tav>
                                        <p:tav tm="100000">
                                          <p:val>
                                            <p:fltVal val="1"/>
                                          </p:val>
                                        </p:tav>
                                      </p:tavLst>
                                    </p:anim>
                                    <p:animScale>
                                      <p:cBhvr>
                                        <p:cTn id="67" dur="13">
                                          <p:stCondLst>
                                            <p:cond delay="325"/>
                                          </p:stCondLst>
                                        </p:cTn>
                                        <p:tgtEl>
                                          <p:spTgt spid="3">
                                            <p:txEl>
                                              <p:pRg st="5" end="5"/>
                                            </p:txEl>
                                          </p:spTgt>
                                        </p:tgtEl>
                                      </p:cBhvr>
                                      <p:to x="100000" y="60000"/>
                                    </p:animScale>
                                    <p:animScale>
                                      <p:cBhvr>
                                        <p:cTn id="68" dur="83" decel="50000">
                                          <p:stCondLst>
                                            <p:cond delay="338"/>
                                          </p:stCondLst>
                                        </p:cTn>
                                        <p:tgtEl>
                                          <p:spTgt spid="3">
                                            <p:txEl>
                                              <p:pRg st="5" end="5"/>
                                            </p:txEl>
                                          </p:spTgt>
                                        </p:tgtEl>
                                      </p:cBhvr>
                                      <p:to x="100000" y="100000"/>
                                    </p:animScale>
                                    <p:animScale>
                                      <p:cBhvr>
                                        <p:cTn id="69" dur="13">
                                          <p:stCondLst>
                                            <p:cond delay="656"/>
                                          </p:stCondLst>
                                        </p:cTn>
                                        <p:tgtEl>
                                          <p:spTgt spid="3">
                                            <p:txEl>
                                              <p:pRg st="5" end="5"/>
                                            </p:txEl>
                                          </p:spTgt>
                                        </p:tgtEl>
                                      </p:cBhvr>
                                      <p:to x="100000" y="80000"/>
                                    </p:animScale>
                                    <p:animScale>
                                      <p:cBhvr>
                                        <p:cTn id="70" dur="83" decel="50000">
                                          <p:stCondLst>
                                            <p:cond delay="669"/>
                                          </p:stCondLst>
                                        </p:cTn>
                                        <p:tgtEl>
                                          <p:spTgt spid="3">
                                            <p:txEl>
                                              <p:pRg st="5" end="5"/>
                                            </p:txEl>
                                          </p:spTgt>
                                        </p:tgtEl>
                                      </p:cBhvr>
                                      <p:to x="100000" y="100000"/>
                                    </p:animScale>
                                    <p:animScale>
                                      <p:cBhvr>
                                        <p:cTn id="71" dur="13">
                                          <p:stCondLst>
                                            <p:cond delay="821"/>
                                          </p:stCondLst>
                                        </p:cTn>
                                        <p:tgtEl>
                                          <p:spTgt spid="3">
                                            <p:txEl>
                                              <p:pRg st="5" end="5"/>
                                            </p:txEl>
                                          </p:spTgt>
                                        </p:tgtEl>
                                      </p:cBhvr>
                                      <p:to x="100000" y="90000"/>
                                    </p:animScale>
                                    <p:animScale>
                                      <p:cBhvr>
                                        <p:cTn id="72" dur="83" decel="50000">
                                          <p:stCondLst>
                                            <p:cond delay="834"/>
                                          </p:stCondLst>
                                        </p:cTn>
                                        <p:tgtEl>
                                          <p:spTgt spid="3">
                                            <p:txEl>
                                              <p:pRg st="5" end="5"/>
                                            </p:txEl>
                                          </p:spTgt>
                                        </p:tgtEl>
                                      </p:cBhvr>
                                      <p:to x="100000" y="100000"/>
                                    </p:animScale>
                                    <p:animScale>
                                      <p:cBhvr>
                                        <p:cTn id="73" dur="13">
                                          <p:stCondLst>
                                            <p:cond delay="904"/>
                                          </p:stCondLst>
                                        </p:cTn>
                                        <p:tgtEl>
                                          <p:spTgt spid="3">
                                            <p:txEl>
                                              <p:pRg st="5" end="5"/>
                                            </p:txEl>
                                          </p:spTgt>
                                        </p:tgtEl>
                                      </p:cBhvr>
                                      <p:to x="100000" y="95000"/>
                                    </p:animScale>
                                    <p:animScale>
                                      <p:cBhvr>
                                        <p:cTn id="74" dur="83" decel="50000">
                                          <p:stCondLst>
                                            <p:cond delay="917"/>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467600" cy="1143000"/>
          </a:xfrm>
        </p:spPr>
        <p:txBody>
          <a:bodyPr>
            <a:normAutofit/>
          </a:bodyPr>
          <a:lstStyle/>
          <a:p>
            <a:r>
              <a:rPr lang="en-US" sz="3200" dirty="0" smtClean="0">
                <a:solidFill>
                  <a:srgbClr val="00B050"/>
                </a:solidFill>
                <a:latin typeface="Arial Black" pitchFamily="34" charset="0"/>
              </a:rPr>
              <a:t>Uric Acid</a:t>
            </a:r>
            <a:endParaRPr lang="en-US" sz="3200" dirty="0">
              <a:solidFill>
                <a:srgbClr val="00B050"/>
              </a:solidFill>
              <a:latin typeface="Arial Black" pitchFamily="34" charset="0"/>
            </a:endParaRPr>
          </a:p>
        </p:txBody>
      </p:sp>
      <p:sp>
        <p:nvSpPr>
          <p:cNvPr id="3" name="Content Placeholder 2"/>
          <p:cNvSpPr>
            <a:spLocks noGrp="1"/>
          </p:cNvSpPr>
          <p:nvPr>
            <p:ph idx="1"/>
          </p:nvPr>
        </p:nvSpPr>
        <p:spPr>
          <a:xfrm>
            <a:off x="1259632" y="1142984"/>
            <a:ext cx="7488832" cy="5330968"/>
          </a:xfrm>
        </p:spPr>
        <p:txBody>
          <a:bodyPr>
            <a:normAutofit/>
          </a:bodyPr>
          <a:lstStyle/>
          <a:p>
            <a:pPr algn="just" rtl="0"/>
            <a:r>
              <a:rPr lang="en-US" sz="2000" dirty="0" smtClean="0">
                <a:latin typeface="Arial" pitchFamily="34" charset="0"/>
                <a:cs typeface="Arial" pitchFamily="34" charset="0"/>
              </a:rPr>
              <a:t>Is </a:t>
            </a:r>
            <a:r>
              <a:rPr lang="en-US" sz="2000" dirty="0" smtClean="0">
                <a:latin typeface="Arial" pitchFamily="34" charset="0"/>
                <a:cs typeface="Arial" pitchFamily="34" charset="0"/>
              </a:rPr>
              <a:t>produced from the natural breakdown of </a:t>
            </a:r>
            <a:r>
              <a:rPr lang="en-US" sz="2000" dirty="0" smtClean="0">
                <a:latin typeface="Arial" pitchFamily="34" charset="0"/>
                <a:cs typeface="Arial" pitchFamily="34" charset="0"/>
              </a:rPr>
              <a:t>body's </a:t>
            </a:r>
            <a:r>
              <a:rPr lang="en-US" sz="2000" dirty="0" smtClean="0">
                <a:latin typeface="Arial" pitchFamily="34" charset="0"/>
                <a:cs typeface="Arial" pitchFamily="34" charset="0"/>
              </a:rPr>
              <a:t>cells and from the foods </a:t>
            </a:r>
            <a:r>
              <a:rPr lang="en-US" sz="2000" dirty="0" smtClean="0">
                <a:latin typeface="Arial" pitchFamily="34" charset="0"/>
                <a:cs typeface="Arial" pitchFamily="34" charset="0"/>
              </a:rPr>
              <a:t>we eat</a:t>
            </a:r>
            <a:r>
              <a:rPr lang="en-US" sz="2000" dirty="0" smtClean="0">
                <a:latin typeface="Arial" pitchFamily="34" charset="0"/>
                <a:cs typeface="Arial" pitchFamily="34" charset="0"/>
              </a:rPr>
              <a:t>.</a:t>
            </a:r>
          </a:p>
          <a:p>
            <a:pPr algn="just" rtl="0"/>
            <a:r>
              <a:rPr lang="en-US" sz="2000" dirty="0" smtClean="0">
                <a:latin typeface="Arial" pitchFamily="34" charset="0"/>
                <a:cs typeface="Arial" pitchFamily="34" charset="0"/>
              </a:rPr>
              <a:t>High levels of uric acid in the blood can cause </a:t>
            </a:r>
            <a:r>
              <a:rPr lang="en-US" sz="2000" dirty="0" smtClean="0">
                <a:latin typeface="Arial" pitchFamily="34" charset="0"/>
                <a:cs typeface="Arial" pitchFamily="34" charset="0"/>
              </a:rPr>
              <a:t>gout , kidney </a:t>
            </a:r>
            <a:r>
              <a:rPr lang="en-US" sz="2000" dirty="0" smtClean="0">
                <a:latin typeface="Arial" pitchFamily="34" charset="0"/>
                <a:cs typeface="Arial" pitchFamily="34" charset="0"/>
              </a:rPr>
              <a:t>stones </a:t>
            </a:r>
          </a:p>
          <a:p>
            <a:pPr algn="just" rtl="0"/>
            <a:r>
              <a:rPr lang="en-US" sz="2000" dirty="0" smtClean="0">
                <a:latin typeface="Arial" pitchFamily="34" charset="0"/>
                <a:cs typeface="Arial" pitchFamily="34" charset="0"/>
              </a:rPr>
              <a:t>A uric acid blood test is done to:</a:t>
            </a:r>
          </a:p>
          <a:p>
            <a:pPr lvl="1" algn="just" rtl="0"/>
            <a:r>
              <a:rPr lang="en-US" sz="2000" dirty="0" smtClean="0">
                <a:latin typeface="Arial" pitchFamily="34" charset="0"/>
                <a:cs typeface="Arial" pitchFamily="34" charset="0"/>
              </a:rPr>
              <a:t>Help diagnose </a:t>
            </a:r>
            <a:r>
              <a:rPr lang="en-US" sz="2000" dirty="0" smtClean="0">
                <a:latin typeface="Arial" pitchFamily="34" charset="0"/>
                <a:cs typeface="Arial" pitchFamily="34" charset="0"/>
              </a:rPr>
              <a:t>gout</a:t>
            </a:r>
            <a:endParaRPr lang="en-US" sz="2000" dirty="0" smtClean="0">
              <a:latin typeface="Arial" pitchFamily="34" charset="0"/>
              <a:cs typeface="Arial" pitchFamily="34" charset="0"/>
            </a:endParaRPr>
          </a:p>
          <a:p>
            <a:pPr lvl="1" algn="just" rtl="0"/>
            <a:r>
              <a:rPr lang="en-US" sz="2000" dirty="0" smtClean="0">
                <a:latin typeface="Arial" pitchFamily="34" charset="0"/>
                <a:cs typeface="Arial" pitchFamily="34" charset="0"/>
              </a:rPr>
              <a:t>Check to see if kidney stones may be caused by high uric acid levels in the </a:t>
            </a:r>
            <a:r>
              <a:rPr lang="en-US" sz="2000" dirty="0" smtClean="0">
                <a:latin typeface="Arial" pitchFamily="34" charset="0"/>
                <a:cs typeface="Arial" pitchFamily="34" charset="0"/>
              </a:rPr>
              <a:t>body</a:t>
            </a:r>
            <a:endParaRPr lang="en-US" sz="2000" dirty="0" smtClean="0">
              <a:latin typeface="Arial" pitchFamily="34" charset="0"/>
              <a:cs typeface="Arial" pitchFamily="34" charset="0"/>
            </a:endParaRPr>
          </a:p>
          <a:p>
            <a:pPr lvl="1" algn="just" rtl="0"/>
            <a:r>
              <a:rPr lang="en-US" sz="2000" dirty="0" smtClean="0">
                <a:latin typeface="Arial" pitchFamily="34" charset="0"/>
                <a:cs typeface="Arial" pitchFamily="34" charset="0"/>
              </a:rPr>
              <a:t>Check to see if medicine that decreases uric acid levels is </a:t>
            </a:r>
            <a:r>
              <a:rPr lang="en-US" sz="2000" dirty="0" smtClean="0">
                <a:latin typeface="Arial" pitchFamily="34" charset="0"/>
                <a:cs typeface="Arial" pitchFamily="34" charset="0"/>
              </a:rPr>
              <a:t>working</a:t>
            </a:r>
            <a:endParaRPr lang="en-US" sz="2000" dirty="0" smtClean="0">
              <a:latin typeface="Arial" pitchFamily="34" charset="0"/>
              <a:cs typeface="Arial" pitchFamily="34" charset="0"/>
            </a:endParaRPr>
          </a:p>
          <a:p>
            <a:pPr lvl="1" algn="just" rtl="0"/>
            <a:r>
              <a:rPr lang="en-US" sz="2000" dirty="0" smtClean="0">
                <a:latin typeface="Arial" pitchFamily="34" charset="0"/>
                <a:cs typeface="Arial" pitchFamily="34" charset="0"/>
              </a:rPr>
              <a:t>Check uric acid levels in people who are undergoing chemotherapy or radiation therapy. These treatments destroy cancer cells that then may leak uric acid into the </a:t>
            </a:r>
            <a:r>
              <a:rPr lang="en-US" sz="2000" dirty="0" smtClean="0">
                <a:latin typeface="Arial" pitchFamily="34" charset="0"/>
                <a:cs typeface="Arial" pitchFamily="34" charset="0"/>
              </a:rPr>
              <a:t>blood</a:t>
            </a:r>
            <a:endParaRPr lang="en-US" sz="2000" dirty="0" smtClean="0">
              <a:latin typeface="Arial" pitchFamily="34" charset="0"/>
              <a:cs typeface="Arial" pitchFamily="34" charset="0"/>
            </a:endParaRPr>
          </a:p>
          <a:p>
            <a:pPr algn="just" rtl="0"/>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88640"/>
            <a:ext cx="8136904" cy="6669408"/>
          </a:xfrm>
        </p:spPr>
        <p:txBody>
          <a:bodyPr>
            <a:noAutofit/>
          </a:bodyPr>
          <a:lstStyle/>
          <a:p>
            <a:pPr algn="just" rtl="0">
              <a:lnSpc>
                <a:spcPct val="120000"/>
              </a:lnSpc>
              <a:buNone/>
            </a:pPr>
            <a:r>
              <a:rPr lang="en-US" sz="1800" b="1" dirty="0" smtClean="0">
                <a:latin typeface="Arial" pitchFamily="34" charset="0"/>
                <a:cs typeface="Arial" pitchFamily="34" charset="0"/>
              </a:rPr>
              <a:t>High uric acid values may be caused by:</a:t>
            </a:r>
          </a:p>
          <a:p>
            <a:pPr algn="just" rtl="0"/>
            <a:r>
              <a:rPr lang="en-US" sz="1800" dirty="0" smtClean="0">
                <a:latin typeface="Arial" pitchFamily="34" charset="0"/>
                <a:cs typeface="Arial" pitchFamily="34" charset="0"/>
              </a:rPr>
              <a:t>Conditions, such as:</a:t>
            </a:r>
          </a:p>
          <a:p>
            <a:pPr lvl="1" algn="just" rtl="0"/>
            <a:r>
              <a:rPr lang="en-US" sz="1800" dirty="0" smtClean="0">
                <a:latin typeface="Arial" pitchFamily="34" charset="0"/>
                <a:cs typeface="Arial" pitchFamily="34" charset="0"/>
              </a:rPr>
              <a:t>Kidney </a:t>
            </a:r>
            <a:r>
              <a:rPr lang="en-US" sz="1800" dirty="0" smtClean="0">
                <a:latin typeface="Arial" pitchFamily="34" charset="0"/>
                <a:cs typeface="Arial" pitchFamily="34" charset="0"/>
              </a:rPr>
              <a:t>disease or kidney </a:t>
            </a:r>
            <a:r>
              <a:rPr lang="en-US" sz="1800" dirty="0" smtClean="0">
                <a:latin typeface="Arial" pitchFamily="34" charset="0"/>
                <a:cs typeface="Arial" pitchFamily="34" charset="0"/>
              </a:rPr>
              <a:t>damage</a:t>
            </a:r>
            <a:endParaRPr lang="en-US" sz="1800" dirty="0" smtClean="0">
              <a:latin typeface="Arial" pitchFamily="34" charset="0"/>
              <a:cs typeface="Arial" pitchFamily="34" charset="0"/>
            </a:endParaRPr>
          </a:p>
          <a:p>
            <a:pPr lvl="1" algn="just" rtl="0"/>
            <a:r>
              <a:rPr lang="en-US" sz="1800" dirty="0" smtClean="0">
                <a:latin typeface="Arial" pitchFamily="34" charset="0"/>
                <a:cs typeface="Arial" pitchFamily="34" charset="0"/>
              </a:rPr>
              <a:t>Increased breakdown of body cells </a:t>
            </a:r>
          </a:p>
          <a:p>
            <a:pPr lvl="2" algn="just" rtl="0"/>
            <a:r>
              <a:rPr lang="en-US" sz="1800" dirty="0" smtClean="0">
                <a:latin typeface="Arial" pitchFamily="34" charset="0"/>
                <a:cs typeface="Arial" pitchFamily="34" charset="0"/>
              </a:rPr>
              <a:t>some types of cancer (including leukemia, lymphoma, and multiple myeloma</a:t>
            </a:r>
            <a:r>
              <a:rPr lang="en-US" sz="1800" dirty="0" smtClean="0">
                <a:latin typeface="Arial" pitchFamily="34" charset="0"/>
                <a:cs typeface="Arial" pitchFamily="34" charset="0"/>
              </a:rPr>
              <a:t>)</a:t>
            </a:r>
          </a:p>
          <a:p>
            <a:pPr lvl="2" algn="just" rtl="0"/>
            <a:r>
              <a:rPr lang="en-US" sz="1800" dirty="0" smtClean="0">
                <a:latin typeface="Arial" pitchFamily="34" charset="0"/>
                <a:cs typeface="Arial" pitchFamily="34" charset="0"/>
              </a:rPr>
              <a:t> </a:t>
            </a:r>
            <a:r>
              <a:rPr lang="en-US" sz="1800" dirty="0" smtClean="0">
                <a:latin typeface="Arial" pitchFamily="34" charset="0"/>
                <a:cs typeface="Arial" pitchFamily="34" charset="0"/>
              </a:rPr>
              <a:t>cancer treatments</a:t>
            </a:r>
          </a:p>
          <a:p>
            <a:pPr lvl="2" algn="just" rtl="0"/>
            <a:r>
              <a:rPr lang="en-US" sz="1800" dirty="0" smtClean="0">
                <a:latin typeface="Arial" pitchFamily="34" charset="0"/>
                <a:cs typeface="Arial" pitchFamily="34" charset="0"/>
              </a:rPr>
              <a:t>Hemolytic anemia, sickle cell anemia, or heart failure.</a:t>
            </a:r>
          </a:p>
          <a:p>
            <a:pPr lvl="2" algn="just" rtl="0"/>
            <a:r>
              <a:rPr lang="en-US" sz="1800" dirty="0" smtClean="0">
                <a:latin typeface="Arial" pitchFamily="34" charset="0"/>
                <a:cs typeface="Arial" pitchFamily="34" charset="0"/>
              </a:rPr>
              <a:t>Disorders, such as alcohol </a:t>
            </a:r>
            <a:r>
              <a:rPr lang="en-US" sz="1800" dirty="0" smtClean="0">
                <a:latin typeface="Arial" pitchFamily="34" charset="0"/>
                <a:cs typeface="Arial" pitchFamily="34" charset="0"/>
              </a:rPr>
              <a:t>dependence</a:t>
            </a:r>
            <a:r>
              <a:rPr lang="en-US" sz="1800" dirty="0" smtClean="0">
                <a:latin typeface="Arial" pitchFamily="34" charset="0"/>
                <a:cs typeface="Arial" pitchFamily="34" charset="0"/>
              </a:rPr>
              <a:t>, preeclampsia, liver disease (cirrhosis), obesity, psoriasis, hypothyroidism, and low blood levels of parathyroid </a:t>
            </a:r>
            <a:r>
              <a:rPr lang="en-US" sz="1800" dirty="0" smtClean="0">
                <a:latin typeface="Arial" pitchFamily="34" charset="0"/>
                <a:cs typeface="Arial" pitchFamily="34" charset="0"/>
              </a:rPr>
              <a:t>hormone</a:t>
            </a:r>
            <a:endParaRPr lang="en-US" sz="1800" dirty="0" smtClean="0">
              <a:latin typeface="Arial" pitchFamily="34" charset="0"/>
              <a:cs typeface="Arial" pitchFamily="34" charset="0"/>
            </a:endParaRPr>
          </a:p>
          <a:p>
            <a:pPr lvl="1" algn="just" rtl="0"/>
            <a:r>
              <a:rPr lang="en-US" sz="1800" dirty="0" smtClean="0">
                <a:latin typeface="Arial" pitchFamily="34" charset="0"/>
                <a:cs typeface="Arial" pitchFamily="34" charset="0"/>
              </a:rPr>
              <a:t>Starvation, malnutrition, </a:t>
            </a:r>
            <a:r>
              <a:rPr lang="en-US" sz="1800" dirty="0" smtClean="0">
                <a:latin typeface="Arial" pitchFamily="34" charset="0"/>
                <a:cs typeface="Arial" pitchFamily="34" charset="0"/>
              </a:rPr>
              <a:t>lead </a:t>
            </a:r>
            <a:r>
              <a:rPr lang="en-US" sz="1800" dirty="0" smtClean="0">
                <a:latin typeface="Arial" pitchFamily="34" charset="0"/>
                <a:cs typeface="Arial" pitchFamily="34" charset="0"/>
              </a:rPr>
              <a:t>poisoning.</a:t>
            </a:r>
          </a:p>
          <a:p>
            <a:pPr lvl="1" algn="just" rtl="0"/>
            <a:r>
              <a:rPr lang="en-US" sz="1800" dirty="0" smtClean="0">
                <a:latin typeface="Arial" pitchFamily="34" charset="0"/>
                <a:cs typeface="Arial" pitchFamily="34" charset="0"/>
              </a:rPr>
              <a:t>A  </a:t>
            </a:r>
            <a:r>
              <a:rPr lang="en-US" sz="1800" dirty="0" smtClean="0">
                <a:latin typeface="Arial" pitchFamily="34" charset="0"/>
                <a:cs typeface="Arial" pitchFamily="34" charset="0"/>
              </a:rPr>
              <a:t>rare inherited gene disorder </a:t>
            </a:r>
            <a:r>
              <a:rPr lang="en-US" sz="1800" dirty="0" smtClean="0">
                <a:latin typeface="Arial" pitchFamily="34" charset="0"/>
                <a:cs typeface="Arial" pitchFamily="34" charset="0"/>
              </a:rPr>
              <a:t>called  </a:t>
            </a:r>
            <a:r>
              <a:rPr lang="en-US" sz="1800" dirty="0" err="1" smtClean="0">
                <a:latin typeface="Arial" pitchFamily="34" charset="0"/>
                <a:cs typeface="Arial" pitchFamily="34" charset="0"/>
              </a:rPr>
              <a:t>Lesch-Nyhan</a:t>
            </a:r>
            <a:r>
              <a:rPr lang="en-US" sz="1800" dirty="0" smtClean="0">
                <a:latin typeface="Arial" pitchFamily="34" charset="0"/>
                <a:cs typeface="Arial" pitchFamily="34" charset="0"/>
              </a:rPr>
              <a:t> </a:t>
            </a:r>
            <a:r>
              <a:rPr lang="en-US" sz="1800" dirty="0" smtClean="0">
                <a:latin typeface="Arial" pitchFamily="34" charset="0"/>
                <a:cs typeface="Arial" pitchFamily="34" charset="0"/>
              </a:rPr>
              <a:t>syndrome</a:t>
            </a:r>
            <a:endParaRPr lang="en-US" sz="1800" dirty="0" smtClean="0">
              <a:latin typeface="Arial" pitchFamily="34" charset="0"/>
              <a:cs typeface="Arial" pitchFamily="34" charset="0"/>
            </a:endParaRPr>
          </a:p>
          <a:p>
            <a:pPr algn="just" rtl="0"/>
            <a:r>
              <a:rPr lang="en-US" sz="1800" dirty="0" smtClean="0">
                <a:latin typeface="Arial" pitchFamily="34" charset="0"/>
                <a:cs typeface="Arial" pitchFamily="34" charset="0"/>
              </a:rPr>
              <a:t>Medicines, such as some diuretics, vitamin C, lower doses of aspirin (75 to 100 mg daily), niacin, </a:t>
            </a:r>
            <a:r>
              <a:rPr lang="en-US" sz="1800" dirty="0" err="1" smtClean="0">
                <a:latin typeface="Arial" pitchFamily="34" charset="0"/>
                <a:cs typeface="Arial" pitchFamily="34" charset="0"/>
              </a:rPr>
              <a:t>warfarin</a:t>
            </a:r>
            <a:r>
              <a:rPr lang="en-US" sz="1800" dirty="0" smtClean="0">
                <a:latin typeface="Arial" pitchFamily="34" charset="0"/>
                <a:cs typeface="Arial" pitchFamily="34" charset="0"/>
              </a:rPr>
              <a:t>, cyclosporine, </a:t>
            </a:r>
            <a:r>
              <a:rPr lang="en-US" sz="1800" dirty="0" err="1" smtClean="0">
                <a:latin typeface="Arial" pitchFamily="34" charset="0"/>
                <a:cs typeface="Arial" pitchFamily="34" charset="0"/>
              </a:rPr>
              <a:t>levodopa</a:t>
            </a:r>
            <a:endParaRPr lang="en-US" sz="1800" dirty="0" smtClean="0">
              <a:latin typeface="Arial" pitchFamily="34" charset="0"/>
              <a:cs typeface="Arial" pitchFamily="34" charset="0"/>
            </a:endParaRPr>
          </a:p>
          <a:p>
            <a:pPr algn="just" rtl="0"/>
            <a:r>
              <a:rPr lang="en-US" sz="1800" dirty="0" smtClean="0">
                <a:latin typeface="Arial" pitchFamily="34" charset="0"/>
                <a:cs typeface="Arial" pitchFamily="34" charset="0"/>
              </a:rPr>
              <a:t>Eating foods that are very high in </a:t>
            </a:r>
            <a:r>
              <a:rPr lang="en-US" sz="1800" dirty="0" err="1" smtClean="0">
                <a:latin typeface="Arial" pitchFamily="34" charset="0"/>
                <a:cs typeface="Arial" pitchFamily="34" charset="0"/>
              </a:rPr>
              <a:t>purines</a:t>
            </a:r>
            <a:r>
              <a:rPr lang="en-US" sz="1800" dirty="0" smtClean="0">
                <a:latin typeface="Arial" pitchFamily="34" charset="0"/>
                <a:cs typeface="Arial" pitchFamily="34" charset="0"/>
              </a:rPr>
              <a:t>, such as organ meats (liver, brains), red meats (beef, lamb), some seafood (sardines, herring), game meat, dried beans, dried peas, mushrooms </a:t>
            </a: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7498080" cy="1143000"/>
          </a:xfrm>
        </p:spPr>
        <p:txBody>
          <a:bodyPr>
            <a:normAutofit/>
          </a:bodyPr>
          <a:lstStyle/>
          <a:p>
            <a:r>
              <a:rPr lang="en-US" sz="3200" dirty="0" smtClean="0">
                <a:solidFill>
                  <a:srgbClr val="00B050"/>
                </a:solidFill>
                <a:latin typeface="Arial Black" pitchFamily="34" charset="0"/>
              </a:rPr>
              <a:t>Stool Exam</a:t>
            </a:r>
            <a:endParaRPr lang="fa-IR" sz="3200" dirty="0">
              <a:solidFill>
                <a:srgbClr val="00B050"/>
              </a:solidFill>
              <a:latin typeface="Arial Black" pitchFamily="34" charset="0"/>
            </a:endParaRPr>
          </a:p>
        </p:txBody>
      </p:sp>
      <p:sp>
        <p:nvSpPr>
          <p:cNvPr id="3" name="Content Placeholder 2"/>
          <p:cNvSpPr>
            <a:spLocks noGrp="1"/>
          </p:cNvSpPr>
          <p:nvPr>
            <p:ph idx="1"/>
          </p:nvPr>
        </p:nvSpPr>
        <p:spPr/>
        <p:txBody>
          <a:bodyPr>
            <a:normAutofit/>
          </a:bodyPr>
          <a:lstStyle/>
          <a:p>
            <a:pPr algn="l" rtl="0"/>
            <a:r>
              <a:rPr lang="en-US" sz="2400" dirty="0" smtClean="0">
                <a:latin typeface="Arial" pitchFamily="34" charset="0"/>
                <a:cs typeface="Arial" pitchFamily="34" charset="0"/>
              </a:rPr>
              <a:t>Occult Blood</a:t>
            </a:r>
          </a:p>
          <a:p>
            <a:pPr algn="l" rtl="0"/>
            <a:r>
              <a:rPr lang="en-US" sz="2400" dirty="0" smtClean="0">
                <a:latin typeface="Arial" pitchFamily="34" charset="0"/>
                <a:cs typeface="Arial" pitchFamily="34" charset="0"/>
              </a:rPr>
              <a:t>Ova</a:t>
            </a:r>
          </a:p>
          <a:p>
            <a:pPr algn="l" rtl="0"/>
            <a:r>
              <a:rPr lang="en-US" sz="2400" dirty="0" smtClean="0">
                <a:latin typeface="Arial" pitchFamily="34" charset="0"/>
                <a:cs typeface="Arial" pitchFamily="34" charset="0"/>
              </a:rPr>
              <a:t>Parasite</a:t>
            </a:r>
          </a:p>
          <a:p>
            <a:pPr algn="l" rtl="0"/>
            <a:r>
              <a:rPr lang="en-US" sz="2400" dirty="0" smtClean="0">
                <a:latin typeface="Arial" pitchFamily="34" charset="0"/>
                <a:cs typeface="Arial" pitchFamily="34" charset="0"/>
              </a:rPr>
              <a:t>Undigested food in feces</a:t>
            </a:r>
          </a:p>
          <a:p>
            <a:pPr algn="l" rtl="0"/>
            <a:endParaRPr lang="fa-I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14290"/>
            <a:ext cx="7326556" cy="914400"/>
          </a:xfrm>
        </p:spPr>
        <p:txBody>
          <a:bodyPr/>
          <a:lstStyle/>
          <a:p>
            <a:r>
              <a:rPr lang="en-US" dirty="0" smtClean="0">
                <a:solidFill>
                  <a:srgbClr val="0070C0"/>
                </a:solidFill>
                <a:latin typeface="Arial Black" pitchFamily="34" charset="0"/>
              </a:rPr>
              <a:t>Exercise 5 </a:t>
            </a:r>
            <a:r>
              <a:rPr lang="en-US" sz="2400" b="1" dirty="0" smtClean="0">
                <a:solidFill>
                  <a:srgbClr val="0070C0"/>
                </a:solidFill>
                <a:latin typeface="Arial" pitchFamily="34" charset="0"/>
                <a:cs typeface="Arial" pitchFamily="34" charset="0"/>
              </a:rPr>
              <a:t>(TFT)</a:t>
            </a:r>
            <a:endParaRPr lang="en-US" sz="2400" b="1" dirty="0">
              <a:solidFill>
                <a:srgbClr val="0070C0"/>
              </a:solidFill>
              <a:latin typeface="Arial" pitchFamily="34" charset="0"/>
              <a:cs typeface="Arial" pitchFamily="34" charset="0"/>
            </a:endParaRPr>
          </a:p>
        </p:txBody>
      </p:sp>
      <p:sp>
        <p:nvSpPr>
          <p:cNvPr id="3" name="Content Placeholder 2"/>
          <p:cNvSpPr>
            <a:spLocks noGrp="1"/>
          </p:cNvSpPr>
          <p:nvPr>
            <p:ph sz="half" idx="1"/>
          </p:nvPr>
        </p:nvSpPr>
        <p:spPr>
          <a:xfrm>
            <a:off x="1115616" y="1124744"/>
            <a:ext cx="4320480" cy="5544615"/>
          </a:xfrm>
        </p:spPr>
        <p:txBody>
          <a:bodyPr>
            <a:normAutofit fontScale="85000" lnSpcReduction="20000"/>
          </a:bodyPr>
          <a:lstStyle/>
          <a:p>
            <a:pPr>
              <a:buNone/>
            </a:pPr>
            <a:r>
              <a:rPr lang="en-US" dirty="0" smtClean="0">
                <a:latin typeface="Arial Black" pitchFamily="34" charset="0"/>
                <a:cs typeface="Arial" pitchFamily="34" charset="0"/>
              </a:rPr>
              <a:t>What do you think?</a:t>
            </a:r>
          </a:p>
          <a:p>
            <a:pPr>
              <a:buNone/>
            </a:pPr>
            <a:endParaRPr lang="en-US" b="1" dirty="0" smtClean="0">
              <a:solidFill>
                <a:srgbClr val="FF0066"/>
              </a:solidFill>
              <a:latin typeface="Arial" pitchFamily="34" charset="0"/>
              <a:cs typeface="Arial" pitchFamily="34" charset="0"/>
            </a:endParaRPr>
          </a:p>
          <a:p>
            <a:pPr>
              <a:buNone/>
            </a:pPr>
            <a:r>
              <a:rPr lang="en-US" b="1" dirty="0" smtClean="0">
                <a:solidFill>
                  <a:srgbClr val="FF0000"/>
                </a:solidFill>
                <a:latin typeface="Arial" pitchFamily="34" charset="0"/>
                <a:cs typeface="Arial" pitchFamily="34" charset="0"/>
              </a:rPr>
              <a:t>The patient is:</a:t>
            </a:r>
          </a:p>
          <a:p>
            <a:pPr>
              <a:buFont typeface="Wingdings 2" pitchFamily="18" charset="2"/>
              <a:buChar char=""/>
            </a:pPr>
            <a:r>
              <a:rPr lang="en-US" dirty="0" smtClean="0">
                <a:latin typeface="Arial" pitchFamily="34" charset="0"/>
                <a:cs typeface="Arial" pitchFamily="34" charset="0"/>
              </a:rPr>
              <a:t>29 yr/ </a:t>
            </a:r>
            <a:r>
              <a:rPr lang="en-US" dirty="0" smtClean="0">
                <a:latin typeface="Arial" pitchFamily="34" charset="0"/>
                <a:cs typeface="Arial" pitchFamily="34" charset="0"/>
              </a:rPr>
              <a:t>female</a:t>
            </a:r>
          </a:p>
          <a:p>
            <a:pPr>
              <a:buFont typeface="Wingdings 2" pitchFamily="18" charset="2"/>
              <a:buChar char=""/>
            </a:pPr>
            <a:endParaRPr lang="en-US" dirty="0" smtClean="0">
              <a:latin typeface="Arial" pitchFamily="34" charset="0"/>
              <a:cs typeface="Arial" pitchFamily="34" charset="0"/>
            </a:endParaRPr>
          </a:p>
          <a:p>
            <a:pPr>
              <a:buFont typeface="Wingdings 2" pitchFamily="18" charset="2"/>
              <a:buChar char=""/>
            </a:pPr>
            <a:r>
              <a:rPr lang="en-US" dirty="0" smtClean="0">
                <a:latin typeface="Arial" pitchFamily="34" charset="0"/>
                <a:cs typeface="Arial" pitchFamily="34" charset="0"/>
              </a:rPr>
              <a:t>Returned for wt             </a:t>
            </a:r>
            <a:r>
              <a:rPr lang="en-US" dirty="0" smtClean="0">
                <a:latin typeface="Arial" pitchFamily="34" charset="0"/>
                <a:cs typeface="Arial" pitchFamily="34" charset="0"/>
              </a:rPr>
              <a:t>      </a:t>
            </a:r>
            <a:r>
              <a:rPr lang="en-US" dirty="0" smtClean="0">
                <a:latin typeface="Arial" pitchFamily="34" charset="0"/>
                <a:cs typeface="Arial" pitchFamily="34" charset="0"/>
              </a:rPr>
              <a:t>reduction </a:t>
            </a:r>
            <a:r>
              <a:rPr lang="en-US" dirty="0" smtClean="0">
                <a:latin typeface="Arial" pitchFamily="34" charset="0"/>
                <a:cs typeface="Arial" pitchFamily="34" charset="0"/>
              </a:rPr>
              <a:t>F/U</a:t>
            </a:r>
          </a:p>
          <a:p>
            <a:pPr>
              <a:buFont typeface="Wingdings 2" pitchFamily="18" charset="2"/>
              <a:buChar char=""/>
            </a:pPr>
            <a:endParaRPr lang="en-US" dirty="0" smtClean="0">
              <a:latin typeface="Arial" pitchFamily="34" charset="0"/>
              <a:cs typeface="Arial" pitchFamily="34" charset="0"/>
            </a:endParaRPr>
          </a:p>
          <a:p>
            <a:pPr>
              <a:buFont typeface="Wingdings 2" pitchFamily="18" charset="2"/>
              <a:buChar char=""/>
            </a:pPr>
            <a:r>
              <a:rPr lang="en-US" dirty="0" smtClean="0">
                <a:latin typeface="Arial" pitchFamily="34" charset="0"/>
                <a:cs typeface="Arial" pitchFamily="34" charset="0"/>
              </a:rPr>
              <a:t>Wt = 87 Kg</a:t>
            </a:r>
          </a:p>
          <a:p>
            <a:pPr>
              <a:buFont typeface="Wingdings 2" pitchFamily="18" charset="2"/>
              <a:buChar char=""/>
            </a:pPr>
            <a:r>
              <a:rPr lang="en-US" dirty="0" smtClean="0">
                <a:latin typeface="Arial" pitchFamily="34" charset="0"/>
                <a:cs typeface="Arial" pitchFamily="34" charset="0"/>
              </a:rPr>
              <a:t>Ht = 163 cm </a:t>
            </a:r>
            <a:endParaRPr lang="en-US" dirty="0" smtClean="0">
              <a:latin typeface="Arial" pitchFamily="34" charset="0"/>
              <a:cs typeface="Arial" pitchFamily="34" charset="0"/>
            </a:endParaRPr>
          </a:p>
          <a:p>
            <a:pPr>
              <a:buFont typeface="Wingdings 2" pitchFamily="18" charset="2"/>
              <a:buChar char=""/>
            </a:pPr>
            <a:endParaRPr lang="en-US" dirty="0" smtClean="0">
              <a:latin typeface="Arial" pitchFamily="34" charset="0"/>
              <a:cs typeface="Arial" pitchFamily="34" charset="0"/>
            </a:endParaRPr>
          </a:p>
          <a:p>
            <a:pPr>
              <a:buFont typeface="Wingdings 2" pitchFamily="18" charset="2"/>
              <a:buChar char=""/>
            </a:pPr>
            <a:r>
              <a:rPr lang="en-US" dirty="0" smtClean="0">
                <a:latin typeface="Arial" pitchFamily="34" charset="0"/>
                <a:cs typeface="Arial" pitchFamily="34" charset="0"/>
              </a:rPr>
              <a:t>speaks slowly </a:t>
            </a:r>
            <a:r>
              <a:rPr lang="en-US" dirty="0" smtClean="0">
                <a:latin typeface="Arial" pitchFamily="34" charset="0"/>
                <a:cs typeface="Arial" pitchFamily="34" charset="0"/>
              </a:rPr>
              <a:t>and                              </a:t>
            </a:r>
            <a:r>
              <a:rPr lang="en-US" dirty="0" smtClean="0">
                <a:latin typeface="Arial" pitchFamily="34" charset="0"/>
                <a:cs typeface="Arial" pitchFamily="34" charset="0"/>
              </a:rPr>
              <a:t>has a puffy </a:t>
            </a:r>
            <a:r>
              <a:rPr lang="en-US" dirty="0" smtClean="0">
                <a:latin typeface="Arial" pitchFamily="34" charset="0"/>
                <a:cs typeface="Arial" pitchFamily="34" charset="0"/>
              </a:rPr>
              <a:t>face</a:t>
            </a:r>
          </a:p>
          <a:p>
            <a:pPr>
              <a:buFont typeface="Wingdings 2" pitchFamily="18" charset="2"/>
              <a:buChar char=""/>
            </a:pPr>
            <a:r>
              <a:rPr lang="en-US" dirty="0" smtClean="0">
                <a:latin typeface="Arial" pitchFamily="34" charset="0"/>
                <a:cs typeface="Arial" pitchFamily="34" charset="0"/>
              </a:rPr>
              <a:t>pale</a:t>
            </a:r>
            <a:r>
              <a:rPr lang="en-US" dirty="0" smtClean="0">
                <a:latin typeface="Arial" pitchFamily="34" charset="0"/>
                <a:cs typeface="Arial" pitchFamily="34" charset="0"/>
              </a:rPr>
              <a:t>, cool, dry, </a:t>
            </a:r>
            <a:r>
              <a:rPr lang="en-US" dirty="0" smtClean="0">
                <a:latin typeface="Arial" pitchFamily="34" charset="0"/>
                <a:cs typeface="Arial" pitchFamily="34" charset="0"/>
              </a:rPr>
              <a:t>and                    </a:t>
            </a:r>
            <a:r>
              <a:rPr lang="en-US" dirty="0" smtClean="0">
                <a:latin typeface="Arial" pitchFamily="34" charset="0"/>
                <a:cs typeface="Arial" pitchFamily="34" charset="0"/>
              </a:rPr>
              <a:t>thick skin</a:t>
            </a:r>
            <a:endParaRPr lang="en-US" b="1" dirty="0" smtClean="0">
              <a:latin typeface="Arial" pitchFamily="34" charset="0"/>
              <a:cs typeface="Arial" pitchFamily="34" charset="0"/>
            </a:endParaRPr>
          </a:p>
          <a:p>
            <a:pPr>
              <a:buNone/>
            </a:pPr>
            <a:endParaRPr lang="en-US" dirty="0">
              <a:latin typeface="Arial" pitchFamily="34" charset="0"/>
              <a:cs typeface="Arial" pitchFamily="34" charset="0"/>
            </a:endParaRPr>
          </a:p>
        </p:txBody>
      </p:sp>
      <p:sp>
        <p:nvSpPr>
          <p:cNvPr id="4" name="Content Placeholder 3"/>
          <p:cNvSpPr>
            <a:spLocks noGrp="1"/>
          </p:cNvSpPr>
          <p:nvPr>
            <p:ph sz="half" idx="2"/>
          </p:nvPr>
        </p:nvSpPr>
        <p:spPr>
          <a:xfrm>
            <a:off x="4427984" y="1844824"/>
            <a:ext cx="4716016" cy="4663440"/>
          </a:xfrm>
        </p:spPr>
        <p:txBody>
          <a:bodyPr>
            <a:normAutofit fontScale="85000" lnSpcReduction="20000"/>
          </a:bodyPr>
          <a:lstStyle/>
          <a:p>
            <a:pPr>
              <a:buNone/>
            </a:pPr>
            <a:r>
              <a:rPr lang="en-US" b="1" dirty="0" smtClean="0">
                <a:solidFill>
                  <a:srgbClr val="FF0000"/>
                </a:solidFill>
                <a:latin typeface="Arial" pitchFamily="34" charset="0"/>
                <a:cs typeface="Arial" pitchFamily="34" charset="0"/>
              </a:rPr>
              <a:t>Lab tests</a:t>
            </a:r>
          </a:p>
          <a:p>
            <a:r>
              <a:rPr lang="en-US" dirty="0" smtClean="0">
                <a:latin typeface="Arial" pitchFamily="34" charset="0"/>
                <a:cs typeface="Arial" pitchFamily="34" charset="0"/>
              </a:rPr>
              <a:t>TSH = </a:t>
            </a:r>
            <a:r>
              <a:rPr lang="en-US" dirty="0" smtClean="0">
                <a:latin typeface="Arial" pitchFamily="34" charset="0"/>
                <a:cs typeface="Arial" pitchFamily="34" charset="0"/>
              </a:rPr>
              <a:t>23 </a:t>
            </a:r>
            <a:r>
              <a:rPr lang="en-US" dirty="0" smtClean="0"/>
              <a:t>µIU/</a:t>
            </a:r>
            <a:r>
              <a:rPr lang="en-US" dirty="0" err="1" smtClean="0"/>
              <a:t>mL</a:t>
            </a:r>
            <a:r>
              <a:rPr lang="en-US" dirty="0" smtClean="0">
                <a:latin typeface="Arial" pitchFamily="34" charset="0"/>
                <a:cs typeface="Arial" pitchFamily="34" charset="0"/>
              </a:rPr>
              <a:t> </a:t>
            </a:r>
            <a:r>
              <a:rPr lang="en-US" dirty="0" smtClean="0">
                <a:latin typeface="Arial" pitchFamily="34" charset="0"/>
                <a:cs typeface="Arial" pitchFamily="34" charset="0"/>
              </a:rPr>
              <a:t>(</a:t>
            </a:r>
            <a:r>
              <a:rPr lang="en-US" dirty="0" smtClean="0">
                <a:latin typeface="Arial" pitchFamily="34" charset="0"/>
                <a:cs typeface="Arial" pitchFamily="34" charset="0"/>
              </a:rPr>
              <a:t>NL=</a:t>
            </a:r>
            <a:r>
              <a:rPr lang="en-US" dirty="0" smtClean="0"/>
              <a:t> </a:t>
            </a:r>
            <a:r>
              <a:rPr lang="en-US" dirty="0" smtClean="0"/>
              <a:t>0.5 - </a:t>
            </a:r>
            <a:r>
              <a:rPr lang="en-US" dirty="0" smtClean="0"/>
              <a:t>4.70</a:t>
            </a:r>
            <a:r>
              <a:rPr lang="en-US" dirty="0" smtClean="0">
                <a:latin typeface="Arial" pitchFamily="34" charset="0"/>
                <a:cs typeface="Arial" pitchFamily="34" charset="0"/>
              </a:rPr>
              <a:t>)</a:t>
            </a:r>
            <a:endParaRPr lang="en-US" dirty="0" smtClean="0">
              <a:latin typeface="Arial" pitchFamily="34" charset="0"/>
              <a:cs typeface="Arial" pitchFamily="34" charset="0"/>
            </a:endParaRPr>
          </a:p>
          <a:p>
            <a:r>
              <a:rPr lang="en-US" dirty="0" smtClean="0">
                <a:latin typeface="Arial" pitchFamily="34" charset="0"/>
                <a:cs typeface="Arial" pitchFamily="34" charset="0"/>
              </a:rPr>
              <a:t>T4 = </a:t>
            </a:r>
            <a:r>
              <a:rPr lang="en-US" dirty="0" smtClean="0">
                <a:latin typeface="Arial" pitchFamily="34" charset="0"/>
                <a:cs typeface="Arial" pitchFamily="34" charset="0"/>
              </a:rPr>
              <a:t>3.8 </a:t>
            </a:r>
            <a:r>
              <a:rPr lang="en-US" dirty="0" smtClean="0"/>
              <a:t>µg/</a:t>
            </a:r>
            <a:r>
              <a:rPr lang="en-US" dirty="0" err="1" smtClean="0"/>
              <a:t>dL</a:t>
            </a:r>
            <a:r>
              <a:rPr lang="en-US" dirty="0" smtClean="0">
                <a:latin typeface="Arial" pitchFamily="34" charset="0"/>
                <a:cs typeface="Arial" pitchFamily="34" charset="0"/>
              </a:rPr>
              <a:t>(NL= </a:t>
            </a:r>
            <a:r>
              <a:rPr lang="en-US" dirty="0" smtClean="0"/>
              <a:t>4.5 </a:t>
            </a:r>
            <a:r>
              <a:rPr lang="en-US" dirty="0" smtClean="0"/>
              <a:t>- </a:t>
            </a:r>
            <a:r>
              <a:rPr lang="en-US" dirty="0" smtClean="0"/>
              <a:t>12.5)</a:t>
            </a:r>
            <a:endParaRPr lang="en-US" dirty="0" smtClean="0">
              <a:latin typeface="Arial" pitchFamily="34" charset="0"/>
              <a:cs typeface="Arial" pitchFamily="34" charset="0"/>
            </a:endParaRPr>
          </a:p>
          <a:p>
            <a:r>
              <a:rPr lang="en-US" dirty="0" smtClean="0">
                <a:latin typeface="Arial" pitchFamily="34" charset="0"/>
                <a:cs typeface="Arial" pitchFamily="34" charset="0"/>
              </a:rPr>
              <a:t>TG </a:t>
            </a:r>
            <a:r>
              <a:rPr lang="en-US" dirty="0" smtClean="0">
                <a:latin typeface="Arial" pitchFamily="34" charset="0"/>
                <a:cs typeface="Arial" pitchFamily="34" charset="0"/>
              </a:rPr>
              <a:t>= 210</a:t>
            </a:r>
          </a:p>
          <a:p>
            <a:r>
              <a:rPr lang="en-US" dirty="0" smtClean="0">
                <a:latin typeface="Arial" pitchFamily="34" charset="0"/>
                <a:cs typeface="Arial" pitchFamily="34" charset="0"/>
              </a:rPr>
              <a:t>AST = 60</a:t>
            </a:r>
          </a:p>
          <a:p>
            <a:r>
              <a:rPr lang="en-US" dirty="0" smtClean="0">
                <a:latin typeface="Arial" pitchFamily="34" charset="0"/>
                <a:cs typeface="Arial" pitchFamily="34" charset="0"/>
              </a:rPr>
              <a:t>ALT = 64</a:t>
            </a:r>
          </a:p>
          <a:p>
            <a:r>
              <a:rPr lang="en-US" dirty="0" smtClean="0">
                <a:latin typeface="Arial" pitchFamily="34" charset="0"/>
                <a:cs typeface="Arial" pitchFamily="34" charset="0"/>
              </a:rPr>
              <a:t>ALP = 280</a:t>
            </a:r>
          </a:p>
          <a:p>
            <a:r>
              <a:rPr lang="en-US" dirty="0" smtClean="0">
                <a:latin typeface="Arial" pitchFamily="34" charset="0"/>
                <a:cs typeface="Arial" pitchFamily="34" charset="0"/>
              </a:rPr>
              <a:t>FBS = 89</a:t>
            </a:r>
          </a:p>
          <a:p>
            <a:r>
              <a:rPr lang="en-US" dirty="0" smtClean="0">
                <a:latin typeface="Arial" pitchFamily="34" charset="0"/>
                <a:cs typeface="Arial" pitchFamily="34" charset="0"/>
              </a:rPr>
              <a:t>Total </a:t>
            </a:r>
            <a:r>
              <a:rPr lang="en-US" dirty="0" err="1" smtClean="0">
                <a:latin typeface="Arial" pitchFamily="34" charset="0"/>
                <a:cs typeface="Arial" pitchFamily="34" charset="0"/>
              </a:rPr>
              <a:t>Chol</a:t>
            </a:r>
            <a:r>
              <a:rPr lang="en-US" dirty="0" smtClean="0">
                <a:latin typeface="Arial" pitchFamily="34" charset="0"/>
                <a:cs typeface="Arial" pitchFamily="34" charset="0"/>
              </a:rPr>
              <a:t> = 225</a:t>
            </a:r>
            <a:endParaRPr lang="en-US" dirty="0" smtClean="0">
              <a:latin typeface="Arial" pitchFamily="34" charset="0"/>
              <a:cs typeface="Arial" pitchFamily="34" charset="0"/>
            </a:endParaRPr>
          </a:p>
          <a:p>
            <a:r>
              <a:rPr lang="en-US" dirty="0" smtClean="0">
                <a:latin typeface="Arial" pitchFamily="34" charset="0"/>
                <a:cs typeface="Arial" pitchFamily="34" charset="0"/>
              </a:rPr>
              <a:t>LDL = 112</a:t>
            </a:r>
          </a:p>
          <a:p>
            <a:r>
              <a:rPr lang="en-US" dirty="0" smtClean="0">
                <a:latin typeface="Arial" pitchFamily="34" charset="0"/>
                <a:cs typeface="Arial" pitchFamily="34" charset="0"/>
              </a:rPr>
              <a:t>HDL = 40</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99392"/>
            <a:ext cx="7488832" cy="1143000"/>
          </a:xfrm>
        </p:spPr>
        <p:txBody>
          <a:bodyPr>
            <a:normAutofit fontScale="90000"/>
          </a:bodyPr>
          <a:lstStyle/>
          <a:p>
            <a:pPr algn="ctr"/>
            <a:r>
              <a:rPr lang="fa-IR" dirty="0" smtClean="0">
                <a:solidFill>
                  <a:srgbClr val="FFC000"/>
                </a:solidFill>
              </a:rPr>
              <a:t/>
            </a:r>
            <a:br>
              <a:rPr lang="fa-IR" dirty="0" smtClean="0">
                <a:solidFill>
                  <a:srgbClr val="FFC000"/>
                </a:solidFill>
              </a:rPr>
            </a:br>
            <a:r>
              <a:rPr lang="en-US" dirty="0" smtClean="0">
                <a:solidFill>
                  <a:srgbClr val="00B050"/>
                </a:solidFill>
                <a:latin typeface="Arial Black" pitchFamily="34" charset="0"/>
              </a:rPr>
              <a:t>Liver Function Tests (LFT)</a:t>
            </a:r>
            <a:endParaRPr lang="fa-IR" dirty="0">
              <a:solidFill>
                <a:srgbClr val="00B050"/>
              </a:solidFill>
              <a:latin typeface="Arial Black" pitchFamily="34" charset="0"/>
            </a:endParaRPr>
          </a:p>
        </p:txBody>
      </p:sp>
      <p:sp>
        <p:nvSpPr>
          <p:cNvPr id="3" name="Content Placeholder 2"/>
          <p:cNvSpPr>
            <a:spLocks noGrp="1"/>
          </p:cNvSpPr>
          <p:nvPr>
            <p:ph idx="1"/>
          </p:nvPr>
        </p:nvSpPr>
        <p:spPr>
          <a:xfrm>
            <a:off x="1043608" y="1340768"/>
            <a:ext cx="7416824" cy="5890414"/>
          </a:xfrm>
        </p:spPr>
        <p:txBody>
          <a:bodyPr/>
          <a:lstStyle/>
          <a:p>
            <a:pPr algn="l" rtl="0"/>
            <a:r>
              <a:rPr lang="en-US" dirty="0" smtClean="0">
                <a:latin typeface="Arial" pitchFamily="34" charset="0"/>
                <a:cs typeface="Arial" pitchFamily="34" charset="0"/>
              </a:rPr>
              <a:t>ALT, AST, GGT</a:t>
            </a:r>
          </a:p>
          <a:p>
            <a:pPr algn="l" rtl="0"/>
            <a:r>
              <a:rPr lang="en-US" dirty="0" smtClean="0">
                <a:latin typeface="Arial" pitchFamily="34" charset="0"/>
                <a:cs typeface="Arial" pitchFamily="34" charset="0"/>
              </a:rPr>
              <a:t>LDH, ALP</a:t>
            </a:r>
          </a:p>
          <a:p>
            <a:pPr algn="l" rtl="0"/>
            <a:r>
              <a:rPr lang="en-US" dirty="0" smtClean="0">
                <a:latin typeface="Arial" pitchFamily="34" charset="0"/>
                <a:cs typeface="Arial" pitchFamily="34" charset="0"/>
              </a:rPr>
              <a:t>Bilirubin</a:t>
            </a:r>
          </a:p>
          <a:p>
            <a:pPr lvl="1" algn="l" rtl="0"/>
            <a:r>
              <a:rPr lang="en-US" dirty="0" smtClean="0">
                <a:latin typeface="Arial" pitchFamily="34" charset="0"/>
                <a:cs typeface="Arial" pitchFamily="34" charset="0"/>
              </a:rPr>
              <a:t>Total</a:t>
            </a:r>
          </a:p>
          <a:p>
            <a:pPr lvl="1" algn="l" rtl="0"/>
            <a:r>
              <a:rPr lang="en-US" dirty="0" smtClean="0">
                <a:latin typeface="Arial" pitchFamily="34" charset="0"/>
                <a:cs typeface="Arial" pitchFamily="34" charset="0"/>
              </a:rPr>
              <a:t>Direct </a:t>
            </a:r>
          </a:p>
          <a:p>
            <a:pPr algn="l" rtl="0"/>
            <a:r>
              <a:rPr lang="en-US" dirty="0" smtClean="0">
                <a:latin typeface="Arial" pitchFamily="34" charset="0"/>
                <a:cs typeface="Arial" pitchFamily="34" charset="0"/>
              </a:rPr>
              <a:t>Coagulation </a:t>
            </a:r>
          </a:p>
          <a:p>
            <a:pPr lvl="1" algn="l" rtl="0"/>
            <a:r>
              <a:rPr lang="en-US" dirty="0" smtClean="0">
                <a:latin typeface="Arial" pitchFamily="34" charset="0"/>
                <a:cs typeface="Arial" pitchFamily="34" charset="0"/>
              </a:rPr>
              <a:t>PT</a:t>
            </a:r>
          </a:p>
          <a:p>
            <a:pPr lvl="1" algn="l" rtl="0"/>
            <a:r>
              <a:rPr lang="en-US" dirty="0" smtClean="0">
                <a:latin typeface="Arial" pitchFamily="34" charset="0"/>
                <a:cs typeface="Arial" pitchFamily="34" charset="0"/>
              </a:rPr>
              <a:t>PTT</a:t>
            </a:r>
          </a:p>
          <a:p>
            <a:pPr lvl="1" algn="l" rtl="0"/>
            <a:r>
              <a:rPr lang="en-US" dirty="0" smtClean="0">
                <a:latin typeface="Arial" pitchFamily="34" charset="0"/>
                <a:cs typeface="Arial" pitchFamily="34" charset="0"/>
              </a:rPr>
              <a:t>INR</a:t>
            </a:r>
            <a:endParaRPr lang="fa-I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708392" cy="1143000"/>
          </a:xfrm>
        </p:spPr>
        <p:txBody>
          <a:bodyPr>
            <a:normAutofit/>
          </a:bodyPr>
          <a:lstStyle/>
          <a:p>
            <a:r>
              <a:rPr lang="en-US" sz="3200" dirty="0" smtClean="0">
                <a:solidFill>
                  <a:srgbClr val="00B050"/>
                </a:solidFill>
                <a:latin typeface="Arial Black" pitchFamily="34" charset="0"/>
              </a:rPr>
              <a:t>Thyroid Function </a:t>
            </a:r>
            <a:r>
              <a:rPr lang="en-US" sz="3200" dirty="0" smtClean="0">
                <a:solidFill>
                  <a:srgbClr val="00B050"/>
                </a:solidFill>
                <a:latin typeface="Arial Black" pitchFamily="34" charset="0"/>
              </a:rPr>
              <a:t>Tests (</a:t>
            </a:r>
            <a:r>
              <a:rPr lang="en-US" sz="3200" dirty="0" smtClean="0">
                <a:solidFill>
                  <a:srgbClr val="00B050"/>
                </a:solidFill>
                <a:latin typeface="Arial Black" pitchFamily="34" charset="0"/>
              </a:rPr>
              <a:t>TFT)</a:t>
            </a:r>
            <a:endParaRPr lang="fa-IR" sz="3200" dirty="0">
              <a:solidFill>
                <a:srgbClr val="00B050"/>
              </a:solidFill>
              <a:latin typeface="Arial Black" pitchFamily="34" charset="0"/>
            </a:endParaRPr>
          </a:p>
        </p:txBody>
      </p:sp>
      <p:sp>
        <p:nvSpPr>
          <p:cNvPr id="3" name="Content Placeholder 2"/>
          <p:cNvSpPr>
            <a:spLocks noGrp="1"/>
          </p:cNvSpPr>
          <p:nvPr>
            <p:ph idx="1"/>
          </p:nvPr>
        </p:nvSpPr>
        <p:spPr/>
        <p:txBody>
          <a:bodyPr>
            <a:normAutofit/>
          </a:bodyPr>
          <a:lstStyle/>
          <a:p>
            <a:pPr algn="l" rtl="0"/>
            <a:r>
              <a:rPr lang="en-US" sz="2400" dirty="0" smtClean="0">
                <a:latin typeface="Arial" pitchFamily="34" charset="0"/>
                <a:cs typeface="Arial" pitchFamily="34" charset="0"/>
              </a:rPr>
              <a:t>T3</a:t>
            </a:r>
          </a:p>
          <a:p>
            <a:pPr algn="l" rtl="0"/>
            <a:r>
              <a:rPr lang="en-US" sz="2400" dirty="0" smtClean="0">
                <a:latin typeface="Arial" pitchFamily="34" charset="0"/>
                <a:cs typeface="Arial" pitchFamily="34" charset="0"/>
              </a:rPr>
              <a:t>T4</a:t>
            </a:r>
          </a:p>
          <a:p>
            <a:pPr algn="l" rtl="0"/>
            <a:r>
              <a:rPr lang="en-US" sz="2400" dirty="0" smtClean="0">
                <a:latin typeface="Arial" pitchFamily="34" charset="0"/>
                <a:cs typeface="Arial" pitchFamily="34" charset="0"/>
              </a:rPr>
              <a:t>T3UP</a:t>
            </a:r>
          </a:p>
          <a:p>
            <a:pPr algn="l" rtl="0"/>
            <a:r>
              <a:rPr lang="en-US" sz="2400" dirty="0" smtClean="0">
                <a:latin typeface="Arial" pitchFamily="34" charset="0"/>
                <a:cs typeface="Arial" pitchFamily="34" charset="0"/>
              </a:rPr>
              <a:t>TSH</a:t>
            </a:r>
          </a:p>
          <a:p>
            <a:pPr algn="l" rtl="0"/>
            <a:r>
              <a:rPr lang="en-US" sz="2400" dirty="0" smtClean="0">
                <a:latin typeface="Arial" pitchFamily="34" charset="0"/>
                <a:cs typeface="Arial" pitchFamily="34" charset="0"/>
              </a:rPr>
              <a:t>Anti- TPO</a:t>
            </a:r>
          </a:p>
          <a:p>
            <a:pPr algn="l" rtl="0"/>
            <a:endParaRPr lang="fa-I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latin typeface="Arial Black" pitchFamily="34" charset="0"/>
              </a:rPr>
              <a:t>Total T4 &amp; Free T4</a:t>
            </a:r>
            <a:endParaRPr lang="en-US" sz="2800" b="1" dirty="0">
              <a:solidFill>
                <a:srgbClr val="00B050"/>
              </a:solidFill>
              <a:latin typeface="Arial Black" pitchFamily="34" charset="0"/>
            </a:endParaRPr>
          </a:p>
        </p:txBody>
      </p:sp>
      <p:sp>
        <p:nvSpPr>
          <p:cNvPr id="3" name="Content Placeholder 2"/>
          <p:cNvSpPr>
            <a:spLocks noGrp="1"/>
          </p:cNvSpPr>
          <p:nvPr>
            <p:ph idx="1"/>
          </p:nvPr>
        </p:nvSpPr>
        <p:spPr>
          <a:xfrm>
            <a:off x="1259632" y="1447800"/>
            <a:ext cx="7488832" cy="4800600"/>
          </a:xfrm>
        </p:spPr>
        <p:txBody>
          <a:bodyPr>
            <a:normAutofit fontScale="70000" lnSpcReduction="20000"/>
          </a:bodyPr>
          <a:lstStyle/>
          <a:p>
            <a:pPr algn="just" rtl="0">
              <a:buNone/>
            </a:pPr>
            <a:r>
              <a:rPr lang="en-US" b="1" dirty="0" smtClean="0">
                <a:solidFill>
                  <a:srgbClr val="FF0000"/>
                </a:solidFill>
                <a:latin typeface="Arial" pitchFamily="34" charset="0"/>
                <a:cs typeface="Arial" pitchFamily="34" charset="0"/>
              </a:rPr>
              <a:t>Total T4</a:t>
            </a:r>
          </a:p>
          <a:p>
            <a:pPr algn="just" rtl="0"/>
            <a:r>
              <a:rPr lang="en-US" dirty="0" smtClean="0">
                <a:latin typeface="Arial" pitchFamily="34" charset="0"/>
                <a:cs typeface="Arial" pitchFamily="34" charset="0"/>
              </a:rPr>
              <a:t> Most of the </a:t>
            </a:r>
            <a:r>
              <a:rPr lang="en-US" dirty="0" err="1" smtClean="0">
                <a:latin typeface="Arial" pitchFamily="34" charset="0"/>
                <a:cs typeface="Arial" pitchFamily="34" charset="0"/>
              </a:rPr>
              <a:t>thyroxine</a:t>
            </a:r>
            <a:r>
              <a:rPr lang="en-US" dirty="0" smtClean="0">
                <a:latin typeface="Arial" pitchFamily="34" charset="0"/>
                <a:cs typeface="Arial" pitchFamily="34" charset="0"/>
              </a:rPr>
              <a:t> (T4) in the blood is attached to </a:t>
            </a:r>
            <a:r>
              <a:rPr lang="en-US" dirty="0" err="1" smtClean="0">
                <a:latin typeface="Arial" pitchFamily="34" charset="0"/>
                <a:cs typeface="Arial" pitchFamily="34" charset="0"/>
              </a:rPr>
              <a:t>thyroxine</a:t>
            </a:r>
            <a:r>
              <a:rPr lang="en-US" dirty="0" smtClean="0">
                <a:latin typeface="Arial" pitchFamily="34" charset="0"/>
                <a:cs typeface="Arial" pitchFamily="34" charset="0"/>
              </a:rPr>
              <a:t>-binding globulin. Less than 1% of the T4 is unattached. A total T4 blood test measures both bound and free </a:t>
            </a:r>
            <a:r>
              <a:rPr lang="en-US" dirty="0" err="1" smtClean="0">
                <a:latin typeface="Arial" pitchFamily="34" charset="0"/>
                <a:cs typeface="Arial" pitchFamily="34" charset="0"/>
              </a:rPr>
              <a:t>thyroxine</a:t>
            </a:r>
            <a:r>
              <a:rPr lang="en-US" dirty="0" smtClean="0">
                <a:latin typeface="Arial" pitchFamily="34" charset="0"/>
                <a:cs typeface="Arial" pitchFamily="34" charset="0"/>
              </a:rPr>
              <a:t> </a:t>
            </a:r>
            <a:endParaRPr lang="en-US" dirty="0" smtClean="0">
              <a:latin typeface="Arial" pitchFamily="34" charset="0"/>
              <a:cs typeface="Arial" pitchFamily="34" charset="0"/>
            </a:endParaRPr>
          </a:p>
          <a:p>
            <a:pPr algn="just" rtl="0">
              <a:buNone/>
            </a:pPr>
            <a:r>
              <a:rPr lang="en-US" b="1" dirty="0" smtClean="0">
                <a:solidFill>
                  <a:srgbClr val="FF0000"/>
                </a:solidFill>
                <a:latin typeface="Arial" pitchFamily="34" charset="0"/>
                <a:cs typeface="Arial" pitchFamily="34" charset="0"/>
              </a:rPr>
              <a:t>Free T4</a:t>
            </a:r>
          </a:p>
          <a:p>
            <a:pPr algn="just" rtl="0"/>
            <a:r>
              <a:rPr lang="en-US" dirty="0" smtClean="0">
                <a:latin typeface="Arial" pitchFamily="34" charset="0"/>
                <a:cs typeface="Arial" pitchFamily="34" charset="0"/>
              </a:rPr>
              <a:t>Free </a:t>
            </a:r>
            <a:r>
              <a:rPr lang="en-US" dirty="0" err="1" smtClean="0">
                <a:latin typeface="Arial" pitchFamily="34" charset="0"/>
                <a:cs typeface="Arial" pitchFamily="34" charset="0"/>
              </a:rPr>
              <a:t>thyroxine</a:t>
            </a:r>
            <a:r>
              <a:rPr lang="en-US" dirty="0" smtClean="0">
                <a:latin typeface="Arial" pitchFamily="34" charset="0"/>
                <a:cs typeface="Arial" pitchFamily="34" charset="0"/>
              </a:rPr>
              <a:t> affects tissue function in the body, but bound </a:t>
            </a:r>
            <a:r>
              <a:rPr lang="en-US" dirty="0" err="1" smtClean="0">
                <a:latin typeface="Arial" pitchFamily="34" charset="0"/>
                <a:cs typeface="Arial" pitchFamily="34" charset="0"/>
              </a:rPr>
              <a:t>thyroxine</a:t>
            </a:r>
            <a:r>
              <a:rPr lang="en-US" dirty="0" smtClean="0">
                <a:latin typeface="Arial" pitchFamily="34" charset="0"/>
                <a:cs typeface="Arial" pitchFamily="34" charset="0"/>
              </a:rPr>
              <a:t> does </a:t>
            </a:r>
            <a:r>
              <a:rPr lang="en-US" dirty="0" smtClean="0">
                <a:latin typeface="Arial" pitchFamily="34" charset="0"/>
                <a:cs typeface="Arial" pitchFamily="34" charset="0"/>
              </a:rPr>
              <a:t>not</a:t>
            </a:r>
            <a:endParaRPr lang="en-US" dirty="0" smtClean="0">
              <a:latin typeface="Arial" pitchFamily="34" charset="0"/>
              <a:cs typeface="Arial" pitchFamily="34" charset="0"/>
            </a:endParaRPr>
          </a:p>
          <a:p>
            <a:pPr algn="just" rtl="0"/>
            <a:r>
              <a:rPr lang="en-US" dirty="0" smtClean="0">
                <a:latin typeface="Arial" pitchFamily="34" charset="0"/>
                <a:cs typeface="Arial" pitchFamily="34" charset="0"/>
              </a:rPr>
              <a:t>Free </a:t>
            </a:r>
            <a:r>
              <a:rPr lang="en-US" dirty="0" err="1" smtClean="0">
                <a:latin typeface="Arial" pitchFamily="34" charset="0"/>
                <a:cs typeface="Arial" pitchFamily="34" charset="0"/>
              </a:rPr>
              <a:t>thyroxine</a:t>
            </a:r>
            <a:r>
              <a:rPr lang="en-US" dirty="0" smtClean="0">
                <a:latin typeface="Arial" pitchFamily="34" charset="0"/>
                <a:cs typeface="Arial" pitchFamily="34" charset="0"/>
              </a:rPr>
              <a:t> (T4) can be measured</a:t>
            </a:r>
          </a:p>
          <a:p>
            <a:pPr lvl="1" algn="just" rtl="0"/>
            <a:r>
              <a:rPr lang="en-US" dirty="0" smtClean="0">
                <a:latin typeface="Arial" pitchFamily="34" charset="0"/>
                <a:cs typeface="Arial" pitchFamily="34" charset="0"/>
              </a:rPr>
              <a:t>directly (FT4)</a:t>
            </a:r>
          </a:p>
          <a:p>
            <a:pPr lvl="1" algn="just" rtl="0"/>
            <a:r>
              <a:rPr lang="en-US" dirty="0" smtClean="0">
                <a:latin typeface="Arial" pitchFamily="34" charset="0"/>
                <a:cs typeface="Arial" pitchFamily="34" charset="0"/>
              </a:rPr>
              <a:t>calculated as the free </a:t>
            </a:r>
            <a:r>
              <a:rPr lang="en-US" dirty="0" err="1" smtClean="0">
                <a:latin typeface="Arial" pitchFamily="34" charset="0"/>
                <a:cs typeface="Arial" pitchFamily="34" charset="0"/>
              </a:rPr>
              <a:t>thyroxine</a:t>
            </a:r>
            <a:r>
              <a:rPr lang="en-US" dirty="0" smtClean="0">
                <a:latin typeface="Arial" pitchFamily="34" charset="0"/>
                <a:cs typeface="Arial" pitchFamily="34" charset="0"/>
              </a:rPr>
              <a:t> index (FTI)</a:t>
            </a:r>
          </a:p>
          <a:p>
            <a:pPr algn="just" rtl="0"/>
            <a:r>
              <a:rPr lang="en-US" dirty="0" smtClean="0">
                <a:latin typeface="Arial" pitchFamily="34" charset="0"/>
                <a:cs typeface="Arial" pitchFamily="34" charset="0"/>
              </a:rPr>
              <a:t>The FTI tells how much free T4 is present compared to bound T4. The FTI can help tell if abnormal amounts of T4 are present because of abnormal amounts of </a:t>
            </a:r>
            <a:r>
              <a:rPr lang="en-US" dirty="0" err="1" smtClean="0">
                <a:latin typeface="Arial" pitchFamily="34" charset="0"/>
                <a:cs typeface="Arial" pitchFamily="34" charset="0"/>
              </a:rPr>
              <a:t>thyroxine</a:t>
            </a:r>
            <a:r>
              <a:rPr lang="en-US" dirty="0" smtClean="0">
                <a:latin typeface="Arial" pitchFamily="34" charset="0"/>
                <a:cs typeface="Arial" pitchFamily="34" charset="0"/>
              </a:rPr>
              <a:t>-binding </a:t>
            </a:r>
            <a:r>
              <a:rPr lang="en-US" dirty="0" smtClean="0">
                <a:latin typeface="Arial" pitchFamily="34" charset="0"/>
                <a:cs typeface="Arial" pitchFamily="34" charset="0"/>
              </a:rPr>
              <a:t>globulin</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rgbClr val="00B050"/>
                </a:solidFill>
                <a:latin typeface="Arial Black" pitchFamily="34" charset="0"/>
              </a:rPr>
              <a:t>Triiodothyronine</a:t>
            </a:r>
            <a:r>
              <a:rPr lang="en-US" sz="2800" b="1" dirty="0" smtClean="0">
                <a:solidFill>
                  <a:srgbClr val="00B050"/>
                </a:solidFill>
                <a:latin typeface="Arial Black" pitchFamily="34" charset="0"/>
              </a:rPr>
              <a:t> (T3</a:t>
            </a:r>
            <a:r>
              <a:rPr lang="en-US" sz="2800" b="1" dirty="0" smtClean="0">
                <a:solidFill>
                  <a:srgbClr val="00B050"/>
                </a:solidFill>
                <a:latin typeface="Arial Black" pitchFamily="34" charset="0"/>
              </a:rPr>
              <a:t>)</a:t>
            </a:r>
            <a:endParaRPr lang="en-US" sz="2800" dirty="0">
              <a:solidFill>
                <a:srgbClr val="00B050"/>
              </a:solidFill>
              <a:latin typeface="Arial Black" pitchFamily="34" charset="0"/>
            </a:endParaRPr>
          </a:p>
        </p:txBody>
      </p:sp>
      <p:sp>
        <p:nvSpPr>
          <p:cNvPr id="3" name="Content Placeholder 2"/>
          <p:cNvSpPr>
            <a:spLocks noGrp="1"/>
          </p:cNvSpPr>
          <p:nvPr>
            <p:ph idx="1"/>
          </p:nvPr>
        </p:nvSpPr>
        <p:spPr>
          <a:xfrm>
            <a:off x="1435608" y="1447800"/>
            <a:ext cx="7240848" cy="4800600"/>
          </a:xfrm>
        </p:spPr>
        <p:txBody>
          <a:bodyPr/>
          <a:lstStyle/>
          <a:p>
            <a:pPr algn="just" rtl="0"/>
            <a:r>
              <a:rPr lang="en-US" dirty="0" smtClean="0"/>
              <a:t> </a:t>
            </a:r>
            <a:r>
              <a:rPr lang="en-US" sz="2400" dirty="0" smtClean="0">
                <a:latin typeface="Arial" pitchFamily="34" charset="0"/>
                <a:cs typeface="Arial" pitchFamily="34" charset="0"/>
              </a:rPr>
              <a:t>Most of the T3 in the blood is attached to </a:t>
            </a:r>
            <a:r>
              <a:rPr lang="en-US" sz="2400" dirty="0" err="1" smtClean="0">
                <a:latin typeface="Arial" pitchFamily="34" charset="0"/>
                <a:cs typeface="Arial" pitchFamily="34" charset="0"/>
              </a:rPr>
              <a:t>thyroxine</a:t>
            </a:r>
            <a:r>
              <a:rPr lang="en-US" sz="2400" dirty="0" smtClean="0">
                <a:latin typeface="Arial" pitchFamily="34" charset="0"/>
                <a:cs typeface="Arial" pitchFamily="34" charset="0"/>
              </a:rPr>
              <a:t>-binding globulin. Less than 1% of the T3 is unattached. </a:t>
            </a:r>
          </a:p>
          <a:p>
            <a:pPr algn="just" rtl="0"/>
            <a:r>
              <a:rPr lang="en-US" sz="2400" dirty="0" smtClean="0">
                <a:latin typeface="Arial" pitchFamily="34" charset="0"/>
                <a:cs typeface="Arial" pitchFamily="34" charset="0"/>
              </a:rPr>
              <a:t>A T3 blood test measures both bound and free </a:t>
            </a:r>
            <a:r>
              <a:rPr lang="en-US" sz="2400" dirty="0" err="1" smtClean="0">
                <a:latin typeface="Arial" pitchFamily="34" charset="0"/>
                <a:cs typeface="Arial" pitchFamily="34" charset="0"/>
              </a:rPr>
              <a:t>triiodothyronine</a:t>
            </a:r>
            <a:r>
              <a:rPr lang="en-US" sz="2400" dirty="0" smtClean="0">
                <a:latin typeface="Arial" pitchFamily="34" charset="0"/>
                <a:cs typeface="Arial" pitchFamily="34" charset="0"/>
              </a:rPr>
              <a:t>.</a:t>
            </a:r>
          </a:p>
          <a:p>
            <a:pPr algn="just" rtl="0"/>
            <a:r>
              <a:rPr lang="en-US" sz="2400" dirty="0" smtClean="0">
                <a:latin typeface="Arial" pitchFamily="34" charset="0"/>
                <a:cs typeface="Arial" pitchFamily="34" charset="0"/>
              </a:rPr>
              <a:t>T3 has a </a:t>
            </a:r>
            <a:r>
              <a:rPr lang="en-US" sz="2400" b="1" u="sng" dirty="0" smtClean="0">
                <a:latin typeface="Arial" pitchFamily="34" charset="0"/>
                <a:cs typeface="Arial" pitchFamily="34" charset="0"/>
              </a:rPr>
              <a:t>greater effect </a:t>
            </a:r>
            <a:r>
              <a:rPr lang="en-US" sz="2400" dirty="0" smtClean="0">
                <a:latin typeface="Arial" pitchFamily="34" charset="0"/>
                <a:cs typeface="Arial" pitchFamily="34" charset="0"/>
              </a:rPr>
              <a:t>on the way the body uses energy than T4, even though T3 is normally present in </a:t>
            </a:r>
            <a:r>
              <a:rPr lang="en-US" sz="2400" b="1" u="sng" dirty="0" smtClean="0">
                <a:latin typeface="Arial" pitchFamily="34" charset="0"/>
                <a:cs typeface="Arial" pitchFamily="34" charset="0"/>
              </a:rPr>
              <a:t>smaller amounts </a:t>
            </a:r>
            <a:r>
              <a:rPr lang="en-US" sz="2400" dirty="0" smtClean="0">
                <a:latin typeface="Arial" pitchFamily="34" charset="0"/>
                <a:cs typeface="Arial" pitchFamily="34" charset="0"/>
              </a:rPr>
              <a:t>than T4.</a:t>
            </a:r>
          </a:p>
          <a:p>
            <a:pPr algn="l" rtl="0"/>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0"/>
            <a:ext cx="7467600" cy="1143000"/>
          </a:xfrm>
        </p:spPr>
        <p:txBody>
          <a:bodyPr>
            <a:normAutofit/>
          </a:bodyPr>
          <a:lstStyle/>
          <a:p>
            <a:r>
              <a:rPr lang="en-US" sz="2800" dirty="0" smtClean="0">
                <a:solidFill>
                  <a:srgbClr val="00B050"/>
                </a:solidFill>
                <a:latin typeface="Arial Black" pitchFamily="34" charset="0"/>
              </a:rPr>
              <a:t>TSH</a:t>
            </a:r>
            <a:endParaRPr lang="en-US" sz="2800" dirty="0">
              <a:solidFill>
                <a:srgbClr val="00B050"/>
              </a:solidFill>
              <a:latin typeface="Arial Black" pitchFamily="34" charset="0"/>
            </a:endParaRPr>
          </a:p>
        </p:txBody>
      </p:sp>
      <p:sp>
        <p:nvSpPr>
          <p:cNvPr id="3" name="Content Placeholder 2"/>
          <p:cNvSpPr>
            <a:spLocks noGrp="1"/>
          </p:cNvSpPr>
          <p:nvPr>
            <p:ph idx="1"/>
          </p:nvPr>
        </p:nvSpPr>
        <p:spPr>
          <a:xfrm>
            <a:off x="1331640" y="928670"/>
            <a:ext cx="7098012" cy="5545282"/>
          </a:xfrm>
        </p:spPr>
        <p:txBody>
          <a:bodyPr>
            <a:normAutofit/>
          </a:bodyPr>
          <a:lstStyle/>
          <a:p>
            <a:pPr algn="just" rtl="0"/>
            <a:r>
              <a:rPr lang="en-US" sz="2400" b="1" dirty="0" smtClean="0">
                <a:latin typeface="Arial" pitchFamily="34" charset="0"/>
                <a:cs typeface="Arial" pitchFamily="34" charset="0"/>
              </a:rPr>
              <a:t>Screening for thyroid dysfunction</a:t>
            </a:r>
            <a:r>
              <a:rPr lang="en-US" sz="2400" dirty="0" smtClean="0">
                <a:latin typeface="Arial" pitchFamily="34" charset="0"/>
                <a:cs typeface="Arial" pitchFamily="34" charset="0"/>
              </a:rPr>
              <a:t> </a:t>
            </a:r>
          </a:p>
          <a:p>
            <a:pPr algn="just" rtl="0"/>
            <a:r>
              <a:rPr lang="en-US" sz="2400" dirty="0" smtClean="0">
                <a:latin typeface="Arial" pitchFamily="34" charset="0"/>
                <a:cs typeface="Arial" pitchFamily="34" charset="0"/>
              </a:rPr>
              <a:t>Serum TSH normal — no further testing performed</a:t>
            </a:r>
          </a:p>
          <a:p>
            <a:pPr algn="just" rtl="0"/>
            <a:r>
              <a:rPr lang="en-US" sz="2400" dirty="0" smtClean="0">
                <a:latin typeface="Arial" pitchFamily="34" charset="0"/>
                <a:cs typeface="Arial" pitchFamily="34" charset="0"/>
              </a:rPr>
              <a:t>Serum TSH high — free T4 added to determine the degree of hypothyroidism</a:t>
            </a:r>
          </a:p>
          <a:p>
            <a:pPr algn="just" rtl="0"/>
            <a:r>
              <a:rPr lang="en-US" sz="2400" dirty="0" smtClean="0">
                <a:latin typeface="Arial" pitchFamily="34" charset="0"/>
                <a:cs typeface="Arial" pitchFamily="34" charset="0"/>
              </a:rPr>
              <a:t>Serum TSH low — free T4 and T3 added to determine the degree of hyperthyroidism</a:t>
            </a:r>
          </a:p>
          <a:p>
            <a:pPr algn="just" rtl="0"/>
            <a:r>
              <a:rPr lang="en-US" sz="2400" dirty="0" smtClean="0">
                <a:latin typeface="Arial" pitchFamily="34" charset="0"/>
                <a:cs typeface="Arial" pitchFamily="34" charset="0"/>
              </a:rPr>
              <a:t>We </a:t>
            </a:r>
            <a:r>
              <a:rPr lang="en-US" sz="2400" dirty="0" smtClean="0">
                <a:latin typeface="Arial" pitchFamily="34" charset="0"/>
                <a:cs typeface="Arial" pitchFamily="34" charset="0"/>
              </a:rPr>
              <a:t>measure serum free T4 if the patient has convincing symptoms of hyper- or hypothyroidism despite a normal TSH </a:t>
            </a:r>
            <a:r>
              <a:rPr lang="en-US" sz="2400" dirty="0" smtClean="0">
                <a:latin typeface="Arial" pitchFamily="34" charset="0"/>
                <a:cs typeface="Arial" pitchFamily="34" charset="0"/>
              </a:rPr>
              <a:t>result</a:t>
            </a:r>
            <a:endParaRPr lang="en-US" sz="2400" dirty="0" smtClean="0">
              <a:latin typeface="Arial" pitchFamily="34" charset="0"/>
              <a:cs typeface="Arial" pitchFamily="34" charset="0"/>
            </a:endParaRPr>
          </a:p>
          <a:p>
            <a:pPr algn="l" rtl="0"/>
            <a:endParaRPr lang="en-US" dirty="0" smtClean="0"/>
          </a:p>
          <a:p>
            <a:pPr algn="l" rtl="0"/>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0"/>
            <a:ext cx="7035552" cy="1143000"/>
          </a:xfrm>
        </p:spPr>
        <p:txBody>
          <a:bodyPr>
            <a:normAutofit/>
          </a:bodyPr>
          <a:lstStyle/>
          <a:p>
            <a:r>
              <a:rPr lang="en-US" sz="3200" dirty="0" smtClean="0">
                <a:solidFill>
                  <a:srgbClr val="00B050"/>
                </a:solidFill>
                <a:latin typeface="Arial Black" pitchFamily="34" charset="0"/>
              </a:rPr>
              <a:t>T3UP</a:t>
            </a:r>
            <a:endParaRPr lang="en-US" sz="3200" dirty="0">
              <a:solidFill>
                <a:srgbClr val="00B050"/>
              </a:solidFill>
              <a:latin typeface="Arial Black" pitchFamily="34" charset="0"/>
            </a:endParaRPr>
          </a:p>
        </p:txBody>
      </p:sp>
      <p:sp>
        <p:nvSpPr>
          <p:cNvPr id="3" name="Content Placeholder 2"/>
          <p:cNvSpPr>
            <a:spLocks noGrp="1"/>
          </p:cNvSpPr>
          <p:nvPr>
            <p:ph idx="1"/>
          </p:nvPr>
        </p:nvSpPr>
        <p:spPr>
          <a:xfrm>
            <a:off x="1475656" y="1142984"/>
            <a:ext cx="6882558" cy="5330968"/>
          </a:xfrm>
        </p:spPr>
        <p:txBody>
          <a:bodyPr>
            <a:normAutofit/>
          </a:bodyPr>
          <a:lstStyle/>
          <a:p>
            <a:pPr algn="just" rtl="0"/>
            <a:r>
              <a:rPr lang="en-US" sz="2600" dirty="0" smtClean="0">
                <a:latin typeface="Arial" pitchFamily="34" charset="0"/>
                <a:cs typeface="Arial" pitchFamily="34" charset="0"/>
              </a:rPr>
              <a:t>Hyperthyroidism — high serum total T4, high T3-resin uptake, high free T4 </a:t>
            </a:r>
            <a:r>
              <a:rPr lang="en-US" sz="2600" dirty="0" smtClean="0">
                <a:latin typeface="Arial" pitchFamily="34" charset="0"/>
                <a:cs typeface="Arial" pitchFamily="34" charset="0"/>
              </a:rPr>
              <a:t>index</a:t>
            </a:r>
          </a:p>
          <a:p>
            <a:pPr algn="just" rtl="0"/>
            <a:endParaRPr lang="en-US" sz="2600" dirty="0" smtClean="0">
              <a:latin typeface="Arial" pitchFamily="34" charset="0"/>
              <a:cs typeface="Arial" pitchFamily="34" charset="0"/>
            </a:endParaRPr>
          </a:p>
          <a:p>
            <a:pPr algn="just" rtl="0"/>
            <a:r>
              <a:rPr lang="en-US" sz="2600" dirty="0" smtClean="0">
                <a:latin typeface="Arial" pitchFamily="34" charset="0"/>
                <a:cs typeface="Arial" pitchFamily="34" charset="0"/>
              </a:rPr>
              <a:t>TBG excess — high serum total T4, low T3-resin uptake, normal free T4 </a:t>
            </a:r>
            <a:r>
              <a:rPr lang="en-US" sz="2600" dirty="0" smtClean="0">
                <a:latin typeface="Arial" pitchFamily="34" charset="0"/>
                <a:cs typeface="Arial" pitchFamily="34" charset="0"/>
              </a:rPr>
              <a:t>index</a:t>
            </a:r>
          </a:p>
          <a:p>
            <a:pPr algn="just" rtl="0"/>
            <a:endParaRPr lang="en-US" sz="2600" dirty="0" smtClean="0">
              <a:latin typeface="Arial" pitchFamily="34" charset="0"/>
              <a:cs typeface="Arial" pitchFamily="34" charset="0"/>
            </a:endParaRPr>
          </a:p>
          <a:p>
            <a:pPr algn="just" rtl="0"/>
            <a:r>
              <a:rPr lang="en-US" sz="2600" dirty="0" smtClean="0">
                <a:latin typeface="Arial" pitchFamily="34" charset="0"/>
                <a:cs typeface="Arial" pitchFamily="34" charset="0"/>
              </a:rPr>
              <a:t>Hypothyroidism — low serum total T4, low T3-resin uptake, low free T4 </a:t>
            </a:r>
            <a:r>
              <a:rPr lang="en-US" sz="2600" dirty="0" smtClean="0">
                <a:latin typeface="Arial" pitchFamily="34" charset="0"/>
                <a:cs typeface="Arial" pitchFamily="34" charset="0"/>
              </a:rPr>
              <a:t>index</a:t>
            </a:r>
          </a:p>
          <a:p>
            <a:pPr algn="just" rtl="0"/>
            <a:endParaRPr lang="en-US" sz="2600" dirty="0" smtClean="0">
              <a:latin typeface="Arial" pitchFamily="34" charset="0"/>
              <a:cs typeface="Arial" pitchFamily="34" charset="0"/>
            </a:endParaRPr>
          </a:p>
          <a:p>
            <a:pPr algn="just" rtl="0"/>
            <a:r>
              <a:rPr lang="en-US" sz="2600" dirty="0" smtClean="0">
                <a:latin typeface="Arial" pitchFamily="34" charset="0"/>
                <a:cs typeface="Arial" pitchFamily="34" charset="0"/>
              </a:rPr>
              <a:t>TBG deficiency — low serum total T4, high T3-resin uptake, normal free T4 index</a:t>
            </a:r>
          </a:p>
          <a:p>
            <a:pPr algn="l" rtl="0"/>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B050"/>
                </a:solidFill>
                <a:latin typeface="Arial Black" pitchFamily="34" charset="0"/>
              </a:rPr>
              <a:t>Micronutrients </a:t>
            </a:r>
            <a:endParaRPr lang="fa-IR" sz="3200" dirty="0">
              <a:solidFill>
                <a:srgbClr val="00B050"/>
              </a:solidFill>
              <a:latin typeface="Arial Black" pitchFamily="34" charset="0"/>
            </a:endParaRPr>
          </a:p>
        </p:txBody>
      </p:sp>
      <p:sp>
        <p:nvSpPr>
          <p:cNvPr id="3" name="Content Placeholder 2"/>
          <p:cNvSpPr>
            <a:spLocks noGrp="1"/>
          </p:cNvSpPr>
          <p:nvPr>
            <p:ph idx="1"/>
          </p:nvPr>
        </p:nvSpPr>
        <p:spPr/>
        <p:txBody>
          <a:bodyPr>
            <a:normAutofit fontScale="85000" lnSpcReduction="20000"/>
          </a:bodyPr>
          <a:lstStyle/>
          <a:p>
            <a:pPr algn="l" rtl="0"/>
            <a:r>
              <a:rPr lang="en-US" sz="3100" dirty="0" smtClean="0">
                <a:latin typeface="Arial" pitchFamily="34" charset="0"/>
                <a:cs typeface="Arial" pitchFamily="34" charset="0"/>
              </a:rPr>
              <a:t>Sodium</a:t>
            </a:r>
          </a:p>
          <a:p>
            <a:pPr algn="l" rtl="0"/>
            <a:r>
              <a:rPr lang="en-US" sz="3100" dirty="0" smtClean="0">
                <a:latin typeface="Arial" pitchFamily="34" charset="0"/>
                <a:cs typeface="Arial" pitchFamily="34" charset="0"/>
              </a:rPr>
              <a:t>Potassium</a:t>
            </a:r>
          </a:p>
          <a:p>
            <a:pPr algn="l" rtl="0"/>
            <a:r>
              <a:rPr lang="en-US" sz="3100" dirty="0" smtClean="0">
                <a:latin typeface="Arial" pitchFamily="34" charset="0"/>
                <a:cs typeface="Arial" pitchFamily="34" charset="0"/>
              </a:rPr>
              <a:t>Calcium</a:t>
            </a:r>
          </a:p>
          <a:p>
            <a:pPr algn="l" rtl="0"/>
            <a:r>
              <a:rPr lang="en-US" sz="3100" dirty="0" smtClean="0">
                <a:latin typeface="Arial" pitchFamily="34" charset="0"/>
                <a:cs typeface="Arial" pitchFamily="34" charset="0"/>
              </a:rPr>
              <a:t>Phosphorous</a:t>
            </a:r>
          </a:p>
          <a:p>
            <a:pPr algn="l" rtl="0"/>
            <a:r>
              <a:rPr lang="en-US" sz="3100" dirty="0" smtClean="0">
                <a:latin typeface="Arial" pitchFamily="34" charset="0"/>
                <a:cs typeface="Arial" pitchFamily="34" charset="0"/>
              </a:rPr>
              <a:t>Magnesium</a:t>
            </a:r>
          </a:p>
          <a:p>
            <a:pPr algn="l" rtl="0"/>
            <a:r>
              <a:rPr lang="en-US" sz="3100" dirty="0" err="1" smtClean="0">
                <a:latin typeface="Arial" pitchFamily="34" charset="0"/>
                <a:cs typeface="Arial" pitchFamily="34" charset="0"/>
              </a:rPr>
              <a:t>Ceruloplasmin</a:t>
            </a:r>
            <a:endParaRPr lang="en-US" sz="3100" dirty="0" smtClean="0">
              <a:latin typeface="Arial" pitchFamily="34" charset="0"/>
              <a:cs typeface="Arial" pitchFamily="34" charset="0"/>
            </a:endParaRPr>
          </a:p>
          <a:p>
            <a:pPr algn="l" rtl="0"/>
            <a:r>
              <a:rPr lang="en-US" sz="3100" dirty="0" smtClean="0">
                <a:latin typeface="Arial" pitchFamily="34" charset="0"/>
                <a:cs typeface="Arial" pitchFamily="34" charset="0"/>
              </a:rPr>
              <a:t>Copper</a:t>
            </a:r>
          </a:p>
          <a:p>
            <a:pPr algn="l" rtl="0"/>
            <a:r>
              <a:rPr lang="en-US" sz="3100" dirty="0" smtClean="0">
                <a:latin typeface="Arial" pitchFamily="34" charset="0"/>
                <a:cs typeface="Arial" pitchFamily="34" charset="0"/>
              </a:rPr>
              <a:t>Zinc</a:t>
            </a:r>
          </a:p>
          <a:p>
            <a:pPr algn="l" rtl="0"/>
            <a:r>
              <a:rPr lang="en-US" sz="3100" dirty="0" smtClean="0">
                <a:latin typeface="Arial" pitchFamily="34" charset="0"/>
                <a:cs typeface="Arial" pitchFamily="34" charset="0"/>
              </a:rPr>
              <a:t>25(OH)D - </a:t>
            </a:r>
            <a:r>
              <a:rPr lang="en-US" sz="3100" dirty="0" smtClean="0">
                <a:latin typeface="Arial" pitchFamily="34" charset="0"/>
                <a:cs typeface="Arial" pitchFamily="34" charset="0"/>
              </a:rPr>
              <a:t>1,25(OH)D</a:t>
            </a:r>
          </a:p>
          <a:p>
            <a:pPr algn="l" rtl="0"/>
            <a:r>
              <a:rPr lang="en-US" sz="3100" dirty="0" smtClean="0">
                <a:latin typeface="Arial" pitchFamily="34" charset="0"/>
                <a:cs typeface="Arial" pitchFamily="34" charset="0"/>
              </a:rPr>
              <a:t>Retinol</a:t>
            </a:r>
          </a:p>
          <a:p>
            <a:pPr algn="l" rtl="0"/>
            <a:r>
              <a:rPr lang="en-US" sz="3100" dirty="0" err="1" smtClean="0">
                <a:latin typeface="Arial" pitchFamily="34" charset="0"/>
                <a:cs typeface="Arial" pitchFamily="34" charset="0"/>
              </a:rPr>
              <a:t>Folate</a:t>
            </a:r>
            <a:endParaRPr lang="en-US" sz="3100" dirty="0" smtClean="0">
              <a:latin typeface="Arial" pitchFamily="34" charset="0"/>
              <a:cs typeface="Arial" pitchFamily="34" charset="0"/>
            </a:endParaRPr>
          </a:p>
          <a:p>
            <a:pPr algn="l" rtl="0"/>
            <a:r>
              <a:rPr lang="en-US" sz="3100" dirty="0" smtClean="0">
                <a:latin typeface="Arial" pitchFamily="34" charset="0"/>
                <a:cs typeface="Arial" pitchFamily="34" charset="0"/>
              </a:rPr>
              <a:t>B12</a:t>
            </a:r>
          </a:p>
          <a:p>
            <a:pPr algn="l" rtl="0"/>
            <a:endParaRPr lang="fa-IR" dirty="0"/>
          </a:p>
        </p:txBody>
      </p:sp>
      <p:pic>
        <p:nvPicPr>
          <p:cNvPr id="13314" name="Picture 2" descr="https://encrypted-tbn3.gstatic.com/images?q=tbn:ANd9GcS1lcYYrLf8q9sVIPApaxb9QVz5CXISnKo0gt65hB_o7TXr2EVU"/>
          <p:cNvPicPr>
            <a:picLocks noChangeAspect="1" noChangeArrowheads="1"/>
          </p:cNvPicPr>
          <p:nvPr/>
        </p:nvPicPr>
        <p:blipFill>
          <a:blip r:embed="rId2" cstate="print"/>
          <a:srcRect/>
          <a:stretch>
            <a:fillRect/>
          </a:stretch>
        </p:blipFill>
        <p:spPr bwMode="auto">
          <a:xfrm>
            <a:off x="4572000" y="1916832"/>
            <a:ext cx="4198564" cy="24113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B050"/>
                </a:solidFill>
                <a:latin typeface="Arial Black" pitchFamily="34" charset="0"/>
              </a:rPr>
              <a:t>Others </a:t>
            </a:r>
            <a:endParaRPr lang="fa-IR" sz="3200" dirty="0">
              <a:solidFill>
                <a:srgbClr val="00B050"/>
              </a:solidFill>
              <a:latin typeface="Arial Black" pitchFamily="34" charset="0"/>
            </a:endParaRPr>
          </a:p>
        </p:txBody>
      </p:sp>
      <p:sp>
        <p:nvSpPr>
          <p:cNvPr id="3" name="Content Placeholder 2"/>
          <p:cNvSpPr>
            <a:spLocks noGrp="1"/>
          </p:cNvSpPr>
          <p:nvPr>
            <p:ph idx="1"/>
          </p:nvPr>
        </p:nvSpPr>
        <p:spPr/>
        <p:txBody>
          <a:bodyPr>
            <a:normAutofit/>
          </a:bodyPr>
          <a:lstStyle/>
          <a:p>
            <a:pPr algn="l" rtl="0"/>
            <a:r>
              <a:rPr lang="en-US" sz="2400" dirty="0" smtClean="0">
                <a:latin typeface="Arial" pitchFamily="34" charset="0"/>
                <a:cs typeface="Arial" pitchFamily="34" charset="0"/>
              </a:rPr>
              <a:t>Hormones</a:t>
            </a:r>
          </a:p>
          <a:p>
            <a:pPr lvl="1" algn="l" rtl="0"/>
            <a:r>
              <a:rPr lang="en-US" sz="2400" dirty="0" smtClean="0">
                <a:latin typeface="Arial" pitchFamily="34" charset="0"/>
                <a:cs typeface="Arial" pitchFamily="34" charset="0"/>
              </a:rPr>
              <a:t>Insulin</a:t>
            </a:r>
          </a:p>
          <a:p>
            <a:pPr lvl="1" algn="l" rtl="0"/>
            <a:r>
              <a:rPr lang="en-US" sz="2400" dirty="0" smtClean="0">
                <a:latin typeface="Arial" pitchFamily="34" charset="0"/>
                <a:cs typeface="Arial" pitchFamily="34" charset="0"/>
              </a:rPr>
              <a:t>ACTH</a:t>
            </a:r>
          </a:p>
          <a:p>
            <a:pPr lvl="1" algn="l" rtl="0"/>
            <a:r>
              <a:rPr lang="en-US" sz="2400" dirty="0" err="1" smtClean="0">
                <a:latin typeface="Arial" pitchFamily="34" charset="0"/>
                <a:cs typeface="Arial" pitchFamily="34" charset="0"/>
              </a:rPr>
              <a:t>Cortisol</a:t>
            </a:r>
            <a:endParaRPr lang="en-US" sz="2400" dirty="0" smtClean="0">
              <a:latin typeface="Arial" pitchFamily="34" charset="0"/>
              <a:cs typeface="Arial" pitchFamily="34" charset="0"/>
            </a:endParaRPr>
          </a:p>
          <a:p>
            <a:pPr algn="l" rtl="0"/>
            <a:r>
              <a:rPr lang="en-US" sz="2400" dirty="0" smtClean="0">
                <a:latin typeface="Arial" pitchFamily="34" charset="0"/>
                <a:cs typeface="Arial" pitchFamily="34" charset="0"/>
              </a:rPr>
              <a:t>Serum protein electrophoresis</a:t>
            </a:r>
            <a:endParaRPr lang="fa-IR" sz="2400" dirty="0">
              <a:latin typeface="Arial" pitchFamily="34" charset="0"/>
              <a:cs typeface="Arial" pitchFamily="34" charset="0"/>
            </a:endParaRPr>
          </a:p>
        </p:txBody>
      </p:sp>
      <p:sp>
        <p:nvSpPr>
          <p:cNvPr id="12290" name="AutoShape 2" descr="data:image/jpeg;base64,/9j/4AAQSkZJRgABAQAAAQABAAD/2wCEAAkGBxQTEhUUExQUFhQXGBgaGBgXFxocHRwaFRwcHBwXGBwYHCggHBolHBcXITEhJSkrLi4uHB8zODMsNygtLisBCgoKDg0OGxAQGy8kICQsLCwsLDQsLCwsNCwsLCwsLCwsLCwsLCwsLCwsLCwsLCwsLCwsLCwsLCwsLCwsLCwsLP/AABEIAMABBgMBIgACEQEDEQH/xAAcAAABBQEBAQAAAAAAAAAAAAAFAAIDBAYBBwj/xABFEAABAwIEAwQFCQcDAwUBAAABAAIDBBEFEiExQVFhBhNxgSIykaHwBxQjQlKxwdHSM1NicpLh8RWCohZDsjRjk8PTJP/EABoBAAMBAQEBAAAAAAAAAAAAAAABAgMEBQb/xAAkEQACAgEEAgMAAwAAAAAAAAAAAQIRIQMSMVETQQRhcSKRsf/aAAwDAQACEQMRAD8ALujY712td5a+3dMdg7Xfs3uYfaPfr71aoaYvIA4pYjikVO/u7GSTi1mtvE8F6l1g83FAHEpJaVzRKPQebNeNieXQ24IjTShwuFzF3vrGxtlaGRMcHhg1JcNsx6X2Cu4fSNvZF4yH4QkJKjjeMRmfuITbJo53G/EBSxUZO0rvMA/dZNcA8FgOXSVWlo5hq3K7wNj7Cqzq0sIEjXN8QQihWGqeLMpu1eK/M6UMZ/6if0Ixyvu49BurHZ9zC10riMjBclYqOsdXVb6p3qD0IRyaDq4eJ9yzeZUWsKy92fwwQxgbndx4lx1JPW6M5U2Jumie06qyR2RceLC6uwvjjY+WQ2Yxpc7wCAtrzV+k4ZYz6rAbafxEakqU7ZT4LRq2jiF0VLTxUX+iwH/tgeBcPuKgn7NNOsUr2HgHekPz96rBOQi1904FZqMVEM7YX5SXagtdfTmRuNjv5XW7wygFhcX5kqZNIayCgEiEZxHDxkL2ixG4G1uY+9CCknY6oaFcoWBzst9d/LmhtdUd20u3cdGt+047D46on2coXMbmebvdq4/gOQHJEngEZjtriHf1baVn7KmsX8jK7gf5W+8olSNsBZEsS7JRue6WK0crzmfuWvdbcjgdBqPYqPzCVhyuyA+f5Ii1QO7JmyALgffVDcRwmqILonMcRrl1BPQX0v7EGwXHXOcWPFnAkEHQgjcEcCqoVmtDk5xuoYn3CkSATQnAJoTkgscGpEWXLrmZAzqSSSAG4XUZTyNreZWFo3vieWzi0pJLyeJPEHi3ktSxydM1kgyyNDh13HgdwtFhkMgpagEaHdEaM63QV+DNB+jke3obOHv196uUkcjde8Bt/Db8SkxoyON4cY8UkAJyyBsunAnQj2gHzHNa2B+mmnRROpGl5efSe71nHc20A6DoOZU7felFUhylbJmPKJ0EOc5SL34FDqdtyrfaDFxQ0hkbYzSHJE3m48fAbqZOhxVgDtlG17n0dIRHe3zhwvb+UAaX14KGhwiWFoDA1zQLWBtt4qPs9TZGXcbvccznHcuduUfZUBWlRHIP+elmj2lniLezgrsM4P5q/DJoTvsNdtVGYGEnQg67GwNt9NkmxpFPtWbYdVHlGT5gi3vQPsmCIxfjqtDX0TXt7txc6O4OUnTTUX56802GANGgskhvosBOzaXXI9URpomBjpJHBrGgklJugWTyrsfjPfVxkkOr75emujR4NFvJez0L/RAXzlX0UsMzpIg4xF5cx4FtCbjQer4LS0nykTxMAcAfEaqOVTNPdo9zYECrcLLXXbq37unVYjAPlOL32e2zeLr89uvAnyPJekUtW2VoLbWOylWuBvPJnY8Nc+UPeCA3RjfvfbmfuWjpY7BSiJSNahysSiIBMmha4WIv8cFKGqaKBRdF1YJioHNcLag+7xXmtZTh+K1b4/UDmC42L2sAcfuHkvYnyxt9ZzfasPBQRRuf3Y9EFxb5nc33WmnK3bImqwNgjsFLZWRva5v7vBRSCx8VpZFEaka1caFep2NALnkNY0EuJ2AG5SboEU3xEC6HTYjGDbML+K4cXNW70QWwfVbxcPtO8eSsOwqBws+Jh6gWPkRrdUvsT+jkNQHagrqGRYVJC5wZd8Z9U31HRw5+C4qpE7mSB45p10PdgMlvoZjf7MnH/c0aexDf9Tkik7udpY7rxHMHYjwVAaVgvqdknu4KvDUZgPj43TwUqG2Ouupl1LFHdAh0UllR7RUIqnwyGTKYQ4BpF2nNx30dpZc7SVfzZrQQXSO1axoJcQONhrZA6DtE2Q7WPI9EsMdMPx0htbMB4D80PxyjmgZ3zH542kZ9LFoJ303br5K/TTXsr3aSRseHT5tXTMMUbeLnSaezj5FEpNBFWD8DxfO3XYj4sjHzgdT4/wBll8GpO7jaNyALowJE3ESZfMl9U26rCRIypUFlpr7LtY1s0LoZL5H72Njobg+0bFVO8S75FBZQ/wBKmiN2ZZW8LaOHkfwKfHVNOksduBD2+3Qjl+KvMqOqndVtLSJA1zbXOYAiw1vqm2JIwnajAInOiFIA0yPyua0aWtfMOQHH8OPqXZ2k7pjW8gB7EA7N4a18jpwzI12kbddG/a12Lt7cls4IrALGVLg1Tb5LC6E1OWJoSMQftlUzCNscBDS6+Z17bW0HjdFWqDEKbvGW+sNR+SFW62ErcaRg8MwlzTmlkc93Ik29+6MsfbXdJ7CCQbg8imuXTyc6VEveDr5qNxuhfaLE/m1O6UAEiwAPNxAHkL38lZ7C1RmhDnHMXE3PnslwVyXYzqg/yk1Lm0FmXs+WJkhHBhOt+hIA81sajDAdW+ifd/ZCauEgOZI0FrhYtcLtcOPQhTakPKMt2dqQWADcBGqjEWRi73ADqqDey0IdeN8sY+y1wIHhmaT703Euw0UzHGSackA65wLW42DbLRtEK7CNHiUcouxwIHJJYf5PqOQRvcTdrnHKeYboHeaSSV5LdJm6p4jvw5oT8otOx9NG1pDqgTNLANw3Z9z9nKdfAdFQxDtE6pkLYj3cDSQCN3W4g8uqtUsTRqNTzJufMnVPa3klSoZh8BawA7gK5ey5suXVkkrFdNQyCN00nqsG3Ek+q0dSVWpo7lBsTqvnEwjafoYD5Ok+seobsPNS+io9lrCpZHvdPNrK83NtgODB0CZjOBxzP71hEcp9bT0X22Jts7hflvwVmIW/BddInVcCsH0sEzNC1h659PuU1TE+SQSSuDi0WY0eq0cSOZ6/3vKZeqa6VMR0qN06jklVOab/ACmIvipTmVCDGdSQVFzugdGipYTJttxPILK9pO0jIXZWHO4bngjONVzmwCKL1ni7iN7cAvMcSwyUkl2ixnNrgvTipBik7Yvza7LWYNMaxzWC/d6GQ8+TfM7ryyCkOYAmw4k8AvXOwGKUzWhgNjxvpc9PyUwnKSyXOCXB6LRUwa0C2yttamwSgjRSkrJvJSVHE6y6xqlMNhfZS2UkQ3XQVH37dgR7U9qYFatomya7O5/G4QWopHsOo8xt/ZaVMLVUZtEShZ5x22ps9FMOLQHj/YQfuBVj5NqKSOAZwQSbgHl+C276Jh1s3xsE6KnA6K3NEqLRO1MmiDhYi6fZdAWRqB6jDC03bq33hZvtlXHK2jiNnyi8hH1Yhv4F23tXob5Gxxue8gNaCSTwA1JXmFC4Tzy1JAaZXXA5MGjR0NrE9SVppty59Gc0ol/D6VsbA21gBayStNFtklqQB6nC4X3JblcfrRnLrzI2v5Km7CJGm8Uod0kBH/Jv5Im13tTrrS2SBnyTM9eJ1ubPSHu1A8UqbE2ONri6MiRSvwuKcfSsabC5cdCBxOYaj2osKAeP4x3MQaw/Sy+gz+H7T/Ifgq2FMaxjWjh8XQN+A/OZHSRzPbE27YS8ZyW31dw0J26Lr8ErYrljmSgcjY+x2nvUp/RbSqrNZnUb3rJjHpIjlmjfHw9JpHsJ0PkUQgx1juKpNEOLCz3qIyKEVAOxUcj1QqHzSqjNKnyyKjM9IpI5JOoxVWURaXXtw1/wqb3qHI0UTZYTjMRFpDZ1rXO1gu4hFE/Z7PaFhnSJMnPNZumy0qQZk7OtkdYOabqpiXZqopfpAC6MfWbqW/zDfz2RTs1q/M4+i3U9TwHmt3S1WZrXcxeyUlt4BPc6ZjezHbx8VmyHMznxXquC45FUNu1w/FedY/2NimJkhIil3IA9Bx6geqeo9ixsNXUUMuV2ZjgfIjmDsQliXJLTifSUCwHyn4nU5+6ie2ONoF/SsXEi/DUDX71N2I7exzZWSkNfzOx/JZn5U3GaoeYzdoDRpxsNVG1xkViSowkeN1ETswkdvuHXC3nZP5SzcMqLa6Z/zXlU5cwnf44FN7zUcDyRv7H4+j6qpKxsgDmkEHXRTrxb5Lu0rxJ3DiS0j0eluC9lgfmCGvaJslSKRSCgo4p4GXUJXZqgsikc1uZzWOcGj6xaCQ0eNrIY0eefK32pdmFDTtfI62ecRtLiG/VYbDibE9BbisLTdrJIrCRjmfztc371sey1AfTmk1mmcXyHjd2w8trLRPaCLOAI5EXC6IRcVRzykpMxtL2xY4ckkcq+y9HIbup47/w3Z/4EJK7+hAialrDdzO6I+yHG58CQBfzUdHipccrgWuBsWkWII4EFH2G2qr11GyXV49IDRzdHeF9iPFXYh9OM1lztHMCPmbC7O4B02QXysOzCeGax8guUTHREWc02O5bt4i+6dHh4YXH0i57y9zty4nmeYsBbkolyVHGSBlIGNGX1dvDoRwXFel2POzb+Iv8A2VXLdUmS0V3i4IIBHEEX+9Bq3sjBLfIDE/gY9B5t9X7lpHtZHG6WU5WMFyeJ5AdblC6fFnP1j9AHzPtP4IdPA1ayYqkpJ4al0D/SDQDnG1jt4HotDkIGqJOhA158eJPXqqz2JxVIcnYMmYoYjqduWv3BFcTkMVOXN9dxDWkj7XKwOv3WJWXmoHv2ly3ts0EG23H376nhZRKXpFQXtk1XU3GUeqPj4/wh7yuSUE7di1/hofYdPeqkszm+u1zepGnt2UN1yapWTOUtPDmIsq0coPFGMPblbn47N8UlkJOkGqGK2WMbDV5HPlf3LStnAFlmcO9EXO51Kv8AfJN2KCrJo43jS97ngBr5qtitJHMwtkaHt4g6EHpy8Qq8s97kXs7KbgE7bt02UFRWZW6nXLax31Po362BUGgDp+yzI5Q9sjsoN8p38LgotVOBQuoxMDc2Q6bHG8/cVZG1J2PxKhjde4CxdLSSSyZYo3veeDASR7NvFaKsxloF91qPk2xuBgyOAY5xvfnfgSo27mPftRP8nnYeaKTv6hoZYeiy4J14m2g46X48F6zTtsEykexwuNVYyob9EJXk6E6y4pYm3UMtDO7TboB8oHbKOgjDQM0z75W8h9p3Ref4F8pshktMBlJ3HBVGLaIlJJ0j0+fDBqWeiTqRw/sh81HIPqk+GvuRTDq9srQ5p0IurzBdVvceSdifBki7rZJXe2VJlayVoFy7K4c7gkHxFj7UlvD+StGM5KDpmEmxh9vo4JneDHfiEGl7YPieGywvjvsHtc2/hmGoW7pxdBPlDgbIyClsO8c8SO/gY249ribeF0Sb9GkUvZbo6sSNDhxVoPPAm3JUqCmDGADgFc8VTIOOCZ8XUi4gCh2koXVFLJEwgPu1zb7EscHZT42tfwWNocSMLu7ka5jhu06EeI4jqNCvQHfBVWuo45hllY146i58juD4IrNjUsUC6bEGvAsbjxU7ACVSl7LMH7KR7Ohs8Dzd6X/JMZhVQ3aVjgP4SPxKYFntNSh1FNyY3O0/xR+kLeNreZWbwr0mA8xdHKvD5ZRlmkuz7DRYG3M31HTRSihA0Asklmx3gFPiVV0RR11MuChvpbyTaBMAMwNkp1blP2m6eZtofNR0MIvla8vjafRcdL31uinaJxZlp2evKLvI+rH+btvC6nw+gygWFrD7lG1N4Lt1kUbSpwFZbS2UgiQ9PoFq9lAyubsSPAoRXVlitK+kB3Fj0P5oDimAZzdslvFv91m9OS4LWpFmfE3eOcdxsPJQ1ESLf6aIhYXPEkobVFVVLIrt4A8w4J0EmW3Dl/ZPqngHZKGIvNztwWLdcF1eDZdle20tO5rXEuZpvwC9hwXtHDUtuxwJ5X2+PwXz2yiuNNDzU1HXTUrwRdvXgVeJcmbTjwfS7RdPrqxkETpZCA1oubrz7sL26bM5sUps8mwJ4kod8o3aB1XUNooD6DT9IRxI/Aff4LN6builJUA8exgVEj5HC5cfdwHkFiMVia05o9BxH4heu0GCRsYG2G3HiqeK9j4JxqC0827/AN1s4YM1qLigd8l/aOx7p7v5fy/FexUMgcL3Xgv/AEBVQvzQyRvF9LksPmLEe9a3C4sQDcssrI2/wEvfp4jK09dUnHcs8hup4NV24qxLlgjdYtOd55aWa3xN3HyHMJIZT0jWiwv1NySTzJOpJ5lJaQ/gqRlNbnbJJKhtPE6eT1WWsOLnH1WDqTZZugidI980tjLIbu5AcGD+EDRR4ziQqqgMYf8A+eAkDk+TZzj0GoHmi1MNE12W8YJWhPA/wm+9PTJOFct/lPVinpc25AA1JOw/siwKTk23s5KGWuDyRBZw+2dB4jmFHJT1H1TEehLgfusgCw4cEwtQ2oxJ8R+mjcwHju0/7hpfor9NVNeNCCmITo00RK1lulkQBUMP+VNDFY7KyyIprwG76D42SGY7GaGVtZLOWOex5blLAXWaGgZSBqCDfpqr9LicdtcwPItP5LRRkKQDmksDbsyddjmW+WKZ3Xun29tlDhnaeOQ2Ol+PVbuAa2WL+UvB2RugqY2hr5JO7eG6ZrglriPtDLv4cknJoqKTwGg0OHRQywJ+EA5RfewV8x6fgrMzMVlHfgglThZN1vnUvTyUTqAckOmUm0eZzYHrcA/guspC3QhekuwwHgoHYO08Fm9OJa1WZKgpcyNHD2ltnNBFtiESjwJt7jfnxRejwMPGUl3ik4UV5EeaxUIpZhK1xLW3LWng7gSeIG9ugWl7EUO8z9XPN+tv77qv2r7PubUinjcJDlzuA0Lb7NcSbXPinw1VVTj6SnflHFrcw06x5gPNEF7J1OMG6D9dPL8029/jZZSk7Vxu6c9vwRunxVj9nBXRmEL/AB9641RNmB4hPvz2SAcCkmk8/ckgRlYey4Y0CGZ7f5gHfdY/epTTVUf1WSj+B2vsdb3XRVsvkp2yKwAceONacsgcx3J4I+9EoK1rhoQfBW5SHDK9rXA8HAEe9DpMBgdq0OiJ+w7T+k3HkLIwBd7zlqljEDpKSoYw+k6N1vEC9vO1kP8A9GnYbsmY8cngg+0X4q4ytmaCO5FyCBd4y3I6a28lLzwUscmW7H1ednTh566+S10buKCdmsA+bRhpOY216+AWsoKAEFz3ANbqT0TbpZE8vBFTxZwWOAc12haRcEHSxB35LD19GaPEXU7Se7exsrATq1riQWHoHNNjyIWp/wCo7kimbdoP7Q6D/bz+7qoBR55TPIc0rgGlx+yL2a0cBqfNTm7GmqJ4Nvj3qeNmqTWafGqt08fEmw3JPADifem2Iiq65lNH3jxmcTlYwfWeeHhxJQ2KDvjmnaHE8NQ0dGgbfeh7Zfnc/ff9pvoQtP2eLz1d91kfiZYW/wAIS9jfQMrMFcwZ6YuIHrRONzbmwnU+G/3J2HVgkHXY+KLseR8beCjlgY45i0ZvtDQm3O2/mnfZP4W6GG++3NZztLarniDb9xASQbevIRbMP4QLjrdF5Y7i1zblfQ/mmsjA5KazZV0V4IMo59FOG+alHx8dE9sW1/jx+OadiIgz/K6GKVT09OSRzP3pWBUMaYAFPi9exju5hs+Uesb+iw8jbUu6ILJhVQ70m1Db/YLLDwvc29iE7BhiJoJV+qrmUlO+ofs0WY3i57tGtHUmyz+DVL82WUZXDcHT2cwq2PVLquoaxt/m1PseEkp3d1a0aA8yeSU4u6HBrki7OUjrullOaWVxfIeZPAdALAdAFos6ggbYCycfcmKyKuw6GbWWKN55lozeThqg03YqJ37GWWJ3DXO3/l6Vv9y0kERdolVYhFE8xD6SQesAdG9CefRL8Geb4188w57O9IfE42bI25aT9lwOrXadfErcYdUF7ASLXAUlfD84yd8GljDmYwD0Q4bOP2j1OytRtAGmnRCv2DaZwBJXqWIFJJyCmeU4jiFaAS2lmtzy39wVPA+1z+8yP01sQRYgr0+B17LzrtlhYdijBGLHIHSW9xPX8lUnKyo7WuDbUk+YXVljTvwVPD4LAX25q4X8FbMkPL79Pj3JhThZNIQFnSu4hEJ4HwOe5geBqzfQ347jmOp8U0HhsuApNWFmfOH1MB0YJWjYx8P9u/sup6XHm3s8FruThYj26hHGSqSSJkgtIxrxycAfZfZO+wO4dK1wzAg628yqXanEdRSsN3PGaW407sbsuNnO38B1XK/BY6aCSeOR0TWgHKSXAngG/WDidOPgs5/pVTJedr2ulku4h12WzaHYOBIAACyeWaxwjR0MLWCwGnAdDt7leasK+rroCTJA7LzaM4FurLkacwr2HdrmO305rSrIdo1yQKGwYtG7YhXo5Bbe6VCskK4uXunNbf4+PFACYL/mnl3AaJF3BMCQDm/HNPxrEzS0VROwXfHGS3+Y2aD5E3UV085XNcx4DmOaWua7YtdoQUpK0OLoyPZd4DACbu1LidySdSfE6rTMqW87IQOy5YfoJsrfsyNzW6ZgRe22ov1KC9ruz1a2J07Zo3NjBcWgOabN3sVTaoEm2bYSgjmuxsAubbcAsn2InkfA10l7nUX31WrjfY8xax5pesBVPJOHnYnXw08FDJv46p2ccyfL2E87KIu1SSBsuUM2VwuvOCyWkqHia5zPe4O4Pa5xcHA8dDqNwQt8ClMGvaWva17TuHAEe9NYdh6BVDirHgekNfciUco8UIm7Lwk3ic+M9DmHsdr70yHB6lnqTMd/MC0+4FVgk1NMUkLopqlg9WF3i536UlDRSZDHK5o0aM3AnbzsqVNhga5z3HNI83c47k/gOQRqowuaO2eJzb7ekzh4OUTqd/2D7WfqWcvmfHjKpTin+oNkkqoruFhbh705o0V+LBKlwDhC4gjQ5o/1p4wCq/cO/qj5/wA61WrBrEkHjn0we0qWNt1bGA1P7l39Uf61apsFnB9KF39Uf60PUh2C059FJ8DGRmSVwa3hfcngANyUAlbNLrFkY3gXk39gGitYn2exKoq3PfTuELDlhHeQ+rtnIEnrOOvhZFoMBqgP2Dv6o/1pR1I82hvTl0ZP5zPC8MnaBfZw1aR/CfgrSYR9I4AcVflwOdzcr6cubyLo/aPT3ULezVQ0FsccrQRb14722Njmum9WDXKF453wZ3HsR+d1IiYb09ObdHyjQnqG7DrfkicLbBWKPsnNGAGU7gP5o/1q0MCqf3D/AOqP9aSnBKrKcJv0VGSWVWuwqCf9rExx+1azv6m2PvRcYFU/uXX/AJo/1p7MCqP3Lv6o/wBaHOHYtk+jDV3YR1i6lmc13BkpuPAPbqPMFBcBxuZlQaeYObI0kOa7cHn1HG/gvXI8PnZtTPceHpxgefp3QQ9j5nVD6l9OTM6wuHR2DW6BrRn0H3pLUV8lbHWUNhddWNbFXo8Dn/cu/qj/AFruM0FU2ECmpi6V27nOjAb11fr5IepHsXjl0DswFwmZxwOiDy9j8XdqS2/2btt5HOuQdnMXY6xpsw5tlit/yeD7k1OHYtk+g00pyrU+EYgNXUrhb/3IT/8AYrlJQVDjYQkm19HxnTmPTsR1CT1IJ1uX9i2T6ZLAy5QbtjV964UTNtHTkcvqx+e56eK0hw+pZE8sgc+SxyNzxgF2wuS+wF1n8H7JVjAXSwudK85nnPHq46n6/l7ElODfKL2S6O0lMGgADZXDsrQwOpt+wd/VH+tPGCVP7l39Uf61T1I9k+OfTKVkixFIMGn4wu/qj/Wo8coKprA2mpXPcd3OfG0DyL7lT5I9h45VwDcy53g4IHL2Mxd5LiWtP2QW29oeq3/SmNMdpCJBzbLGP/JwVeSHYeOfRpmyJ4chuH4Nig/aUjv/AJYf/wBEZjwSq4wOH++P9aHOHaFsn0R5klbbgtRxhd/VH+tdS3w7Hsn0Hu0rA6Sna7QFzgfAliGzsaWOu1rco5AWdlJy6AHcZbOJvvpotDi+FNnAuS0tvYjra9xx2CDx9mZHO+llu0bWuTbpm0b718t8n4+q9WTjG1L86rP+ne0SGRgigzyd2e70dlJtq30s40ZqQNd72Uglj41lxewGfYgat3uTc3sbngbohLhbMrG5GOyNLR3gvobcfJMOFtzZu6gvmLgcmuYm+bx/uvV04uMEn6SLBr5YwABWXBNtC47gmxyu09Q8ttLXU7TE91o6oZnkZQ1++RtjlAdqdAeWit/6U3jFB/T4/mfanDDG3B7uG42OXa97j3qwGU1fDGDedpBJcMz72HQknREopA4BzSCCLgjiChzMLbYfRQAgEaN4HgPerTGPAAaIwANBYoAspKAd5/B70h3n8FvNAE6Sjiza5svS1/xUiAEkkkgBJJJIASSSSAEkkkgBKjW4ax+oa0OvuAASOIPO6vJKZwjNUwIaWENboLE6nW+tgOPgpkkk0qVIBJJJJgCjTy9/m1yZgb5zbLbbL4qZsE/GUf0jl+ev5KB2Fu7/ALy7LZs23peraytspHAj6V5AA0NuB3J312WGhFrdarLEixC0hoDjd3E2tdPVP5k4erK8bb2O3j+CXzN1v2rr8x4W2Nxvr8a7jLiSpfM32P0z+Otm/gE75q/96/2N6abdPegC2kmxNsACSepXE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jpeg;base64,/9j/4AAQSkZJRgABAQAAAQABAAD/2wCEAAkGBxQTEhUUExQUFhQXGBgaGBgXFxocHRwaFRwcHBwXGBwYHCggHBolHBcXITEhJSkrLi4uHB8zODMsNygtLisBCgoKDg0OGxAQGy8kICQsLCwsLDQsLCwsNCwsLCwsLCwsLCwsLCwsLCwsLCwsLCwsLCwsLCwsLCwsLCwsLCwsLP/AABEIAMABBgMBIgACEQEDEQH/xAAcAAABBQEBAQAAAAAAAAAAAAAFAAIDBAYBBwj/xABFEAABAwIEAwQFCQcDAwUBAAABAAIDBBEFEiExQVFhBhNxgSIykaHwBxQjQlKxwdHSM1NicpLh8RWCohZDsjRjk8PTJP/EABoBAAMBAQEBAAAAAAAAAAAAAAABAgMEBQb/xAAkEQACAgEEAgMAAwAAAAAAAAAAAQIRIQMSMVETQQRhcSKRsf/aAAwDAQACEQMRAD8ALujY712td5a+3dMdg7Xfs3uYfaPfr71aoaYvIA4pYjikVO/u7GSTi1mtvE8F6l1g83FAHEpJaVzRKPQebNeNieXQ24IjTShwuFzF3vrGxtlaGRMcHhg1JcNsx6X2Cu4fSNvZF4yH4QkJKjjeMRmfuITbJo53G/EBSxUZO0rvMA/dZNcA8FgOXSVWlo5hq3K7wNj7Cqzq0sIEjXN8QQihWGqeLMpu1eK/M6UMZ/6if0Ixyvu49BurHZ9zC10riMjBclYqOsdXVb6p3qD0IRyaDq4eJ9yzeZUWsKy92fwwQxgbndx4lx1JPW6M5U2Jumie06qyR2RceLC6uwvjjY+WQ2Yxpc7wCAtrzV+k4ZYz6rAbafxEakqU7ZT4LRq2jiF0VLTxUX+iwH/tgeBcPuKgn7NNOsUr2HgHekPz96rBOQi1904FZqMVEM7YX5SXagtdfTmRuNjv5XW7wygFhcX5kqZNIayCgEiEZxHDxkL2ixG4G1uY+9CCknY6oaFcoWBzst9d/LmhtdUd20u3cdGt+047D46on2coXMbmebvdq4/gOQHJEngEZjtriHf1baVn7KmsX8jK7gf5W+8olSNsBZEsS7JRue6WK0crzmfuWvdbcjgdBqPYqPzCVhyuyA+f5Ii1QO7JmyALgffVDcRwmqILonMcRrl1BPQX0v7EGwXHXOcWPFnAkEHQgjcEcCqoVmtDk5xuoYn3CkSATQnAJoTkgscGpEWXLrmZAzqSSSAG4XUZTyNreZWFo3vieWzi0pJLyeJPEHi3ktSxydM1kgyyNDh13HgdwtFhkMgpagEaHdEaM63QV+DNB+jke3obOHv196uUkcjde8Bt/Db8SkxoyON4cY8UkAJyyBsunAnQj2gHzHNa2B+mmnRROpGl5efSe71nHc20A6DoOZU7felFUhylbJmPKJ0EOc5SL34FDqdtyrfaDFxQ0hkbYzSHJE3m48fAbqZOhxVgDtlG17n0dIRHe3zhwvb+UAaX14KGhwiWFoDA1zQLWBtt4qPs9TZGXcbvccznHcuduUfZUBWlRHIP+elmj2lniLezgrsM4P5q/DJoTvsNdtVGYGEnQg67GwNt9NkmxpFPtWbYdVHlGT5gi3vQPsmCIxfjqtDX0TXt7txc6O4OUnTTUX56802GANGgskhvosBOzaXXI9URpomBjpJHBrGgklJugWTyrsfjPfVxkkOr75emujR4NFvJez0L/RAXzlX0UsMzpIg4xF5cx4FtCbjQer4LS0nykTxMAcAfEaqOVTNPdo9zYECrcLLXXbq37unVYjAPlOL32e2zeLr89uvAnyPJekUtW2VoLbWOylWuBvPJnY8Nc+UPeCA3RjfvfbmfuWjpY7BSiJSNahysSiIBMmha4WIv8cFKGqaKBRdF1YJioHNcLag+7xXmtZTh+K1b4/UDmC42L2sAcfuHkvYnyxt9ZzfasPBQRRuf3Y9EFxb5nc33WmnK3bImqwNgjsFLZWRva5v7vBRSCx8VpZFEaka1caFep2NALnkNY0EuJ2AG5SboEU3xEC6HTYjGDbML+K4cXNW70QWwfVbxcPtO8eSsOwqBws+Jh6gWPkRrdUvsT+jkNQHagrqGRYVJC5wZd8Z9U31HRw5+C4qpE7mSB45p10PdgMlvoZjf7MnH/c0aexDf9Tkik7udpY7rxHMHYjwVAaVgvqdknu4KvDUZgPj43TwUqG2Ouupl1LFHdAh0UllR7RUIqnwyGTKYQ4BpF2nNx30dpZc7SVfzZrQQXSO1axoJcQONhrZA6DtE2Q7WPI9EsMdMPx0htbMB4D80PxyjmgZ3zH542kZ9LFoJ303br5K/TTXsr3aSRseHT5tXTMMUbeLnSaezj5FEpNBFWD8DxfO3XYj4sjHzgdT4/wBll8GpO7jaNyALowJE3ESZfMl9U26rCRIypUFlpr7LtY1s0LoZL5H72Njobg+0bFVO8S75FBZQ/wBKmiN2ZZW8LaOHkfwKfHVNOksduBD2+3Qjl+KvMqOqndVtLSJA1zbXOYAiw1vqm2JIwnajAInOiFIA0yPyua0aWtfMOQHH8OPqXZ2k7pjW8gB7EA7N4a18jpwzI12kbddG/a12Lt7cls4IrALGVLg1Tb5LC6E1OWJoSMQftlUzCNscBDS6+Z17bW0HjdFWqDEKbvGW+sNR+SFW62ErcaRg8MwlzTmlkc93Ik29+6MsfbXdJ7CCQbg8imuXTyc6VEveDr5qNxuhfaLE/m1O6UAEiwAPNxAHkL38lZ7C1RmhDnHMXE3PnslwVyXYzqg/yk1Lm0FmXs+WJkhHBhOt+hIA81sajDAdW+ifd/ZCauEgOZI0FrhYtcLtcOPQhTakPKMt2dqQWADcBGqjEWRi73ADqqDey0IdeN8sY+y1wIHhmaT703Euw0UzHGSackA65wLW42DbLRtEK7CNHiUcouxwIHJJYf5PqOQRvcTdrnHKeYboHeaSSV5LdJm6p4jvw5oT8otOx9NG1pDqgTNLANw3Z9z9nKdfAdFQxDtE6pkLYj3cDSQCN3W4g8uqtUsTRqNTzJufMnVPa3klSoZh8BawA7gK5ey5suXVkkrFdNQyCN00nqsG3Ek+q0dSVWpo7lBsTqvnEwjafoYD5Ok+seobsPNS+io9lrCpZHvdPNrK83NtgODB0CZjOBxzP71hEcp9bT0X22Jts7hflvwVmIW/BddInVcCsH0sEzNC1h659PuU1TE+SQSSuDi0WY0eq0cSOZ6/3vKZeqa6VMR0qN06jklVOab/ACmIvipTmVCDGdSQVFzugdGipYTJttxPILK9pO0jIXZWHO4bngjONVzmwCKL1ni7iN7cAvMcSwyUkl2ixnNrgvTipBik7Yvza7LWYNMaxzWC/d6GQ8+TfM7ryyCkOYAmw4k8AvXOwGKUzWhgNjxvpc9PyUwnKSyXOCXB6LRUwa0C2yttamwSgjRSkrJvJSVHE6y6xqlMNhfZS2UkQ3XQVH37dgR7U9qYFatomya7O5/G4QWopHsOo8xt/ZaVMLVUZtEShZ5x22ps9FMOLQHj/YQfuBVj5NqKSOAZwQSbgHl+C276Jh1s3xsE6KnA6K3NEqLRO1MmiDhYi6fZdAWRqB6jDC03bq33hZvtlXHK2jiNnyi8hH1Yhv4F23tXob5Gxxue8gNaCSTwA1JXmFC4Tzy1JAaZXXA5MGjR0NrE9SVppty59Gc0ol/D6VsbA21gBayStNFtklqQB6nC4X3JblcfrRnLrzI2v5Km7CJGm8Uod0kBH/Jv5Im13tTrrS2SBnyTM9eJ1ubPSHu1A8UqbE2ONri6MiRSvwuKcfSsabC5cdCBxOYaj2osKAeP4x3MQaw/Sy+gz+H7T/Ifgq2FMaxjWjh8XQN+A/OZHSRzPbE27YS8ZyW31dw0J26Lr8ErYrljmSgcjY+x2nvUp/RbSqrNZnUb3rJjHpIjlmjfHw9JpHsJ0PkUQgx1juKpNEOLCz3qIyKEVAOxUcj1QqHzSqjNKnyyKjM9IpI5JOoxVWURaXXtw1/wqb3qHI0UTZYTjMRFpDZ1rXO1gu4hFE/Z7PaFhnSJMnPNZumy0qQZk7OtkdYOabqpiXZqopfpAC6MfWbqW/zDfz2RTs1q/M4+i3U9TwHmt3S1WZrXcxeyUlt4BPc6ZjezHbx8VmyHMznxXquC45FUNu1w/FedY/2NimJkhIil3IA9Bx6geqeo9ixsNXUUMuV2ZjgfIjmDsQliXJLTifSUCwHyn4nU5+6ie2ONoF/SsXEi/DUDX71N2I7exzZWSkNfzOx/JZn5U3GaoeYzdoDRpxsNVG1xkViSowkeN1ETswkdvuHXC3nZP5SzcMqLa6Z/zXlU5cwnf44FN7zUcDyRv7H4+j6qpKxsgDmkEHXRTrxb5Lu0rxJ3DiS0j0eluC9lgfmCGvaJslSKRSCgo4p4GXUJXZqgsikc1uZzWOcGj6xaCQ0eNrIY0eefK32pdmFDTtfI62ecRtLiG/VYbDibE9BbisLTdrJIrCRjmfztc371sey1AfTmk1mmcXyHjd2w8trLRPaCLOAI5EXC6IRcVRzykpMxtL2xY4ckkcq+y9HIbup47/w3Z/4EJK7+hAialrDdzO6I+yHG58CQBfzUdHipccrgWuBsWkWII4EFH2G2qr11GyXV49IDRzdHeF9iPFXYh9OM1lztHMCPmbC7O4B02QXysOzCeGax8guUTHREWc02O5bt4i+6dHh4YXH0i57y9zty4nmeYsBbkolyVHGSBlIGNGX1dvDoRwXFel2POzb+Iv8A2VXLdUmS0V3i4IIBHEEX+9Bq3sjBLfIDE/gY9B5t9X7lpHtZHG6WU5WMFyeJ5AdblC6fFnP1j9AHzPtP4IdPA1ayYqkpJ4al0D/SDQDnG1jt4HotDkIGqJOhA158eJPXqqz2JxVIcnYMmYoYjqduWv3BFcTkMVOXN9dxDWkj7XKwOv3WJWXmoHv2ly3ts0EG23H376nhZRKXpFQXtk1XU3GUeqPj4/wh7yuSUE7di1/hofYdPeqkszm+u1zepGnt2UN1yapWTOUtPDmIsq0coPFGMPblbn47N8UlkJOkGqGK2WMbDV5HPlf3LStnAFlmcO9EXO51Kv8AfJN2KCrJo43jS97ngBr5qtitJHMwtkaHt4g6EHpy8Qq8s97kXs7KbgE7bt02UFRWZW6nXLax31Po362BUGgDp+yzI5Q9sjsoN8p38LgotVOBQuoxMDc2Q6bHG8/cVZG1J2PxKhjde4CxdLSSSyZYo3veeDASR7NvFaKsxloF91qPk2xuBgyOAY5xvfnfgSo27mPftRP8nnYeaKTv6hoZYeiy4J14m2g46X48F6zTtsEykexwuNVYyob9EJXk6E6y4pYm3UMtDO7TboB8oHbKOgjDQM0z75W8h9p3Ref4F8pshktMBlJ3HBVGLaIlJJ0j0+fDBqWeiTqRw/sh81HIPqk+GvuRTDq9srQ5p0IurzBdVvceSdifBki7rZJXe2VJlayVoFy7K4c7gkHxFj7UlvD+StGM5KDpmEmxh9vo4JneDHfiEGl7YPieGywvjvsHtc2/hmGoW7pxdBPlDgbIyClsO8c8SO/gY249ribeF0Sb9GkUvZbo6sSNDhxVoPPAm3JUqCmDGADgFc8VTIOOCZ8XUi4gCh2koXVFLJEwgPu1zb7EscHZT42tfwWNocSMLu7ka5jhu06EeI4jqNCvQHfBVWuo45hllY146i58juD4IrNjUsUC6bEGvAsbjxU7ACVSl7LMH7KR7Ohs8Dzd6X/JMZhVQ3aVjgP4SPxKYFntNSh1FNyY3O0/xR+kLeNreZWbwr0mA8xdHKvD5ZRlmkuz7DRYG3M31HTRSihA0Asklmx3gFPiVV0RR11MuChvpbyTaBMAMwNkp1blP2m6eZtofNR0MIvla8vjafRcdL31uinaJxZlp2evKLvI+rH+btvC6nw+gygWFrD7lG1N4Lt1kUbSpwFZbS2UgiQ9PoFq9lAyubsSPAoRXVlitK+kB3Fj0P5oDimAZzdslvFv91m9OS4LWpFmfE3eOcdxsPJQ1ESLf6aIhYXPEkobVFVVLIrt4A8w4J0EmW3Dl/ZPqngHZKGIvNztwWLdcF1eDZdle20tO5rXEuZpvwC9hwXtHDUtuxwJ5X2+PwXz2yiuNNDzU1HXTUrwRdvXgVeJcmbTjwfS7RdPrqxkETpZCA1oubrz7sL26bM5sUps8mwJ4kod8o3aB1XUNooD6DT9IRxI/Aff4LN6builJUA8exgVEj5HC5cfdwHkFiMVia05o9BxH4heu0GCRsYG2G3HiqeK9j4JxqC0827/AN1s4YM1qLigd8l/aOx7p7v5fy/FexUMgcL3Xgv/AEBVQvzQyRvF9LksPmLEe9a3C4sQDcssrI2/wEvfp4jK09dUnHcs8hup4NV24qxLlgjdYtOd55aWa3xN3HyHMJIZT0jWiwv1NySTzJOpJ5lJaQ/gqRlNbnbJJKhtPE6eT1WWsOLnH1WDqTZZugidI980tjLIbu5AcGD+EDRR4ziQqqgMYf8A+eAkDk+TZzj0GoHmi1MNE12W8YJWhPA/wm+9PTJOFct/lPVinpc25AA1JOw/siwKTk23s5KGWuDyRBZw+2dB4jmFHJT1H1TEehLgfusgCw4cEwtQ2oxJ8R+mjcwHju0/7hpfor9NVNeNCCmITo00RK1lulkQBUMP+VNDFY7KyyIprwG76D42SGY7GaGVtZLOWOex5blLAXWaGgZSBqCDfpqr9LicdtcwPItP5LRRkKQDmksDbsyddjmW+WKZ3Xun29tlDhnaeOQ2Ol+PVbuAa2WL+UvB2RugqY2hr5JO7eG6ZrglriPtDLv4cknJoqKTwGg0OHRQywJ+EA5RfewV8x6fgrMzMVlHfgglThZN1vnUvTyUTqAckOmUm0eZzYHrcA/guspC3QhekuwwHgoHYO08Fm9OJa1WZKgpcyNHD2ltnNBFtiESjwJt7jfnxRejwMPGUl3ik4UV5EeaxUIpZhK1xLW3LWng7gSeIG9ugWl7EUO8z9XPN+tv77qv2r7PubUinjcJDlzuA0Lb7NcSbXPinw1VVTj6SnflHFrcw06x5gPNEF7J1OMG6D9dPL8029/jZZSk7Vxu6c9vwRunxVj9nBXRmEL/AB9641RNmB4hPvz2SAcCkmk8/ckgRlYey4Y0CGZ7f5gHfdY/epTTVUf1WSj+B2vsdb3XRVsvkp2yKwAceONacsgcx3J4I+9EoK1rhoQfBW5SHDK9rXA8HAEe9DpMBgdq0OiJ+w7T+k3HkLIwBd7zlqljEDpKSoYw+k6N1vEC9vO1kP8A9GnYbsmY8cngg+0X4q4ytmaCO5FyCBd4y3I6a28lLzwUscmW7H1ednTh566+S10buKCdmsA+bRhpOY216+AWsoKAEFz3ANbqT0TbpZE8vBFTxZwWOAc12haRcEHSxB35LD19GaPEXU7Se7exsrATq1riQWHoHNNjyIWp/wCo7kimbdoP7Q6D/bz+7qoBR55TPIc0rgGlx+yL2a0cBqfNTm7GmqJ4Nvj3qeNmqTWafGqt08fEmw3JPADifem2Iiq65lNH3jxmcTlYwfWeeHhxJQ2KDvjmnaHE8NQ0dGgbfeh7Zfnc/ff9pvoQtP2eLz1d91kfiZYW/wAIS9jfQMrMFcwZ6YuIHrRONzbmwnU+G/3J2HVgkHXY+KLseR8beCjlgY45i0ZvtDQm3O2/mnfZP4W6GG++3NZztLarniDb9xASQbevIRbMP4QLjrdF5Y7i1zblfQ/mmsjA5KazZV0V4IMo59FOG+alHx8dE9sW1/jx+OadiIgz/K6GKVT09OSRzP3pWBUMaYAFPi9exju5hs+Uesb+iw8jbUu6ILJhVQ70m1Db/YLLDwvc29iE7BhiJoJV+qrmUlO+ofs0WY3i57tGtHUmyz+DVL82WUZXDcHT2cwq2PVLquoaxt/m1PseEkp3d1a0aA8yeSU4u6HBrki7OUjrullOaWVxfIeZPAdALAdAFos6ggbYCycfcmKyKuw6GbWWKN55lozeThqg03YqJ37GWWJ3DXO3/l6Vv9y0kERdolVYhFE8xD6SQesAdG9CefRL8Geb4188w57O9IfE42bI25aT9lwOrXadfErcYdUF7ASLXAUlfD84yd8GljDmYwD0Q4bOP2j1OytRtAGmnRCv2DaZwBJXqWIFJJyCmeU4jiFaAS2lmtzy39wVPA+1z+8yP01sQRYgr0+B17LzrtlhYdijBGLHIHSW9xPX8lUnKyo7WuDbUk+YXVljTvwVPD4LAX25q4X8FbMkPL79Pj3JhThZNIQFnSu4hEJ4HwOe5geBqzfQ347jmOp8U0HhsuApNWFmfOH1MB0YJWjYx8P9u/sup6XHm3s8FruThYj26hHGSqSSJkgtIxrxycAfZfZO+wO4dK1wzAg628yqXanEdRSsN3PGaW407sbsuNnO38B1XK/BY6aCSeOR0TWgHKSXAngG/WDidOPgs5/pVTJedr2ulku4h12WzaHYOBIAACyeWaxwjR0MLWCwGnAdDt7leasK+rroCTJA7LzaM4FurLkacwr2HdrmO305rSrIdo1yQKGwYtG7YhXo5Bbe6VCskK4uXunNbf4+PFACYL/mnl3AaJF3BMCQDm/HNPxrEzS0VROwXfHGS3+Y2aD5E3UV085XNcx4DmOaWua7YtdoQUpK0OLoyPZd4DACbu1LidySdSfE6rTMqW87IQOy5YfoJsrfsyNzW6ZgRe22ov1KC9ruz1a2J07Zo3NjBcWgOabN3sVTaoEm2bYSgjmuxsAubbcAsn2InkfA10l7nUX31WrjfY8xax5pesBVPJOHnYnXw08FDJv46p2ccyfL2E87KIu1SSBsuUM2VwuvOCyWkqHia5zPe4O4Pa5xcHA8dDqNwQt8ClMGvaWva17TuHAEe9NYdh6BVDirHgekNfciUco8UIm7Lwk3ic+M9DmHsdr70yHB6lnqTMd/MC0+4FVgk1NMUkLopqlg9WF3i536UlDRSZDHK5o0aM3AnbzsqVNhga5z3HNI83c47k/gOQRqowuaO2eJzb7ekzh4OUTqd/2D7WfqWcvmfHjKpTin+oNkkqoruFhbh705o0V+LBKlwDhC4gjQ5o/1p4wCq/cO/qj5/wA61WrBrEkHjn0we0qWNt1bGA1P7l39Uf61apsFnB9KF39Uf60PUh2C059FJ8DGRmSVwa3hfcngANyUAlbNLrFkY3gXk39gGitYn2exKoq3PfTuELDlhHeQ+rtnIEnrOOvhZFoMBqgP2Dv6o/1pR1I82hvTl0ZP5zPC8MnaBfZw1aR/CfgrSYR9I4AcVflwOdzcr6cubyLo/aPT3ULezVQ0FsccrQRb14722Njmum9WDXKF453wZ3HsR+d1IiYb09ObdHyjQnqG7DrfkicLbBWKPsnNGAGU7gP5o/1q0MCqf3D/AOqP9aSnBKrKcJv0VGSWVWuwqCf9rExx+1azv6m2PvRcYFU/uXX/AJo/1p7MCqP3Lv6o/wBaHOHYtk+jDV3YR1i6lmc13BkpuPAPbqPMFBcBxuZlQaeYObI0kOa7cHn1HG/gvXI8PnZtTPceHpxgefp3QQ9j5nVD6l9OTM6wuHR2DW6BrRn0H3pLUV8lbHWUNhddWNbFXo8Dn/cu/qj/AFruM0FU2ECmpi6V27nOjAb11fr5IepHsXjl0DswFwmZxwOiDy9j8XdqS2/2btt5HOuQdnMXY6xpsw5tlit/yeD7k1OHYtk+g00pyrU+EYgNXUrhb/3IT/8AYrlJQVDjYQkm19HxnTmPTsR1CT1IJ1uX9i2T6ZLAy5QbtjV964UTNtHTkcvqx+e56eK0hw+pZE8sgc+SxyNzxgF2wuS+wF1n8H7JVjAXSwudK85nnPHq46n6/l7ElODfKL2S6O0lMGgADZXDsrQwOpt+wd/VH+tPGCVP7l39Uf61T1I9k+OfTKVkixFIMGn4wu/qj/Wo8coKprA2mpXPcd3OfG0DyL7lT5I9h45VwDcy53g4IHL2Mxd5LiWtP2QW29oeq3/SmNMdpCJBzbLGP/JwVeSHYeOfRpmyJ4chuH4Nig/aUjv/AJYf/wBEZjwSq4wOH++P9aHOHaFsn0R5klbbgtRxhd/VH+tdS3w7Hsn0Hu0rA6Sna7QFzgfAliGzsaWOu1rco5AWdlJy6AHcZbOJvvpotDi+FNnAuS0tvYjra9xx2CDx9mZHO+llu0bWuTbpm0b718t8n4+q9WTjG1L86rP+ne0SGRgigzyd2e70dlJtq30s40ZqQNd72Uglj41lxewGfYgat3uTc3sbngbohLhbMrG5GOyNLR3gvobcfJMOFtzZu6gvmLgcmuYm+bx/uvV04uMEn6SLBr5YwABWXBNtC47gmxyu09Q8ttLXU7TE91o6oZnkZQ1++RtjlAdqdAeWit/6U3jFB/T4/mfanDDG3B7uG42OXa97j3qwGU1fDGDedpBJcMz72HQknREopA4BzSCCLgjiChzMLbYfRQAgEaN4HgPerTGPAAaIwANBYoAspKAd5/B70h3n8FvNAE6Sjiza5svS1/xUiAEkkkgBJJJIASSSSAEkkkgBKjW4ax+oa0OvuAASOIPO6vJKZwjNUwIaWENboLE6nW+tgOPgpkkk0qVIBJJJJgCjTy9/m1yZgb5zbLbbL4qZsE/GUf0jl+ev5KB2Fu7/ALy7LZs23peraytspHAj6V5AA0NuB3J312WGhFrdarLEixC0hoDjd3E2tdPVP5k4erK8bb2O3j+CXzN1v2rr8x4W2Nxvr8a7jLiSpfM32P0z+Otm/gE75q/96/2N6abdPegC2kmxNsACSepXE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data:image/jpeg;base64,/9j/4AAQSkZJRgABAQAAAQABAAD/2wCEAAkGBxQTEhUUExQUFhQXGBgaGBgXFxocHRwaFRwcHBwXGBwYHCggHBolHBcXITEhJSkrLi4uHB8zODMsNygtLisBCgoKDg0OGxAQGy8kICQsLCwsLDQsLCwsNCwsLCwsLCwsLCwsLCwsLCwsLCwsLCwsLCwsLCwsLCwsLCwsLCwsLP/AABEIAMABBgMBIgACEQEDEQH/xAAcAAABBQEBAQAAAAAAAAAAAAAFAAIDBAYBBwj/xABFEAABAwIEAwQFCQcDAwUBAAABAAIDBBEFEiExQVFhBhNxgSIykaHwBxQjQlKxwdHSM1NicpLh8RWCohZDsjRjk8PTJP/EABoBAAMBAQEBAAAAAAAAAAAAAAABAgMEBQb/xAAkEQACAgEEAgMAAwAAAAAAAAAAAQIRIQMSMVETQQRhcSKRsf/aAAwDAQACEQMRAD8ALujY712td5a+3dMdg7Xfs3uYfaPfr71aoaYvIA4pYjikVO/u7GSTi1mtvE8F6l1g83FAHEpJaVzRKPQebNeNieXQ24IjTShwuFzF3vrGxtlaGRMcHhg1JcNsx6X2Cu4fSNvZF4yH4QkJKjjeMRmfuITbJo53G/EBSxUZO0rvMA/dZNcA8FgOXSVWlo5hq3K7wNj7Cqzq0sIEjXN8QQihWGqeLMpu1eK/M6UMZ/6if0Ixyvu49BurHZ9zC10riMjBclYqOsdXVb6p3qD0IRyaDq4eJ9yzeZUWsKy92fwwQxgbndx4lx1JPW6M5U2Jumie06qyR2RceLC6uwvjjY+WQ2Yxpc7wCAtrzV+k4ZYz6rAbafxEakqU7ZT4LRq2jiF0VLTxUX+iwH/tgeBcPuKgn7NNOsUr2HgHekPz96rBOQi1904FZqMVEM7YX5SXagtdfTmRuNjv5XW7wygFhcX5kqZNIayCgEiEZxHDxkL2ixG4G1uY+9CCknY6oaFcoWBzst9d/LmhtdUd20u3cdGt+047D46on2coXMbmebvdq4/gOQHJEngEZjtriHf1baVn7KmsX8jK7gf5W+8olSNsBZEsS7JRue6WK0crzmfuWvdbcjgdBqPYqPzCVhyuyA+f5Ii1QO7JmyALgffVDcRwmqILonMcRrl1BPQX0v7EGwXHXOcWPFnAkEHQgjcEcCqoVmtDk5xuoYn3CkSATQnAJoTkgscGpEWXLrmZAzqSSSAG4XUZTyNreZWFo3vieWzi0pJLyeJPEHi3ktSxydM1kgyyNDh13HgdwtFhkMgpagEaHdEaM63QV+DNB+jke3obOHv196uUkcjde8Bt/Db8SkxoyON4cY8UkAJyyBsunAnQj2gHzHNa2B+mmnRROpGl5efSe71nHc20A6DoOZU7felFUhylbJmPKJ0EOc5SL34FDqdtyrfaDFxQ0hkbYzSHJE3m48fAbqZOhxVgDtlG17n0dIRHe3zhwvb+UAaX14KGhwiWFoDA1zQLWBtt4qPs9TZGXcbvccznHcuduUfZUBWlRHIP+elmj2lniLezgrsM4P5q/DJoTvsNdtVGYGEnQg67GwNt9NkmxpFPtWbYdVHlGT5gi3vQPsmCIxfjqtDX0TXt7txc6O4OUnTTUX56802GANGgskhvosBOzaXXI9URpomBjpJHBrGgklJugWTyrsfjPfVxkkOr75emujR4NFvJez0L/RAXzlX0UsMzpIg4xF5cx4FtCbjQer4LS0nykTxMAcAfEaqOVTNPdo9zYECrcLLXXbq37unVYjAPlOL32e2zeLr89uvAnyPJekUtW2VoLbWOylWuBvPJnY8Nc+UPeCA3RjfvfbmfuWjpY7BSiJSNahysSiIBMmha4WIv8cFKGqaKBRdF1YJioHNcLag+7xXmtZTh+K1b4/UDmC42L2sAcfuHkvYnyxt9ZzfasPBQRRuf3Y9EFxb5nc33WmnK3bImqwNgjsFLZWRva5v7vBRSCx8VpZFEaka1caFep2NALnkNY0EuJ2AG5SboEU3xEC6HTYjGDbML+K4cXNW70QWwfVbxcPtO8eSsOwqBws+Jh6gWPkRrdUvsT+jkNQHagrqGRYVJC5wZd8Z9U31HRw5+C4qpE7mSB45p10PdgMlvoZjf7MnH/c0aexDf9Tkik7udpY7rxHMHYjwVAaVgvqdknu4KvDUZgPj43TwUqG2Ouupl1LFHdAh0UllR7RUIqnwyGTKYQ4BpF2nNx30dpZc7SVfzZrQQXSO1axoJcQONhrZA6DtE2Q7WPI9EsMdMPx0htbMB4D80PxyjmgZ3zH542kZ9LFoJ303br5K/TTXsr3aSRseHT5tXTMMUbeLnSaezj5FEpNBFWD8DxfO3XYj4sjHzgdT4/wBll8GpO7jaNyALowJE3ESZfMl9U26rCRIypUFlpr7LtY1s0LoZL5H72Njobg+0bFVO8S75FBZQ/wBKmiN2ZZW8LaOHkfwKfHVNOksduBD2+3Qjl+KvMqOqndVtLSJA1zbXOYAiw1vqm2JIwnajAInOiFIA0yPyua0aWtfMOQHH8OPqXZ2k7pjW8gB7EA7N4a18jpwzI12kbddG/a12Lt7cls4IrALGVLg1Tb5LC6E1OWJoSMQftlUzCNscBDS6+Z17bW0HjdFWqDEKbvGW+sNR+SFW62ErcaRg8MwlzTmlkc93Ik29+6MsfbXdJ7CCQbg8imuXTyc6VEveDr5qNxuhfaLE/m1O6UAEiwAPNxAHkL38lZ7C1RmhDnHMXE3PnslwVyXYzqg/yk1Lm0FmXs+WJkhHBhOt+hIA81sajDAdW+ifd/ZCauEgOZI0FrhYtcLtcOPQhTakPKMt2dqQWADcBGqjEWRi73ADqqDey0IdeN8sY+y1wIHhmaT703Euw0UzHGSackA65wLW42DbLRtEK7CNHiUcouxwIHJJYf5PqOQRvcTdrnHKeYboHeaSSV5LdJm6p4jvw5oT8otOx9NG1pDqgTNLANw3Z9z9nKdfAdFQxDtE6pkLYj3cDSQCN3W4g8uqtUsTRqNTzJufMnVPa3klSoZh8BawA7gK5ey5suXVkkrFdNQyCN00nqsG3Ek+q0dSVWpo7lBsTqvnEwjafoYD5Ok+seobsPNS+io9lrCpZHvdPNrK83NtgODB0CZjOBxzP71hEcp9bT0X22Jts7hflvwVmIW/BddInVcCsH0sEzNC1h659PuU1TE+SQSSuDi0WY0eq0cSOZ6/3vKZeqa6VMR0qN06jklVOab/ACmIvipTmVCDGdSQVFzugdGipYTJttxPILK9pO0jIXZWHO4bngjONVzmwCKL1ni7iN7cAvMcSwyUkl2ixnNrgvTipBik7Yvza7LWYNMaxzWC/d6GQ8+TfM7ryyCkOYAmw4k8AvXOwGKUzWhgNjxvpc9PyUwnKSyXOCXB6LRUwa0C2yttamwSgjRSkrJvJSVHE6y6xqlMNhfZS2UkQ3XQVH37dgR7U9qYFatomya7O5/G4QWopHsOo8xt/ZaVMLVUZtEShZ5x22ps9FMOLQHj/YQfuBVj5NqKSOAZwQSbgHl+C276Jh1s3xsE6KnA6K3NEqLRO1MmiDhYi6fZdAWRqB6jDC03bq33hZvtlXHK2jiNnyi8hH1Yhv4F23tXob5Gxxue8gNaCSTwA1JXmFC4Tzy1JAaZXXA5MGjR0NrE9SVppty59Gc0ol/D6VsbA21gBayStNFtklqQB6nC4X3JblcfrRnLrzI2v5Km7CJGm8Uod0kBH/Jv5Im13tTrrS2SBnyTM9eJ1ubPSHu1A8UqbE2ONri6MiRSvwuKcfSsabC5cdCBxOYaj2osKAeP4x3MQaw/Sy+gz+H7T/Ifgq2FMaxjWjh8XQN+A/OZHSRzPbE27YS8ZyW31dw0J26Lr8ErYrljmSgcjY+x2nvUp/RbSqrNZnUb3rJjHpIjlmjfHw9JpHsJ0PkUQgx1juKpNEOLCz3qIyKEVAOxUcj1QqHzSqjNKnyyKjM9IpI5JOoxVWURaXXtw1/wqb3qHI0UTZYTjMRFpDZ1rXO1gu4hFE/Z7PaFhnSJMnPNZumy0qQZk7OtkdYOabqpiXZqopfpAC6MfWbqW/zDfz2RTs1q/M4+i3U9TwHmt3S1WZrXcxeyUlt4BPc6ZjezHbx8VmyHMznxXquC45FUNu1w/FedY/2NimJkhIil3IA9Bx6geqeo9ixsNXUUMuV2ZjgfIjmDsQliXJLTifSUCwHyn4nU5+6ie2ONoF/SsXEi/DUDX71N2I7exzZWSkNfzOx/JZn5U3GaoeYzdoDRpxsNVG1xkViSowkeN1ETswkdvuHXC3nZP5SzcMqLa6Z/zXlU5cwnf44FN7zUcDyRv7H4+j6qpKxsgDmkEHXRTrxb5Lu0rxJ3DiS0j0eluC9lgfmCGvaJslSKRSCgo4p4GXUJXZqgsikc1uZzWOcGj6xaCQ0eNrIY0eefK32pdmFDTtfI62ecRtLiG/VYbDibE9BbisLTdrJIrCRjmfztc371sey1AfTmk1mmcXyHjd2w8trLRPaCLOAI5EXC6IRcVRzykpMxtL2xY4ckkcq+y9HIbup47/w3Z/4EJK7+hAialrDdzO6I+yHG58CQBfzUdHipccrgWuBsWkWII4EFH2G2qr11GyXV49IDRzdHeF9iPFXYh9OM1lztHMCPmbC7O4B02QXysOzCeGax8guUTHREWc02O5bt4i+6dHh4YXH0i57y9zty4nmeYsBbkolyVHGSBlIGNGX1dvDoRwXFel2POzb+Iv8A2VXLdUmS0V3i4IIBHEEX+9Bq3sjBLfIDE/gY9B5t9X7lpHtZHG6WU5WMFyeJ5AdblC6fFnP1j9AHzPtP4IdPA1ayYqkpJ4al0D/SDQDnG1jt4HotDkIGqJOhA158eJPXqqz2JxVIcnYMmYoYjqduWv3BFcTkMVOXN9dxDWkj7XKwOv3WJWXmoHv2ly3ts0EG23H376nhZRKXpFQXtk1XU3GUeqPj4/wh7yuSUE7di1/hofYdPeqkszm+u1zepGnt2UN1yapWTOUtPDmIsq0coPFGMPblbn47N8UlkJOkGqGK2WMbDV5HPlf3LStnAFlmcO9EXO51Kv8AfJN2KCrJo43jS97ngBr5qtitJHMwtkaHt4g6EHpy8Qq8s97kXs7KbgE7bt02UFRWZW6nXLax31Po362BUGgDp+yzI5Q9sjsoN8p38LgotVOBQuoxMDc2Q6bHG8/cVZG1J2PxKhjde4CxdLSSSyZYo3veeDASR7NvFaKsxloF91qPk2xuBgyOAY5xvfnfgSo27mPftRP8nnYeaKTv6hoZYeiy4J14m2g46X48F6zTtsEykexwuNVYyob9EJXk6E6y4pYm3UMtDO7TboB8oHbKOgjDQM0z75W8h9p3Ref4F8pshktMBlJ3HBVGLaIlJJ0j0+fDBqWeiTqRw/sh81HIPqk+GvuRTDq9srQ5p0IurzBdVvceSdifBki7rZJXe2VJlayVoFy7K4c7gkHxFj7UlvD+StGM5KDpmEmxh9vo4JneDHfiEGl7YPieGywvjvsHtc2/hmGoW7pxdBPlDgbIyClsO8c8SO/gY249ribeF0Sb9GkUvZbo6sSNDhxVoPPAm3JUqCmDGADgFc8VTIOOCZ8XUi4gCh2koXVFLJEwgPu1zb7EscHZT42tfwWNocSMLu7ka5jhu06EeI4jqNCvQHfBVWuo45hllY146i58juD4IrNjUsUC6bEGvAsbjxU7ACVSl7LMH7KR7Ohs8Dzd6X/JMZhVQ3aVjgP4SPxKYFntNSh1FNyY3O0/xR+kLeNreZWbwr0mA8xdHKvD5ZRlmkuz7DRYG3M31HTRSihA0Asklmx3gFPiVV0RR11MuChvpbyTaBMAMwNkp1blP2m6eZtofNR0MIvla8vjafRcdL31uinaJxZlp2evKLvI+rH+btvC6nw+gygWFrD7lG1N4Lt1kUbSpwFZbS2UgiQ9PoFq9lAyubsSPAoRXVlitK+kB3Fj0P5oDimAZzdslvFv91m9OS4LWpFmfE3eOcdxsPJQ1ESLf6aIhYXPEkobVFVVLIrt4A8w4J0EmW3Dl/ZPqngHZKGIvNztwWLdcF1eDZdle20tO5rXEuZpvwC9hwXtHDUtuxwJ5X2+PwXz2yiuNNDzU1HXTUrwRdvXgVeJcmbTjwfS7RdPrqxkETpZCA1oubrz7sL26bM5sUps8mwJ4kod8o3aB1XUNooD6DT9IRxI/Aff4LN6builJUA8exgVEj5HC5cfdwHkFiMVia05o9BxH4heu0GCRsYG2G3HiqeK9j4JxqC0827/AN1s4YM1qLigd8l/aOx7p7v5fy/FexUMgcL3Xgv/AEBVQvzQyRvF9LksPmLEe9a3C4sQDcssrI2/wEvfp4jK09dUnHcs8hup4NV24qxLlgjdYtOd55aWa3xN3HyHMJIZT0jWiwv1NySTzJOpJ5lJaQ/gqRlNbnbJJKhtPE6eT1WWsOLnH1WDqTZZugidI980tjLIbu5AcGD+EDRR4ziQqqgMYf8A+eAkDk+TZzj0GoHmi1MNE12W8YJWhPA/wm+9PTJOFct/lPVinpc25AA1JOw/siwKTk23s5KGWuDyRBZw+2dB4jmFHJT1H1TEehLgfusgCw4cEwtQ2oxJ8R+mjcwHju0/7hpfor9NVNeNCCmITo00RK1lulkQBUMP+VNDFY7KyyIprwG76D42SGY7GaGVtZLOWOex5blLAXWaGgZSBqCDfpqr9LicdtcwPItP5LRRkKQDmksDbsyddjmW+WKZ3Xun29tlDhnaeOQ2Ol+PVbuAa2WL+UvB2RugqY2hr5JO7eG6ZrglriPtDLv4cknJoqKTwGg0OHRQywJ+EA5RfewV8x6fgrMzMVlHfgglThZN1vnUvTyUTqAckOmUm0eZzYHrcA/guspC3QhekuwwHgoHYO08Fm9OJa1WZKgpcyNHD2ltnNBFtiESjwJt7jfnxRejwMPGUl3ik4UV5EeaxUIpZhK1xLW3LWng7gSeIG9ugWl7EUO8z9XPN+tv77qv2r7PubUinjcJDlzuA0Lb7NcSbXPinw1VVTj6SnflHFrcw06x5gPNEF7J1OMG6D9dPL8029/jZZSk7Vxu6c9vwRunxVj9nBXRmEL/AB9641RNmB4hPvz2SAcCkmk8/ckgRlYey4Y0CGZ7f5gHfdY/epTTVUf1WSj+B2vsdb3XRVsvkp2yKwAceONacsgcx3J4I+9EoK1rhoQfBW5SHDK9rXA8HAEe9DpMBgdq0OiJ+w7T+k3HkLIwBd7zlqljEDpKSoYw+k6N1vEC9vO1kP8A9GnYbsmY8cngg+0X4q4ytmaCO5FyCBd4y3I6a28lLzwUscmW7H1ednTh566+S10buKCdmsA+bRhpOY216+AWsoKAEFz3ANbqT0TbpZE8vBFTxZwWOAc12haRcEHSxB35LD19GaPEXU7Se7exsrATq1riQWHoHNNjyIWp/wCo7kimbdoP7Q6D/bz+7qoBR55TPIc0rgGlx+yL2a0cBqfNTm7GmqJ4Nvj3qeNmqTWafGqt08fEmw3JPADifem2Iiq65lNH3jxmcTlYwfWeeHhxJQ2KDvjmnaHE8NQ0dGgbfeh7Zfnc/ff9pvoQtP2eLz1d91kfiZYW/wAIS9jfQMrMFcwZ6YuIHrRONzbmwnU+G/3J2HVgkHXY+KLseR8beCjlgY45i0ZvtDQm3O2/mnfZP4W6GG++3NZztLarniDb9xASQbevIRbMP4QLjrdF5Y7i1zblfQ/mmsjA5KazZV0V4IMo59FOG+alHx8dE9sW1/jx+OadiIgz/K6GKVT09OSRzP3pWBUMaYAFPi9exju5hs+Uesb+iw8jbUu6ILJhVQ70m1Db/YLLDwvc29iE7BhiJoJV+qrmUlO+ofs0WY3i57tGtHUmyz+DVL82WUZXDcHT2cwq2PVLquoaxt/m1PseEkp3d1a0aA8yeSU4u6HBrki7OUjrullOaWVxfIeZPAdALAdAFos6ggbYCycfcmKyKuw6GbWWKN55lozeThqg03YqJ37GWWJ3DXO3/l6Vv9y0kERdolVYhFE8xD6SQesAdG9CefRL8Geb4188w57O9IfE42bI25aT9lwOrXadfErcYdUF7ASLXAUlfD84yd8GljDmYwD0Q4bOP2j1OytRtAGmnRCv2DaZwBJXqWIFJJyCmeU4jiFaAS2lmtzy39wVPA+1z+8yP01sQRYgr0+B17LzrtlhYdijBGLHIHSW9xPX8lUnKyo7WuDbUk+YXVljTvwVPD4LAX25q4X8FbMkPL79Pj3JhThZNIQFnSu4hEJ4HwOe5geBqzfQ347jmOp8U0HhsuApNWFmfOH1MB0YJWjYx8P9u/sup6XHm3s8FruThYj26hHGSqSSJkgtIxrxycAfZfZO+wO4dK1wzAg628yqXanEdRSsN3PGaW407sbsuNnO38B1XK/BY6aCSeOR0TWgHKSXAngG/WDidOPgs5/pVTJedr2ulku4h12WzaHYOBIAACyeWaxwjR0MLWCwGnAdDt7leasK+rroCTJA7LzaM4FurLkacwr2HdrmO305rSrIdo1yQKGwYtG7YhXo5Bbe6VCskK4uXunNbf4+PFACYL/mnl3AaJF3BMCQDm/HNPxrEzS0VROwXfHGS3+Y2aD5E3UV085XNcx4DmOaWua7YtdoQUpK0OLoyPZd4DACbu1LidySdSfE6rTMqW87IQOy5YfoJsrfsyNzW6ZgRe22ov1KC9ruz1a2J07Zo3NjBcWgOabN3sVTaoEm2bYSgjmuxsAubbcAsn2InkfA10l7nUX31WrjfY8xax5pesBVPJOHnYnXw08FDJv46p2ccyfL2E87KIu1SSBsuUM2VwuvOCyWkqHia5zPe4O4Pa5xcHA8dDqNwQt8ClMGvaWva17TuHAEe9NYdh6BVDirHgekNfciUco8UIm7Lwk3ic+M9DmHsdr70yHB6lnqTMd/MC0+4FVgk1NMUkLopqlg9WF3i536UlDRSZDHK5o0aM3AnbzsqVNhga5z3HNI83c47k/gOQRqowuaO2eJzb7ekzh4OUTqd/2D7WfqWcvmfHjKpTin+oNkkqoruFhbh705o0V+LBKlwDhC4gjQ5o/1p4wCq/cO/qj5/wA61WrBrEkHjn0we0qWNt1bGA1P7l39Uf61apsFnB9KF39Uf60PUh2C059FJ8DGRmSVwa3hfcngANyUAlbNLrFkY3gXk39gGitYn2exKoq3PfTuELDlhHeQ+rtnIEnrOOvhZFoMBqgP2Dv6o/1pR1I82hvTl0ZP5zPC8MnaBfZw1aR/CfgrSYR9I4AcVflwOdzcr6cubyLo/aPT3ULezVQ0FsccrQRb14722Njmum9WDXKF453wZ3HsR+d1IiYb09ObdHyjQnqG7DrfkicLbBWKPsnNGAGU7gP5o/1q0MCqf3D/AOqP9aSnBKrKcJv0VGSWVWuwqCf9rExx+1azv6m2PvRcYFU/uXX/AJo/1p7MCqP3Lv6o/wBaHOHYtk+jDV3YR1i6lmc13BkpuPAPbqPMFBcBxuZlQaeYObI0kOa7cHn1HG/gvXI8PnZtTPceHpxgefp3QQ9j5nVD6l9OTM6wuHR2DW6BrRn0H3pLUV8lbHWUNhddWNbFXo8Dn/cu/qj/AFruM0FU2ECmpi6V27nOjAb11fr5IepHsXjl0DswFwmZxwOiDy9j8XdqS2/2btt5HOuQdnMXY6xpsw5tlit/yeD7k1OHYtk+g00pyrU+EYgNXUrhb/3IT/8AYrlJQVDjYQkm19HxnTmPTsR1CT1IJ1uX9i2T6ZLAy5QbtjV964UTNtHTkcvqx+e56eK0hw+pZE8sgc+SxyNzxgF2wuS+wF1n8H7JVjAXSwudK85nnPHq46n6/l7ElODfKL2S6O0lMGgADZXDsrQwOpt+wd/VH+tPGCVP7l39Uf61T1I9k+OfTKVkixFIMGn4wu/qj/Wo8coKprA2mpXPcd3OfG0DyL7lT5I9h45VwDcy53g4IHL2Mxd5LiWtP2QW29oeq3/SmNMdpCJBzbLGP/JwVeSHYeOfRpmyJ4chuH4Nig/aUjv/AJYf/wBEZjwSq4wOH++P9aHOHaFsn0R5klbbgtRxhd/VH+tdS3w7Hsn0Hu0rA6Sna7QFzgfAliGzsaWOu1rco5AWdlJy6AHcZbOJvvpotDi+FNnAuS0tvYjra9xx2CDx9mZHO+llu0bWuTbpm0b718t8n4+q9WTjG1L86rP+ne0SGRgigzyd2e70dlJtq30s40ZqQNd72Uglj41lxewGfYgat3uTc3sbngbohLhbMrG5GOyNLR3gvobcfJMOFtzZu6gvmLgcmuYm+bx/uvV04uMEn6SLBr5YwABWXBNtC47gmxyu09Q8ttLXU7TE91o6oZnkZQ1++RtjlAdqdAeWit/6U3jFB/T4/mfanDDG3B7uG42OXa97j3qwGU1fDGDedpBJcMz72HQknREopA4BzSCCLgjiChzMLbYfRQAgEaN4HgPerTGPAAaIwANBYoAspKAd5/B70h3n8FvNAE6Sjiza5svS1/xUiAEkkkgBJJJIASSSSAEkkkgBKjW4ax+oa0OvuAASOIPO6vJKZwjNUwIaWENboLE6nW+tgOPgpkkk0qVIBJJJJgCjTy9/m1yZgb5zbLbbL4qZsE/GUf0jl+ev5KB2Fu7/ALy7LZs23peraytspHAj6V5AA0NuB3J312WGhFrdarLEixC0hoDjd3E2tdPVP5k4erK8bb2O3j+CXzN1v2rr8x4W2Nxvr8a7jLiSpfM32P0z+Otm/gE75q/96/2N6abdPegC2kmxNsACSepXE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6" name="Picture 8" descr="https://encrypted-tbn0.gstatic.com/images?q=tbn:ANd9GcSYk_IRUH4R7sFll1go9hEyVWh6MkRVHSm7lLwceAEeXoVekt2C"/>
          <p:cNvPicPr>
            <a:picLocks noChangeAspect="1" noChangeArrowheads="1"/>
          </p:cNvPicPr>
          <p:nvPr/>
        </p:nvPicPr>
        <p:blipFill>
          <a:blip r:embed="rId2" cstate="print"/>
          <a:srcRect/>
          <a:stretch>
            <a:fillRect/>
          </a:stretch>
        </p:blipFill>
        <p:spPr bwMode="auto">
          <a:xfrm>
            <a:off x="4283968" y="4048270"/>
            <a:ext cx="3744416" cy="2246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cuments and Settings\dr.kabir\Desktop\flower-game-screenshot-2.jpg"/>
          <p:cNvPicPr>
            <a:picLocks noChangeAspect="1" noChangeArrowheads="1"/>
          </p:cNvPicPr>
          <p:nvPr/>
        </p:nvPicPr>
        <p:blipFill>
          <a:blip r:embed="rId2" cstate="print"/>
          <a:srcRect/>
          <a:stretch>
            <a:fillRect/>
          </a:stretch>
        </p:blipFill>
        <p:spPr bwMode="auto">
          <a:xfrm>
            <a:off x="-1285916" y="0"/>
            <a:ext cx="10429915" cy="6858000"/>
          </a:xfrm>
          <a:prstGeom prst="rect">
            <a:avLst/>
          </a:prstGeom>
          <a:noFill/>
        </p:spPr>
      </p:pic>
      <p:sp>
        <p:nvSpPr>
          <p:cNvPr id="3" name="TextBox 2"/>
          <p:cNvSpPr txBox="1"/>
          <p:nvPr/>
        </p:nvSpPr>
        <p:spPr>
          <a:xfrm>
            <a:off x="0" y="5429264"/>
            <a:ext cx="8643966" cy="769441"/>
          </a:xfrm>
          <a:prstGeom prst="rect">
            <a:avLst/>
          </a:prstGeom>
          <a:noFill/>
        </p:spPr>
        <p:txBody>
          <a:bodyPr wrap="square" rtlCol="0">
            <a:spAutoFit/>
          </a:bodyPr>
          <a:lstStyle/>
          <a:p>
            <a:pPr algn="ctr" rtl="1"/>
            <a:r>
              <a:rPr lang="en-US" sz="4400" b="1" dirty="0">
                <a:solidFill>
                  <a:srgbClr val="FF66FF"/>
                </a:solidFill>
              </a:rPr>
              <a:t>Thank you for your attention ….</a:t>
            </a:r>
          </a:p>
        </p:txBody>
      </p:sp>
    </p:spTree>
    <p:extLst>
      <p:ext uri="{BB962C8B-B14F-4D97-AF65-F5344CB8AC3E}">
        <p14:creationId xmlns="" xmlns:p14="http://schemas.microsoft.com/office/powerpoint/2010/main" val="9761076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620688"/>
            <a:ext cx="7499176" cy="5688672"/>
          </a:xfrm>
        </p:spPr>
        <p:txBody>
          <a:bodyPr>
            <a:normAutofit lnSpcReduction="10000"/>
          </a:bodyPr>
          <a:lstStyle/>
          <a:p>
            <a:pPr>
              <a:buNone/>
            </a:pPr>
            <a:r>
              <a:rPr lang="en-US" sz="3200" b="1" dirty="0" smtClean="0">
                <a:solidFill>
                  <a:srgbClr val="00B050"/>
                </a:solidFill>
                <a:latin typeface="Arial Black" pitchFamily="34" charset="0"/>
              </a:rPr>
              <a:t>AST or SGOT</a:t>
            </a:r>
          </a:p>
          <a:p>
            <a:pPr lvl="2" algn="r" rtl="1">
              <a:buFont typeface="Wingdings 2" pitchFamily="18" charset="2"/>
              <a:buChar char=""/>
            </a:pPr>
            <a:endParaRPr lang="en-US" sz="2000" dirty="0" smtClean="0">
              <a:latin typeface="Tahoma" pitchFamily="34" charset="0"/>
              <a:ea typeface="Tahoma" pitchFamily="34" charset="0"/>
              <a:cs typeface="Tahoma" pitchFamily="34" charset="0"/>
            </a:endParaRPr>
          </a:p>
          <a:p>
            <a:r>
              <a:rPr lang="en-US" sz="2600" dirty="0" smtClean="0">
                <a:latin typeface="Arial" pitchFamily="34" charset="0"/>
                <a:cs typeface="Arial" pitchFamily="34" charset="0"/>
              </a:rPr>
              <a:t>Found </a:t>
            </a:r>
            <a:r>
              <a:rPr lang="en-US" sz="2600" dirty="0" smtClean="0">
                <a:latin typeface="Arial" pitchFamily="34" charset="0"/>
                <a:cs typeface="Arial" pitchFamily="34" charset="0"/>
              </a:rPr>
              <a:t>in many sources, including liver, heart, muscle, intestine, </a:t>
            </a:r>
            <a:r>
              <a:rPr lang="en-US" sz="2600" dirty="0" smtClean="0">
                <a:latin typeface="Arial" pitchFamily="34" charset="0"/>
                <a:cs typeface="Arial" pitchFamily="34" charset="0"/>
              </a:rPr>
              <a:t>pancreas</a:t>
            </a:r>
          </a:p>
          <a:p>
            <a:endParaRPr lang="en-US" sz="2600" dirty="0" smtClean="0">
              <a:latin typeface="Arial" pitchFamily="34" charset="0"/>
              <a:cs typeface="Arial" pitchFamily="34" charset="0"/>
            </a:endParaRPr>
          </a:p>
          <a:p>
            <a:r>
              <a:rPr lang="en-US" sz="2800" dirty="0" smtClean="0">
                <a:latin typeface="Arial" pitchFamily="34" charset="0"/>
                <a:cs typeface="Arial" pitchFamily="34" charset="0"/>
              </a:rPr>
              <a:t>Released when cells are hurt or destroyed</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Not very specific for liver </a:t>
            </a:r>
            <a:r>
              <a:rPr lang="en-US" sz="2600" dirty="0" smtClean="0">
                <a:latin typeface="Arial" pitchFamily="34" charset="0"/>
                <a:cs typeface="Arial" pitchFamily="34" charset="0"/>
              </a:rPr>
              <a:t>disease</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Will increase in MI, skeletal muscle damage</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Normal </a:t>
            </a:r>
            <a:r>
              <a:rPr lang="en-US" sz="2600" dirty="0" smtClean="0">
                <a:latin typeface="Arial" pitchFamily="34" charset="0"/>
                <a:cs typeface="Arial" pitchFamily="34" charset="0"/>
              </a:rPr>
              <a:t>range: </a:t>
            </a:r>
            <a:r>
              <a:rPr lang="en-US" sz="2600" dirty="0" smtClean="0">
                <a:latin typeface="Arial" pitchFamily="34" charset="0"/>
                <a:cs typeface="Arial" pitchFamily="34" charset="0"/>
              </a:rPr>
              <a:t>5-40 </a:t>
            </a:r>
            <a:r>
              <a:rPr lang="en-US" sz="2600" dirty="0" smtClean="0">
                <a:latin typeface="Arial" pitchFamily="34" charset="0"/>
                <a:cs typeface="Arial" pitchFamily="34" charset="0"/>
              </a:rPr>
              <a:t>U/L</a:t>
            </a:r>
            <a:endParaRPr lang="fa-IR" sz="2600" dirty="0" smtClean="0">
              <a:latin typeface="Arial" pitchFamily="34" charset="0"/>
              <a:ea typeface="Tahoma" pitchFamily="34" charset="0"/>
              <a:cs typeface="Arial" pitchFamily="34" charset="0"/>
            </a:endParaRPr>
          </a:p>
          <a:p>
            <a:pPr algn="r" rtl="1">
              <a:buNone/>
            </a:pPr>
            <a:r>
              <a:rPr lang="fa-IR" sz="2600" dirty="0" smtClean="0">
                <a:latin typeface="Arial" pitchFamily="34" charset="0"/>
                <a:ea typeface="Tahoma" pitchFamily="34" charset="0"/>
                <a:cs typeface="Arial" pitchFamily="34" charset="0"/>
              </a:rPr>
              <a:t> </a:t>
            </a:r>
            <a:endParaRPr lang="en-US" sz="2600" dirty="0" smtClean="0">
              <a:latin typeface="Arial" pitchFamily="34" charset="0"/>
              <a:ea typeface="Tahoma" pitchFamily="34" charset="0"/>
              <a:cs typeface="Arial" pitchFamily="34" charset="0"/>
            </a:endParaRPr>
          </a:p>
          <a:p>
            <a:endParaRPr lang="fa-IR" dirty="0">
              <a:effectLst>
                <a:outerShdw blurRad="38100" dist="38100" dir="2700000" algn="tl">
                  <a:srgbClr val="000000">
                    <a:alpha val="43137"/>
                  </a:srgbClr>
                </a:outerShdw>
              </a:effectLst>
            </a:endParaRPr>
          </a:p>
        </p:txBody>
      </p:sp>
      <p:cxnSp>
        <p:nvCxnSpPr>
          <p:cNvPr id="5" name="Straight Arrow Connector 4"/>
          <p:cNvCxnSpPr/>
          <p:nvPr/>
        </p:nvCxnSpPr>
        <p:spPr>
          <a:xfrm>
            <a:off x="6660232" y="3212976"/>
            <a:ext cx="129614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404664"/>
            <a:ext cx="7427168" cy="5904696"/>
          </a:xfrm>
        </p:spPr>
        <p:txBody>
          <a:bodyPr>
            <a:normAutofit/>
          </a:bodyPr>
          <a:lstStyle/>
          <a:p>
            <a:pPr>
              <a:buNone/>
            </a:pPr>
            <a:r>
              <a:rPr lang="en-US" sz="3200" b="1" dirty="0" smtClean="0">
                <a:solidFill>
                  <a:srgbClr val="00B050"/>
                </a:solidFill>
                <a:latin typeface="Arial Black" pitchFamily="34" charset="0"/>
              </a:rPr>
              <a:t>ALT or SGPT</a:t>
            </a:r>
          </a:p>
          <a:p>
            <a:pPr>
              <a:buNone/>
            </a:pPr>
            <a:endParaRPr lang="en-US" sz="3200" b="1" u="sng" dirty="0" smtClean="0">
              <a:solidFill>
                <a:srgbClr val="FFFF00"/>
              </a:solidFill>
              <a:effectLst>
                <a:outerShdw blurRad="38100" dist="38100" dir="2700000" algn="tl">
                  <a:srgbClr val="000000">
                    <a:alpha val="43137"/>
                  </a:srgbClr>
                </a:outerShdw>
              </a:effectLst>
            </a:endParaRPr>
          </a:p>
          <a:p>
            <a:r>
              <a:rPr lang="en-US" sz="2600" dirty="0" smtClean="0">
                <a:latin typeface="Arial" pitchFamily="34" charset="0"/>
                <a:cs typeface="Arial" pitchFamily="34" charset="0"/>
              </a:rPr>
              <a:t>Found </a:t>
            </a:r>
            <a:r>
              <a:rPr lang="en-US" sz="2600" dirty="0" smtClean="0">
                <a:latin typeface="Arial" pitchFamily="34" charset="0"/>
                <a:cs typeface="Arial" pitchFamily="34" charset="0"/>
              </a:rPr>
              <a:t>primarily in </a:t>
            </a:r>
            <a:r>
              <a:rPr lang="en-US" sz="2600" dirty="0" err="1" smtClean="0">
                <a:latin typeface="Arial" pitchFamily="34" charset="0"/>
                <a:cs typeface="Arial" pitchFamily="34" charset="0"/>
              </a:rPr>
              <a:t>hepatocytes</a:t>
            </a:r>
            <a:endParaRPr lang="en-US" sz="2600" dirty="0" smtClean="0">
              <a:latin typeface="Arial" pitchFamily="34" charset="0"/>
              <a:cs typeface="Arial" pitchFamily="34" charset="0"/>
            </a:endParaRP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Released when cells are hurt or </a:t>
            </a:r>
            <a:r>
              <a:rPr lang="en-US" sz="2600" dirty="0" smtClean="0">
                <a:latin typeface="Arial" pitchFamily="34" charset="0"/>
                <a:cs typeface="Arial" pitchFamily="34" charset="0"/>
              </a:rPr>
              <a:t>destroyed</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Normal levels depend on the reference </a:t>
            </a:r>
            <a:endParaRPr lang="en-US" sz="2600" dirty="0" smtClean="0">
              <a:latin typeface="Arial" pitchFamily="34" charset="0"/>
              <a:cs typeface="Arial" pitchFamily="34" charset="0"/>
            </a:endParaRP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Range </a:t>
            </a:r>
            <a:r>
              <a:rPr lang="en-US" sz="2600" dirty="0" smtClean="0">
                <a:latin typeface="Arial" pitchFamily="34" charset="0"/>
                <a:cs typeface="Arial" pitchFamily="34" charset="0"/>
              </a:rPr>
              <a:t>which actually differs lab to </a:t>
            </a:r>
            <a:r>
              <a:rPr lang="en-US" sz="2600" dirty="0" smtClean="0">
                <a:latin typeface="Arial" pitchFamily="34" charset="0"/>
                <a:cs typeface="Arial" pitchFamily="34" charset="0"/>
              </a:rPr>
              <a:t>lab</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Considered normal between 5-40 U/L</a:t>
            </a:r>
          </a:p>
          <a:p>
            <a:endParaRPr lang="en-US" dirty="0" smtClean="0"/>
          </a:p>
          <a:p>
            <a:pPr algn="r" rtl="1">
              <a:buFont typeface="Wingdings 2" pitchFamily="18" charset="2"/>
              <a:buChar char=""/>
            </a:pPr>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642918"/>
            <a:ext cx="7560840" cy="5666442"/>
          </a:xfrm>
        </p:spPr>
        <p:txBody>
          <a:bodyPr/>
          <a:lstStyle/>
          <a:p>
            <a:pPr>
              <a:buNone/>
            </a:pPr>
            <a:r>
              <a:rPr lang="en-US" sz="3200" b="1" dirty="0" smtClean="0">
                <a:solidFill>
                  <a:srgbClr val="00B050"/>
                </a:solidFill>
                <a:latin typeface="Arial Black" pitchFamily="34" charset="0"/>
              </a:rPr>
              <a:t>AST/ALT</a:t>
            </a:r>
            <a:endParaRPr lang="fa-IR" sz="3200" b="1" dirty="0" smtClean="0">
              <a:solidFill>
                <a:srgbClr val="00B050"/>
              </a:solidFill>
              <a:latin typeface="Arial Black" pitchFamily="34" charset="0"/>
            </a:endParaRPr>
          </a:p>
          <a:p>
            <a:pPr>
              <a:buNone/>
            </a:pPr>
            <a:endParaRPr lang="en-US" sz="3200" b="1" dirty="0" smtClean="0">
              <a:solidFill>
                <a:schemeClr val="bg2">
                  <a:lumMod val="50000"/>
                </a:schemeClr>
              </a:solidFill>
            </a:endParaRPr>
          </a:p>
          <a:p>
            <a:pPr algn="r" rtl="1">
              <a:buFont typeface="Wingdings 2" pitchFamily="18" charset="2"/>
              <a:buChar char=""/>
            </a:pPr>
            <a:r>
              <a:rPr lang="fa-IR" sz="2400" dirty="0" smtClean="0">
                <a:latin typeface="Tahoma" pitchFamily="34" charset="0"/>
                <a:ea typeface="Tahoma" pitchFamily="34" charset="0"/>
                <a:cs typeface="Tahoma" pitchFamily="34" charset="0"/>
              </a:rPr>
              <a:t>بیشتر از </a:t>
            </a:r>
            <a:r>
              <a:rPr lang="fa-IR" sz="2400" dirty="0" smtClean="0">
                <a:latin typeface="Tahoma" pitchFamily="34" charset="0"/>
                <a:ea typeface="Tahoma" pitchFamily="34" charset="0"/>
                <a:cs typeface="Tahoma" pitchFamily="34" charset="0"/>
              </a:rPr>
              <a:t>2: </a:t>
            </a:r>
            <a:r>
              <a:rPr lang="fa-IR" sz="2400" dirty="0" smtClean="0">
                <a:latin typeface="Tahoma" pitchFamily="34" charset="0"/>
                <a:ea typeface="Tahoma" pitchFamily="34" charset="0"/>
                <a:cs typeface="Tahoma" pitchFamily="34" charset="0"/>
              </a:rPr>
              <a:t>ﻫﭘاتیت الکلی – کارسینوم </a:t>
            </a:r>
            <a:r>
              <a:rPr lang="fa-IR" sz="2400" dirty="0" smtClean="0">
                <a:latin typeface="Tahoma" pitchFamily="34" charset="0"/>
                <a:ea typeface="Tahoma" pitchFamily="34" charset="0"/>
                <a:cs typeface="Tahoma" pitchFamily="34" charset="0"/>
              </a:rPr>
              <a:t>ﻫﭙاتوسلولار</a:t>
            </a:r>
            <a:endParaRPr lang="en-US" sz="2400" dirty="0" smtClean="0">
              <a:latin typeface="Tahoma" pitchFamily="34" charset="0"/>
              <a:ea typeface="Tahoma" pitchFamily="34" charset="0"/>
              <a:cs typeface="Tahoma" pitchFamily="34" charset="0"/>
            </a:endParaRPr>
          </a:p>
          <a:p>
            <a:pPr algn="r" rtl="1">
              <a:buFont typeface="Wingdings 2" pitchFamily="18" charset="2"/>
              <a:buChar char=""/>
            </a:pPr>
            <a:endParaRPr lang="fa-IR" sz="2400" dirty="0" smtClean="0">
              <a:latin typeface="Tahoma" pitchFamily="34" charset="0"/>
              <a:ea typeface="Tahoma" pitchFamily="34" charset="0"/>
              <a:cs typeface="Tahoma" pitchFamily="34" charset="0"/>
            </a:endParaRPr>
          </a:p>
          <a:p>
            <a:pPr algn="r" rtl="1">
              <a:buFont typeface="Wingdings 2" pitchFamily="18" charset="2"/>
              <a:buChar char=""/>
            </a:pPr>
            <a:r>
              <a:rPr lang="fa-IR" sz="2400" dirty="0" smtClean="0">
                <a:latin typeface="Tahoma" pitchFamily="34" charset="0"/>
                <a:ea typeface="Tahoma" pitchFamily="34" charset="0"/>
                <a:cs typeface="Tahoma" pitchFamily="34" charset="0"/>
              </a:rPr>
              <a:t>بین 1 و </a:t>
            </a:r>
            <a:r>
              <a:rPr lang="en-US" sz="2400" dirty="0" smtClean="0">
                <a:latin typeface="Tahoma" pitchFamily="34" charset="0"/>
                <a:ea typeface="Tahoma" pitchFamily="34" charset="0"/>
                <a:cs typeface="Tahoma" pitchFamily="34" charset="0"/>
              </a:rPr>
              <a:t>2</a:t>
            </a:r>
            <a:r>
              <a:rPr lang="fa-IR" sz="2400" dirty="0" smtClean="0">
                <a:latin typeface="Tahoma" pitchFamily="34" charset="0"/>
                <a:ea typeface="Tahoma" pitchFamily="34" charset="0"/>
                <a:cs typeface="Tahoma" pitchFamily="34" charset="0"/>
              </a:rPr>
              <a:t> </a:t>
            </a:r>
            <a:r>
              <a:rPr lang="fa-IR" sz="2400" dirty="0" smtClean="0">
                <a:latin typeface="Tahoma" pitchFamily="34" charset="0"/>
                <a:ea typeface="Tahoma" pitchFamily="34" charset="0"/>
                <a:cs typeface="Tahoma" pitchFamily="34" charset="0"/>
              </a:rPr>
              <a:t>: </a:t>
            </a:r>
            <a:r>
              <a:rPr lang="fa-IR" sz="2400" dirty="0" smtClean="0">
                <a:latin typeface="Tahoma" pitchFamily="34" charset="0"/>
                <a:ea typeface="Tahoma" pitchFamily="34" charset="0"/>
                <a:cs typeface="Tahoma" pitchFamily="34" charset="0"/>
              </a:rPr>
              <a:t>سیروز</a:t>
            </a:r>
            <a:endParaRPr lang="en-US" sz="2400" dirty="0" smtClean="0">
              <a:latin typeface="Tahoma" pitchFamily="34" charset="0"/>
              <a:ea typeface="Tahoma" pitchFamily="34" charset="0"/>
              <a:cs typeface="Tahoma" pitchFamily="34" charset="0"/>
            </a:endParaRPr>
          </a:p>
          <a:p>
            <a:pPr algn="r" rtl="1">
              <a:buFont typeface="Wingdings 2" pitchFamily="18" charset="2"/>
              <a:buChar char=""/>
            </a:pPr>
            <a:endParaRPr lang="fa-IR" sz="2400" dirty="0" smtClean="0">
              <a:latin typeface="Tahoma" pitchFamily="34" charset="0"/>
              <a:ea typeface="Tahoma" pitchFamily="34" charset="0"/>
              <a:cs typeface="Tahoma" pitchFamily="34" charset="0"/>
            </a:endParaRPr>
          </a:p>
          <a:p>
            <a:pPr algn="r" rtl="1">
              <a:buFont typeface="Wingdings 2" pitchFamily="18" charset="2"/>
              <a:buChar char=""/>
            </a:pPr>
            <a:r>
              <a:rPr lang="fa-IR" sz="2400" dirty="0" smtClean="0">
                <a:latin typeface="Tahoma" pitchFamily="34" charset="0"/>
                <a:ea typeface="Tahoma" pitchFamily="34" charset="0"/>
                <a:cs typeface="Tahoma" pitchFamily="34" charset="0"/>
              </a:rPr>
              <a:t>زیر 1 اما با مقادیر بسیار بالای این دو </a:t>
            </a:r>
            <a:r>
              <a:rPr lang="fa-IR" sz="2400" dirty="0" smtClean="0">
                <a:latin typeface="Tahoma" pitchFamily="34" charset="0"/>
                <a:ea typeface="Tahoma" pitchFamily="34" charset="0"/>
                <a:cs typeface="Tahoma" pitchFamily="34" charset="0"/>
              </a:rPr>
              <a:t>آنزیم: </a:t>
            </a:r>
            <a:r>
              <a:rPr lang="fa-IR" sz="2400" dirty="0" smtClean="0">
                <a:latin typeface="Tahoma" pitchFamily="34" charset="0"/>
                <a:ea typeface="Tahoma" pitchFamily="34" charset="0"/>
                <a:cs typeface="Tahoma" pitchFamily="34" charset="0"/>
              </a:rPr>
              <a:t>ﻫﭘاتیت </a:t>
            </a:r>
            <a:r>
              <a:rPr lang="fa-IR" sz="2400" dirty="0" smtClean="0">
                <a:latin typeface="Tahoma" pitchFamily="34" charset="0"/>
                <a:ea typeface="Tahoma" pitchFamily="34" charset="0"/>
                <a:cs typeface="Tahoma" pitchFamily="34" charset="0"/>
              </a:rPr>
              <a:t>ویرال</a:t>
            </a:r>
            <a:endParaRPr lang="en-US" sz="2400" dirty="0" smtClean="0">
              <a:latin typeface="Tahoma" pitchFamily="34" charset="0"/>
              <a:ea typeface="Tahoma" pitchFamily="34" charset="0"/>
              <a:cs typeface="Tahoma" pitchFamily="34" charset="0"/>
            </a:endParaRPr>
          </a:p>
          <a:p>
            <a:pPr algn="r" rtl="1">
              <a:buFont typeface="Wingdings 2" pitchFamily="18" charset="2"/>
              <a:buChar char=""/>
            </a:pPr>
            <a:endParaRPr lang="fa-IR" sz="2400" dirty="0" smtClean="0">
              <a:latin typeface="Tahoma" pitchFamily="34" charset="0"/>
              <a:ea typeface="Tahoma" pitchFamily="34" charset="0"/>
              <a:cs typeface="Tahoma" pitchFamily="34" charset="0"/>
            </a:endParaRPr>
          </a:p>
          <a:p>
            <a:pPr algn="r" rtl="1">
              <a:buFont typeface="Wingdings 2" pitchFamily="18" charset="2"/>
              <a:buChar char=""/>
            </a:pPr>
            <a:r>
              <a:rPr lang="fa-IR" sz="2400" dirty="0" smtClean="0">
                <a:latin typeface="Tahoma" pitchFamily="34" charset="0"/>
                <a:ea typeface="Tahoma" pitchFamily="34" charset="0"/>
                <a:cs typeface="Tahoma" pitchFamily="34" charset="0"/>
              </a:rPr>
              <a:t>زیر </a:t>
            </a:r>
            <a:r>
              <a:rPr lang="fa-IR" sz="2400" dirty="0" smtClean="0">
                <a:latin typeface="Tahoma" pitchFamily="34" charset="0"/>
                <a:ea typeface="Tahoma" pitchFamily="34" charset="0"/>
                <a:cs typeface="Tahoma" pitchFamily="34" charset="0"/>
              </a:rPr>
              <a:t>1: </a:t>
            </a:r>
            <a:r>
              <a:rPr lang="fa-IR" sz="2400" dirty="0" smtClean="0">
                <a:latin typeface="Tahoma" pitchFamily="34" charset="0"/>
                <a:ea typeface="Tahoma" pitchFamily="34" charset="0"/>
                <a:cs typeface="Tahoma" pitchFamily="34" charset="0"/>
              </a:rPr>
              <a:t>نرمال </a:t>
            </a:r>
            <a:endParaRPr lang="fa-IR"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1903</TotalTime>
  <Words>4176</Words>
  <Application>Microsoft Office PowerPoint</Application>
  <PresentationFormat>On-screen Show (4:3)</PresentationFormat>
  <Paragraphs>772</Paragraphs>
  <Slides>67</Slides>
  <Notes>16</Notes>
  <HiddenSlides>2</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Solstice</vt:lpstr>
      <vt:lpstr>Slide 1</vt:lpstr>
      <vt:lpstr>تفسیر داده های آزمایشگاهی  برای  متخصصین تغذیه  LABORATORY TESTS INTERPRETATION  FOR  NUTRITIONISTS</vt:lpstr>
      <vt:lpstr>EXERCISE 1</vt:lpstr>
      <vt:lpstr>How to order  lab tests? </vt:lpstr>
      <vt:lpstr>Exercise 2 (LFT)</vt:lpstr>
      <vt:lpstr> Liver Function Tests (LFT)</vt:lpstr>
      <vt:lpstr>Slide 7</vt:lpstr>
      <vt:lpstr>Slide 8</vt:lpstr>
      <vt:lpstr>Slide 9</vt:lpstr>
      <vt:lpstr>GTT </vt:lpstr>
      <vt:lpstr>GTT (continued)</vt:lpstr>
      <vt:lpstr>GTT (continued)</vt:lpstr>
      <vt:lpstr>GTT (continued)</vt:lpstr>
      <vt:lpstr>Slide 14</vt:lpstr>
      <vt:lpstr>Slide 15</vt:lpstr>
      <vt:lpstr>DDX for high Bil</vt:lpstr>
      <vt:lpstr>Slide 17</vt:lpstr>
      <vt:lpstr>Slide 18</vt:lpstr>
      <vt:lpstr>Slide 19</vt:lpstr>
      <vt:lpstr>Slide 20</vt:lpstr>
      <vt:lpstr>Slide 21</vt:lpstr>
      <vt:lpstr>COAGULATION TESTS</vt:lpstr>
      <vt:lpstr>Slide 23</vt:lpstr>
      <vt:lpstr>Slide 24</vt:lpstr>
      <vt:lpstr>Slide 25</vt:lpstr>
      <vt:lpstr>Slide 26</vt:lpstr>
      <vt:lpstr>Slide 27</vt:lpstr>
      <vt:lpstr>Exercise 3 (CBC)</vt:lpstr>
      <vt:lpstr>Complete Blood Count (CBC)</vt:lpstr>
      <vt:lpstr>Slide 30</vt:lpstr>
      <vt:lpstr>RBC Indexes</vt:lpstr>
      <vt:lpstr>Slide 32</vt:lpstr>
      <vt:lpstr>Slide 33</vt:lpstr>
      <vt:lpstr>Slide 34</vt:lpstr>
      <vt:lpstr>RDW (red blood cell distribution width)</vt:lpstr>
      <vt:lpstr>Slide 36</vt:lpstr>
      <vt:lpstr>Slide 37</vt:lpstr>
      <vt:lpstr>Exercise 4 (Lipid profile, BS)</vt:lpstr>
      <vt:lpstr>Blood Glucose</vt:lpstr>
      <vt:lpstr>FBS &amp; BS </vt:lpstr>
      <vt:lpstr>Slide 41</vt:lpstr>
      <vt:lpstr>Slide 42</vt:lpstr>
      <vt:lpstr>Glucose Tolerance Test </vt:lpstr>
      <vt:lpstr>HbA1C</vt:lpstr>
      <vt:lpstr>Slide 45</vt:lpstr>
      <vt:lpstr>Slide 46</vt:lpstr>
      <vt:lpstr>Slide 47</vt:lpstr>
      <vt:lpstr>Slide 48</vt:lpstr>
      <vt:lpstr>Triglycerides (TG) </vt:lpstr>
      <vt:lpstr>Slide 50</vt:lpstr>
      <vt:lpstr>Urine Culture - Antibiogram</vt:lpstr>
      <vt:lpstr>ESR</vt:lpstr>
      <vt:lpstr>ESR (continued)</vt:lpstr>
      <vt:lpstr>CRP</vt:lpstr>
      <vt:lpstr>Remember …</vt:lpstr>
      <vt:lpstr>Uric Acid</vt:lpstr>
      <vt:lpstr>Slide 57</vt:lpstr>
      <vt:lpstr>Stool Exam</vt:lpstr>
      <vt:lpstr>Exercise 5 (TFT)</vt:lpstr>
      <vt:lpstr>Thyroid Function Tests (TFT)</vt:lpstr>
      <vt:lpstr>Total T4 &amp; Free T4</vt:lpstr>
      <vt:lpstr>Triiodothyronine (T3)</vt:lpstr>
      <vt:lpstr>TSH</vt:lpstr>
      <vt:lpstr>T3UP</vt:lpstr>
      <vt:lpstr>Micronutrients </vt:lpstr>
      <vt:lpstr>Others </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تفسیر داده های آزمایشگاهی  برای  متخصصین تغذیه</dc:title>
  <dc:creator>Parmin</dc:creator>
  <cp:lastModifiedBy>hp-pc</cp:lastModifiedBy>
  <cp:revision>131</cp:revision>
  <dcterms:created xsi:type="dcterms:W3CDTF">2013-11-14T09:12:40Z</dcterms:created>
  <dcterms:modified xsi:type="dcterms:W3CDTF">2013-11-22T23:21:01Z</dcterms:modified>
</cp:coreProperties>
</file>