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4"/>
  </p:notesMasterIdLst>
  <p:sldIdLst>
    <p:sldId id="290" r:id="rId2"/>
    <p:sldId id="300" r:id="rId3"/>
    <p:sldId id="291" r:id="rId4"/>
    <p:sldId id="256" r:id="rId5"/>
    <p:sldId id="278" r:id="rId6"/>
    <p:sldId id="279" r:id="rId7"/>
    <p:sldId id="280" r:id="rId8"/>
    <p:sldId id="281" r:id="rId9"/>
    <p:sldId id="282" r:id="rId10"/>
    <p:sldId id="284" r:id="rId11"/>
    <p:sldId id="283" r:id="rId12"/>
    <p:sldId id="277" r:id="rId13"/>
    <p:sldId id="292" r:id="rId14"/>
    <p:sldId id="258" r:id="rId15"/>
    <p:sldId id="293" r:id="rId16"/>
    <p:sldId id="276" r:id="rId17"/>
    <p:sldId id="285" r:id="rId18"/>
    <p:sldId id="286" r:id="rId19"/>
    <p:sldId id="287" r:id="rId20"/>
    <p:sldId id="294" r:id="rId21"/>
    <p:sldId id="301" r:id="rId22"/>
    <p:sldId id="302" r:id="rId23"/>
    <p:sldId id="304" r:id="rId24"/>
    <p:sldId id="307" r:id="rId25"/>
    <p:sldId id="303" r:id="rId26"/>
    <p:sldId id="309" r:id="rId27"/>
    <p:sldId id="305" r:id="rId28"/>
    <p:sldId id="306" r:id="rId29"/>
    <p:sldId id="308" r:id="rId30"/>
    <p:sldId id="296" r:id="rId31"/>
    <p:sldId id="297" r:id="rId32"/>
    <p:sldId id="29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rmin" initials="P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FF99FF"/>
    <a:srgbClr val="00CC66"/>
    <a:srgbClr val="FF66CC"/>
    <a:srgbClr val="00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9BC56-D140-4B8C-ABE6-C26A80CCCEFB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93F97-A091-49EE-BA44-361D005B2F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8029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93F97-A091-49EE-BA44-361D005B2FE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4708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672C65A-BA2D-4762-8F44-0937382A7067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B9B95B-2DA8-4BD8-838B-27668D45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http://www.dreamview.net/dv/new/photos/1013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14546" y="642918"/>
            <a:ext cx="492922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8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به نام خدا </a:t>
            </a:r>
            <a:endParaRPr lang="en-US" sz="8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692170"/>
            <a:ext cx="281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دکتر ژابیز مدرسی</a:t>
            </a:r>
          </a:p>
          <a:p>
            <a:pPr algn="r" rtl="1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MD - PhD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203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000" dirty="0" smtClean="0">
                <a:solidFill>
                  <a:srgbClr val="FFFF00"/>
                </a:solidFill>
              </a:rPr>
              <a:t>RDW </a:t>
            </a:r>
            <a:r>
              <a:rPr lang="en-US" sz="3100" dirty="0" smtClean="0">
                <a:solidFill>
                  <a:srgbClr val="FFFF00"/>
                </a:solidFill>
              </a:rPr>
              <a:t>(red blood cell distribution width)</a:t>
            </a:r>
            <a:endParaRPr lang="en-US" sz="31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11.5 – 14.5  %</a:t>
            </a: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نشانگری برای تعیین تنوع سایز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RBC</a:t>
            </a: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افزایش آن بیانگر تنوی بیشتر در سایز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RBC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ها است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افزایش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RDW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 کاهش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MCV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 آنمی فقر آهن  - تالاسمی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افزایش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RDW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افزایش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MCV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آنمی ناشی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از کمبود فولات و ویتامین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B12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RDW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نرمال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+ کاهش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MCV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تالاسمی</a:t>
            </a:r>
          </a:p>
          <a:p>
            <a:pPr algn="r" rtl="1">
              <a:buClr>
                <a:srgbClr val="FFFF00"/>
              </a:buClr>
              <a:buFont typeface="Wingdings" pitchFamily="2" charset="2"/>
              <a:buChar char="£"/>
            </a:pP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در تالاسمی مینور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RDW </a:t>
            </a: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نرمال است.</a:t>
            </a:r>
            <a:endParaRPr lang="en-US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£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£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297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rgbClr val="FFFF00"/>
                </a:solidFill>
              </a:rPr>
              <a:t>WBC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– 10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x 10 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6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/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mm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3</a:t>
            </a:r>
            <a:r>
              <a:rPr lang="fa-IR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(&gt;2yy)</a:t>
            </a:r>
          </a:p>
          <a:p>
            <a:pPr>
              <a:buFont typeface="Wingdings" pitchFamily="2" charset="2"/>
              <a:buChar char="£"/>
            </a:pP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6 – 17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x 10 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6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/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mm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3</a:t>
            </a:r>
            <a:r>
              <a:rPr lang="fa-IR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(&lt;2yr)</a:t>
            </a:r>
          </a:p>
          <a:p>
            <a:pPr>
              <a:buFont typeface="Wingdings" pitchFamily="2" charset="2"/>
              <a:buChar char="£"/>
            </a:pP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– 30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x 10 </a:t>
            </a:r>
            <a:r>
              <a:rPr 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6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/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mm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3</a:t>
            </a:r>
            <a:r>
              <a:rPr lang="fa-IR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(newborn)</a:t>
            </a: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>
              <a:buFont typeface="Wingdings" pitchFamily="2" charset="2"/>
              <a:buChar char="£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لکوسیتوز در: عفونت – نئو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پلازی – استرس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کلوپنی در: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PEM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– بیماری های خود ایمنی – کموتراپی – رادیو تراپی و عفونت های بسیار شدید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£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264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520940" cy="54864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Differential</a:t>
            </a:r>
            <a:br>
              <a:rPr lang="en-US" dirty="0"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</a:br>
            <a:endParaRPr lang="en-US" dirty="0">
              <a:solidFill>
                <a:srgbClr val="FFFF00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Lucida Brigh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940040" cy="5528772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Neutrophils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55-70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%     </a:t>
            </a:r>
          </a:p>
          <a:p>
            <a:pPr marL="457200" indent="-457200">
              <a:buFont typeface="Wingdings" pitchFamily="2" charset="2"/>
              <a:buChar char="£"/>
            </a:pPr>
            <a:r>
              <a:rPr lang="en-US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Neutrophilia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 Ketoacidosis, trauma, stress, leukemia, bacterial infection</a:t>
            </a:r>
          </a:p>
          <a:p>
            <a:pPr marL="457200" indent="-457200">
              <a:buFont typeface="Wingdings" pitchFamily="2" charset="2"/>
              <a:buChar char="£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Neutropenia :PEM, aplastic anemia, chemotherapy, overwhelming infection</a:t>
            </a:r>
          </a:p>
          <a:p>
            <a:pPr marL="457200" indent="-457200">
              <a:buFont typeface="Wingdings" pitchFamily="2" charset="2"/>
              <a:buChar char="£"/>
            </a:pPr>
            <a:endParaRPr lang="en-US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Lymphocytes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20-40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marL="457200" indent="-457200">
              <a:buFont typeface="Wingdings" pitchFamily="2" charset="2"/>
              <a:buChar char="£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Lymphocytosis: Infection, leukemia, myeloma, mononucleosis</a:t>
            </a:r>
          </a:p>
          <a:p>
            <a:pPr marL="457200" indent="-457200">
              <a:buFont typeface="Wingdings" pitchFamily="2" charset="2"/>
              <a:buChar char="£"/>
            </a:pPr>
            <a:r>
              <a:rPr lang="en-US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Lymphocytopenia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leukemia, chemotherapy, sepsis, AIDS</a:t>
            </a:r>
          </a:p>
          <a:p>
            <a:pPr marL="457200" indent="-457200">
              <a:buFont typeface="Wingdings" pitchFamily="2" charset="2"/>
              <a:buChar char="£"/>
            </a:pPr>
            <a:endParaRPr lang="en-US" sz="2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Monocytes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2-8%</a:t>
            </a:r>
          </a:p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017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Differential</a:t>
            </a:r>
            <a:r>
              <a:rPr lang="fa-IR" dirty="0" smtClean="0"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 </a:t>
            </a:r>
            <a:r>
              <a:rPr lang="en-US" dirty="0" smtClean="0"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 </a:t>
            </a:r>
            <a:r>
              <a:rPr lang="en-US" sz="2700" dirty="0" smtClean="0"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>(continued)</a:t>
            </a:r>
            <a:r>
              <a:rPr lang="en-US" sz="2700" dirty="0"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  <a:t/>
            </a:r>
            <a:br>
              <a:rPr lang="en-US" sz="2700" dirty="0">
                <a:solidFill>
                  <a:srgbClr val="FFFF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Lucida Bright" pitchFamily="18" charset="0"/>
              </a:rPr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Eosinophils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1-4%</a:t>
            </a:r>
          </a:p>
          <a:p>
            <a:pPr marL="457200" indent="-457200">
              <a:buFont typeface="Wingdings" pitchFamily="2" charset="2"/>
              <a:buChar char="£"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Eosinophiia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Parasitic infection, allergy, eczema, leukemia, autoimmune disease</a:t>
            </a:r>
          </a:p>
          <a:p>
            <a:pPr marL="457200" indent="-457200">
              <a:buFont typeface="Wingdings" pitchFamily="2" charset="2"/>
              <a:buChar char="£"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Eosinopenia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Increased steroid production</a:t>
            </a:r>
          </a:p>
          <a:p>
            <a:pPr marL="0" indent="0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Basophils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0.5-1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>
              <a:buFont typeface="Wingdings" pitchFamily="2" charset="2"/>
              <a:buChar char="£"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Basophilia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Leukemia</a:t>
            </a:r>
          </a:p>
          <a:p>
            <a:pPr>
              <a:buFont typeface="Wingdings" pitchFamily="2" charset="2"/>
              <a:buChar char="£"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Basopenia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allergy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549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229600" cy="1143000"/>
          </a:xfrm>
        </p:spPr>
        <p:txBody>
          <a:bodyPr>
            <a:normAutofit fontScale="90000"/>
          </a:bodyPr>
          <a:lstStyle/>
          <a:p>
            <a:pPr rtl="1">
              <a:lnSpc>
                <a:spcPct val="150000"/>
              </a:lnSpc>
            </a:pPr>
            <a:r>
              <a:rPr lang="fa-IR" sz="5300" b="1" dirty="0">
                <a:solidFill>
                  <a:srgbClr val="99FF66"/>
                </a:solidFill>
              </a:rPr>
              <a:t>قند خون (ناشتا</a:t>
            </a:r>
            <a:r>
              <a:rPr lang="fa-IR" sz="5300" b="1" dirty="0" smtClean="0">
                <a:solidFill>
                  <a:srgbClr val="99FF66"/>
                </a:solidFill>
              </a:rPr>
              <a:t>) </a:t>
            </a:r>
            <a:r>
              <a:rPr lang="en-US" sz="5300" b="1" dirty="0" smtClean="0">
                <a:solidFill>
                  <a:srgbClr val="99FF66"/>
                </a:solidFill>
                <a:cs typeface="+mn-cs"/>
              </a:rPr>
              <a:t/>
            </a:r>
            <a:br>
              <a:rPr lang="en-US" sz="5300" b="1" dirty="0" smtClean="0">
                <a:solidFill>
                  <a:srgbClr val="99FF66"/>
                </a:solidFill>
                <a:cs typeface="+mn-cs"/>
              </a:rPr>
            </a:br>
            <a:r>
              <a:rPr lang="en-US" sz="4400" b="1" dirty="0" smtClean="0">
                <a:solidFill>
                  <a:srgbClr val="99FF66"/>
                </a:solidFill>
                <a:cs typeface="+mn-cs"/>
              </a:rPr>
              <a:t>F</a:t>
            </a:r>
            <a:r>
              <a:rPr lang="en-US" sz="4400" b="1" dirty="0" smtClean="0">
                <a:solidFill>
                  <a:srgbClr val="99FF66"/>
                </a:solidFill>
              </a:rPr>
              <a:t>asting Blood Glucose </a:t>
            </a:r>
            <a:r>
              <a:rPr lang="en-US" sz="4400" b="1" dirty="0" smtClean="0">
                <a:solidFill>
                  <a:srgbClr val="99FF66"/>
                </a:solidFill>
              </a:rPr>
              <a:t>(FBS)</a:t>
            </a:r>
            <a:br>
              <a:rPr lang="en-US" sz="4400" b="1" dirty="0" smtClean="0">
                <a:solidFill>
                  <a:srgbClr val="99FF66"/>
                </a:solidFill>
              </a:rPr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96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924800" cy="4191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dirty="0">
                <a:solidFill>
                  <a:srgbClr val="99FF66"/>
                </a:solidFill>
              </a:rPr>
              <a:t>آزمایش کامل ادرار</a:t>
            </a:r>
            <a:r>
              <a:rPr lang="en-US" dirty="0">
                <a:solidFill>
                  <a:srgbClr val="99FF66"/>
                </a:solidFill>
              </a:rPr>
              <a:t/>
            </a:r>
            <a:br>
              <a:rPr lang="en-US" dirty="0">
                <a:solidFill>
                  <a:srgbClr val="99FF66"/>
                </a:solidFill>
              </a:rPr>
            </a:br>
            <a:r>
              <a:rPr lang="en-US" dirty="0" smtClean="0">
                <a:solidFill>
                  <a:srgbClr val="99FF66"/>
                </a:solidFill>
              </a:rPr>
              <a:t>Urinalysis</a:t>
            </a:r>
            <a:endParaRPr lang="en-US" dirty="0">
              <a:solidFill>
                <a:srgbClr val="99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665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en-US" sz="35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1.010 – 1.025 mg/ml   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توان کلیه در تنظیم غلظت ادرار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: دیابت بیمزه – گلومرولونفریت –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پیلونفریت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افزایش : اسهال – استفراغ – تب – تعریق – نارسایی آدرنال – بیماریهای کبدی – نارسایی کلیه</a:t>
            </a:r>
          </a:p>
          <a:p>
            <a:pPr>
              <a:buFont typeface="Wingdings" pitchFamily="2" charset="2"/>
              <a:buChar char="£"/>
            </a:pP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marL="137160" indent="0">
              <a:buNone/>
            </a:pPr>
            <a:r>
              <a:rPr lang="en-US" sz="35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en-US" sz="35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6 – 8 (normal diet)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اسیدی : اسیدوز (دیابت کنترل نشده -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starvation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(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- رژیم پر پروتئین – برخی داروها 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قلیایی : رژیم غنی از سبزیجات یا لبنیات – عفونت ادراری- برخی داروها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98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en-US" sz="3200" b="0" u="sng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Protein</a:t>
            </a:r>
            <a:r>
              <a:rPr lang="en-US" sz="3200" b="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    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2-8 mg/dl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پروتئینوری در :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سندرم نفروتیک –  گلومرولونفریت حاد -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CHF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– </a:t>
            </a:r>
          </a:p>
          <a:p>
            <a:pPr algn="r" rtl="1">
              <a:buFont typeface="Arial" pitchFamily="34" charset="0"/>
              <a:buChar char="•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UTI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– پره الامپسی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marL="137160" indent="0" rtl="1">
              <a:buNone/>
            </a:pPr>
            <a:r>
              <a:rPr lang="en-US" sz="3200" b="0" u="sng" cap="all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Glucose</a:t>
            </a:r>
            <a:r>
              <a:rPr lang="en-US" sz="3200" b="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</a:p>
          <a:p>
            <a:pPr marL="137160" indent="0" rtl="1">
              <a:buNone/>
            </a:pPr>
            <a:r>
              <a:rPr lang="en-US" b="0" cap="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Not detectable</a:t>
            </a:r>
          </a:p>
          <a:p>
            <a:pPr algn="r" rtl="1"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899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en-US" sz="3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Ketons</a:t>
            </a:r>
          </a:p>
          <a:p>
            <a:pPr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 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مثبت در : دیابت کنترل نشده – تب – ناشتایی –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starvation</a:t>
            </a:r>
          </a:p>
          <a:p>
            <a:pPr marL="137160" indent="0" rtl="1">
              <a:buNone/>
            </a:pPr>
            <a:endParaRPr lang="en-US" sz="3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37160" indent="0" rtl="1">
              <a:buNone/>
            </a:pPr>
            <a:r>
              <a:rPr lang="en-US" sz="3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Blood</a:t>
            </a:r>
          </a:p>
          <a:p>
            <a:pPr marL="137160" indent="0" rtl="1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 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مثبت در 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تروما به عضلات -  آنمی همولیتیک</a:t>
            </a:r>
          </a:p>
          <a:p>
            <a:pPr marL="137160" indent="0" rtl="1">
              <a:buNone/>
            </a:pPr>
            <a:endParaRPr lang="en-US" sz="3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37160" indent="0" rtl="1">
              <a:buNone/>
            </a:pPr>
            <a:r>
              <a:rPr lang="en-US" sz="3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Bilirubin</a:t>
            </a:r>
          </a:p>
          <a:p>
            <a:pPr marL="137160" indent="0" rtl="1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detected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نشانگری از بیلی روبین غیر کنژوگه است .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افزایش در برخی بیماریهای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کبدی</a:t>
            </a: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7160" indent="0" rtl="1">
              <a:buNone/>
            </a:pPr>
            <a:r>
              <a:rPr lang="en-US" sz="3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Urobilinogen</a:t>
            </a:r>
          </a:p>
          <a:p>
            <a:pPr marL="137160" indent="0" rtl="1">
              <a:buNone/>
            </a:pPr>
            <a:endParaRPr lang="en-US" sz="33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13716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0.1- 1 u/dl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نشانگری 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از بیلی روبین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کنژوگه است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افزایش در همولیز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rtl="1">
              <a:buFont typeface="Wingdings" pitchFamily="2" charset="2"/>
              <a:buChar char="£"/>
            </a:pP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949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FF66"/>
                </a:solidFill>
              </a:rPr>
              <a:t>Hydration State</a:t>
            </a:r>
            <a:endParaRPr lang="en-US" dirty="0">
              <a:solidFill>
                <a:srgbClr val="99FF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Serum sodium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Serum osmolality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Urine SG</a:t>
            </a:r>
          </a:p>
          <a:p>
            <a:pPr algn="r" rtl="1">
              <a:buClr>
                <a:srgbClr val="FFC000"/>
              </a:buClr>
              <a:buFont typeface="Wingdings" pitchFamily="2" charset="2"/>
              <a:buChar char="£"/>
            </a:pP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قضاوت تا حد زیادی به شرایط بالینی بیمار وابسته است.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715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fa-IR" sz="6600" b="1" dirty="0" smtClean="0">
                <a:solidFill>
                  <a:srgbClr val="FF0000"/>
                </a:solidFill>
                <a:cs typeface="+mj-cs"/>
              </a:rPr>
              <a:t>تست های آزمایشگاهی </a:t>
            </a:r>
            <a:endParaRPr lang="en-US" sz="6600" b="1" dirty="0">
              <a:solidFill>
                <a:srgbClr val="FF000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081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11430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99FF66"/>
                </a:solidFill>
              </a:rPr>
              <a:t>Liver </a:t>
            </a:r>
            <a:r>
              <a:rPr lang="en-US" sz="4800" dirty="0" smtClean="0">
                <a:solidFill>
                  <a:srgbClr val="99FF66"/>
                </a:solidFill>
              </a:rPr>
              <a:t>Function Tests</a:t>
            </a:r>
            <a:endParaRPr lang="en-US" sz="4800" dirty="0">
              <a:solidFill>
                <a:srgbClr val="99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630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66442"/>
          </a:xfrm>
        </p:spPr>
        <p:txBody>
          <a:bodyPr/>
          <a:lstStyle/>
          <a:p>
            <a:pPr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Alb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تولید در کبد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جز اصلی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total protein</a:t>
            </a: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کاهش در : بیماری های مزمن کبدی – سندرم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نفروتیک</a:t>
            </a:r>
          </a:p>
          <a:p>
            <a:pPr algn="r" rtl="1">
              <a:buFont typeface="Wingdings" pitchFamily="2" charset="2"/>
              <a:buChar char="£"/>
            </a:pP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Pre- alb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حساستر در تشخیص تغییرات حاد (نیمه عمر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Alb=2 weeks, pre-alb= 2 days)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52128"/>
          </a:xfrm>
        </p:spPr>
        <p:txBody>
          <a:bodyPr/>
          <a:lstStyle/>
          <a:p>
            <a:pPr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 or SGOT</a:t>
            </a:r>
          </a:p>
          <a:p>
            <a:pPr>
              <a:buNone/>
            </a:pPr>
            <a:endParaRPr lang="en-US" sz="3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 typeface="Wingdings 2" pitchFamily="18" charset="2"/>
              <a:buChar char="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وضعیت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سلولهای ﭘارانشیمال کبد </a:t>
            </a:r>
          </a:p>
          <a:p>
            <a:pPr algn="r" rtl="1">
              <a:buFont typeface="Wingdings 2" pitchFamily="18" charset="2"/>
              <a:buChar char="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به جز  کبد در گلبول قرمز و عضلات قلبی و اسکلتی نیز وجود دارد (اختصاصی برای کبد نیست)    افزایش در سکته قلبی – صدمات عضلانی</a:t>
            </a:r>
          </a:p>
          <a:p>
            <a:pPr algn="r" rtl="1">
              <a:buNone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521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 or SGPT</a:t>
            </a:r>
          </a:p>
          <a:p>
            <a:pPr>
              <a:buNone/>
            </a:pPr>
            <a:endParaRPr lang="en-US" sz="3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عمدتا در کبد تولید می شود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95004"/>
          </a:xfrm>
        </p:spPr>
        <p:txBody>
          <a:bodyPr/>
          <a:lstStyle/>
          <a:p>
            <a:pPr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GTT</a:t>
            </a:r>
          </a:p>
          <a:p>
            <a:pPr>
              <a:buNone/>
            </a:pPr>
            <a:endParaRPr lang="en-US" sz="3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سلولهای کبد تولید می شود ( و نیز در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ﭘانکراس –طحال – مجاری صفراوی - قلب و ...) </a:t>
            </a: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برای کبد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بسیار اختصاصی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است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ممکن است حتی در یک کبد با عملکرد نرمال افزایش نشان دهد و نبز در اختلالات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ﭘانکراس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 و مجاری صفراوی)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66442"/>
          </a:xfrm>
        </p:spPr>
        <p:txBody>
          <a:bodyPr/>
          <a:lstStyle/>
          <a:p>
            <a:pPr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AST/ALT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بیشتر از 2 :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ﻫﭘاتیت الکلی – کارسینوم ﻫﭙاتوسلولار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بین 1 و 2 : سیروز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زیر 1 اما با مقادیر بسیار بالای این دو آنزیم : هﭘاتیت ویرال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زیر 1 : نرمال 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595004"/>
          </a:xfrm>
        </p:spPr>
        <p:txBody>
          <a:bodyPr/>
          <a:lstStyle/>
          <a:p>
            <a:pPr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</a:t>
            </a:r>
          </a:p>
          <a:p>
            <a:pPr>
              <a:buNone/>
            </a:pPr>
            <a:endParaRPr lang="en-US" sz="3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وضعیت سلولهای مجاری صفراوی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افزایش در : کلستاز کبدی – انسداد مجاری صفراوی 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 استخوان و جفت نیز تولید می شود : در سنین رشد – در بیماری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ﭘاژه استخوان و در بارداری افزایش می یابد.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/>
          <a:lstStyle/>
          <a:p>
            <a:pPr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</a:t>
            </a:r>
            <a:r>
              <a:rPr lang="en-US" sz="3200" b="1" u="sng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bilirubin</a:t>
            </a:r>
            <a:endParaRPr lang="en-US" sz="3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ﭘره ﻫﭙاتیک: افزایش تولید     آنمی همولیتیک – خونریزی داخلی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ﻫﭙاتیک: وجود اختلال در کبد(برداشت – کنژوگاسیون – ترشح از ﻫﭙاتوسیت ها)                   سیروز - ﻫﭙاتیت ویرال   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ﭘست ﻫﭙاتیک: انسداد مجاری صفراوی داخل یا خارج کبدی </a:t>
            </a:r>
          </a:p>
          <a:p>
            <a:pPr algn="r" rtl="1">
              <a:buFont typeface="Wingdings 2" pitchFamily="18" charset="2"/>
              <a:buChar char=""/>
            </a:pP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37880"/>
          </a:xfrm>
        </p:spPr>
        <p:txBody>
          <a:bodyPr/>
          <a:lstStyle/>
          <a:p>
            <a:pPr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 (conjugated) </a:t>
            </a:r>
            <a:r>
              <a:rPr lang="en-US" sz="3200" b="1" u="sng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bilirubin</a:t>
            </a:r>
            <a:endParaRPr lang="en-US" sz="3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en-US" sz="3200" b="1" u="sng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بیلی روبین توتال بالا + کنژوگه نرمال : افزایش بیلی روبین غیر گنژوگه      همولیز – سیروز -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/>
              </a:rPr>
              <a:t>ﻫﭙاتیت ویرال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بیلی روبین توتال بالا + کنژوگه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نرمال : انسداد    سنگ صفرا - کانسر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41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 , PTT , INR</a:t>
            </a:r>
          </a:p>
          <a:p>
            <a:pPr algn="r" rtl="1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 </a:t>
            </a: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بررسی مسیر خارجی انعقاد 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افزایش در : کمبود ویتامین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مصرف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OCP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بیماریهای کبدی – مصرف آنتی کواگولانت (وارفارین) -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</a:t>
            </a:r>
          </a:p>
          <a:p>
            <a:pPr algn="r" rtl="1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PTT</a:t>
            </a: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بررسی مسیر داخلی انعقاد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افزایش در 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هموفیلی</a:t>
            </a:r>
          </a:p>
          <a:p>
            <a:pPr algn="r" rtl="1">
              <a:buFont typeface="Wingdings 2" pitchFamily="18" charset="2"/>
              <a:buChar char=""/>
            </a:pP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 typeface="Wingdings 2" pitchFamily="18" charset="2"/>
              <a:buChar char=""/>
            </a:pP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INR</a:t>
            </a:r>
            <a:r>
              <a:rPr lang="fa-I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inrtrnational</a:t>
            </a:r>
            <a:r>
              <a:rPr lang="en-US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normalized ratio blood test</a:t>
            </a:r>
          </a:p>
          <a:p>
            <a:pPr algn="r" rtl="1">
              <a:buFont typeface="Wingdings 2" pitchFamily="18" charset="2"/>
              <a:buChar char="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برای اصلاح تفاوت های مر بوط به اندازه گیری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PT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در آزمایشگاه های مختلف که ناشی از تفاوت درمواد شیمیایی مصرفی برای انجام تست است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lnSpc>
                <a:spcPct val="170000"/>
              </a:lnSpc>
              <a:buFont typeface="Wingdings 2" pitchFamily="18" charset="2"/>
              <a:buChar char="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INR = (patient PT/mean normal PT) </a:t>
            </a:r>
            <a:r>
              <a:rPr lang="en-US" sz="26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ISI</a:t>
            </a:r>
          </a:p>
          <a:p>
            <a:pPr algn="l">
              <a:lnSpc>
                <a:spcPct val="170000"/>
              </a:lnSpc>
              <a:buFont typeface="Wingdings" pitchFamily="2" charset="2"/>
              <a:buChar char="§"/>
            </a:pP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ISI : international sensitivity index for each batch of </a:t>
            </a:r>
            <a:r>
              <a:rPr lang="en-US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thromboplastin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reagent by </a:t>
            </a:r>
            <a:r>
              <a:rPr lang="en-US" sz="2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manifactures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a-I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idx="1"/>
          </p:nvPr>
        </p:nvSpPr>
        <p:spPr/>
        <p:txBody>
          <a:bodyPr>
            <a:normAutofit fontScale="97500"/>
          </a:bodyPr>
          <a:lstStyle/>
          <a:p>
            <a:pPr marL="137160" indent="0" algn="ctr">
              <a:lnSpc>
                <a:spcPct val="150000"/>
              </a:lnSpc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Arial Black" pitchFamily="34" charset="0"/>
                <a:cs typeface="+mn-cs"/>
              </a:rPr>
              <a:t/>
            </a:r>
            <a:br>
              <a:rPr lang="en-US" sz="2000" b="1" dirty="0" smtClean="0">
                <a:solidFill>
                  <a:srgbClr val="FF0000"/>
                </a:solidFill>
                <a:latin typeface="Arial Black" pitchFamily="34" charset="0"/>
                <a:cs typeface="+mn-cs"/>
              </a:rPr>
            </a:br>
            <a:r>
              <a:rPr lang="fa-IR" sz="4100" b="1" dirty="0" smtClean="0">
                <a:solidFill>
                  <a:srgbClr val="99FF66"/>
                </a:solidFill>
                <a:latin typeface="Tahoma" pitchFamily="34" charset="0"/>
                <a:ea typeface="Tahoma" pitchFamily="34" charset="0"/>
              </a:rPr>
              <a:t>شمارش </a:t>
            </a:r>
            <a:r>
              <a:rPr lang="fa-IR" sz="4100" b="1" dirty="0">
                <a:solidFill>
                  <a:srgbClr val="99FF66"/>
                </a:solidFill>
                <a:latin typeface="Tahoma" pitchFamily="34" charset="0"/>
                <a:ea typeface="Tahoma" pitchFamily="34" charset="0"/>
              </a:rPr>
              <a:t>کامل گویچه های خون </a:t>
            </a:r>
            <a:r>
              <a:rPr lang="en-US" sz="2000" b="1" dirty="0" smtClean="0">
                <a:solidFill>
                  <a:srgbClr val="99FF66"/>
                </a:solidFill>
                <a:latin typeface="Arial Black" pitchFamily="34" charset="0"/>
              </a:rPr>
              <a:t/>
            </a:r>
            <a:br>
              <a:rPr lang="en-US" sz="2000" b="1" dirty="0" smtClean="0">
                <a:solidFill>
                  <a:srgbClr val="99FF66"/>
                </a:solidFill>
                <a:latin typeface="Arial Black" pitchFamily="34" charset="0"/>
              </a:rPr>
            </a:br>
            <a:r>
              <a:rPr lang="en-US" sz="2700" b="1" dirty="0" smtClean="0">
                <a:solidFill>
                  <a:srgbClr val="99FF66"/>
                </a:solidFill>
                <a:latin typeface="Arial Black" pitchFamily="34" charset="0"/>
              </a:rPr>
              <a:t>Complete </a:t>
            </a:r>
            <a:r>
              <a:rPr lang="en-US" sz="2700" b="1" dirty="0">
                <a:solidFill>
                  <a:srgbClr val="99FF66"/>
                </a:solidFill>
                <a:latin typeface="Arial Black" pitchFamily="34" charset="0"/>
              </a:rPr>
              <a:t>Blood Cell </a:t>
            </a:r>
            <a:r>
              <a:rPr lang="en-US" sz="2700" b="1" dirty="0" smtClean="0">
                <a:solidFill>
                  <a:srgbClr val="99FF66"/>
                </a:solidFill>
                <a:latin typeface="Arial Black" pitchFamily="34" charset="0"/>
              </a:rPr>
              <a:t>Count (CBC</a:t>
            </a:r>
            <a:r>
              <a:rPr lang="en-US" sz="2700" b="1" dirty="0">
                <a:solidFill>
                  <a:srgbClr val="99FF66"/>
                </a:solidFill>
                <a:latin typeface="Arial Black" pitchFamily="34" charset="0"/>
              </a:rPr>
              <a:t>)</a:t>
            </a:r>
            <a:br>
              <a:rPr lang="en-US" sz="2700" b="1" dirty="0">
                <a:solidFill>
                  <a:srgbClr val="99FF66"/>
                </a:solidFill>
                <a:latin typeface="Arial Black" pitchFamily="34" charset="0"/>
              </a:rPr>
            </a:b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179533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FF66"/>
                </a:solidFill>
              </a:rPr>
              <a:t>ESR - CRP  </a:t>
            </a:r>
            <a:endParaRPr lang="en-US" dirty="0">
              <a:solidFill>
                <a:srgbClr val="99FF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CRP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یک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Nazanin"/>
              </a:rPr>
              <a:t>ﭘروتئین فاز حاد است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Nazanin"/>
              </a:rPr>
              <a:t>توسط کبد تولید می شود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Nazanin"/>
              </a:rPr>
              <a:t>نیمه عمر : کمتر از 24 ساعت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Nazanin"/>
              </a:rPr>
              <a:t>کمتر تحت تاثیر عوامل فیزیکی محیط قرار می گیرد</a:t>
            </a:r>
          </a:p>
          <a:p>
            <a:pPr algn="l">
              <a:buNone/>
            </a:pPr>
            <a:r>
              <a:rPr lang="en-US" sz="32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Nazanin"/>
              </a:rPr>
              <a:t>ESR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Nazanin"/>
              </a:rPr>
              <a:t>اریتروسیت بار منفی دارد – مولکولهایی مانند فیبرینوژن بار مثبت دارند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B Nazanin"/>
              </a:rPr>
              <a:t>متاثر از : اندازه و شکل گلبول قرمز – ترکیب ﭘلاسما – وضعیت مایعات بدن - سن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194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FF66"/>
                </a:solidFill>
              </a:rPr>
              <a:t>Many others …</a:t>
            </a:r>
            <a:endParaRPr lang="en-US" dirty="0">
              <a:solidFill>
                <a:srgbClr val="99FF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BUN, Cr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TG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Cholesterol – LDL, HDL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Na, K, Phosphorous, Mg, …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231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C:\Documents and Settings\dr.kabir\Desktop\flower-game-screenshot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285916" y="0"/>
            <a:ext cx="10429915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0" y="5429264"/>
            <a:ext cx="86439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400" b="1" dirty="0" smtClean="0"/>
              <a:t>با س</a:t>
            </a:r>
            <a:r>
              <a:rPr lang="fa-IR" sz="4400" b="1" dirty="0" smtClean="0">
                <a:latin typeface="Arial"/>
              </a:rPr>
              <a:t>پاس از شکیبایی و توجه شما ...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xmlns="" val="3256103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RBC</a:t>
            </a:r>
            <a:br>
              <a:rPr lang="en-US" sz="4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Male       4.3- 5.9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x 10 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6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/ mm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3</a:t>
            </a:r>
            <a:endParaRPr lang="en-US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Female   3.5 – 5.9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x 10 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6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/ mm</a:t>
            </a:r>
            <a:r>
              <a:rPr lang="en-US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3</a:t>
            </a:r>
          </a:p>
          <a:p>
            <a:pPr marL="0" indent="0"/>
            <a:endParaRPr lang="en-US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</a:endParaRPr>
          </a:p>
          <a:p>
            <a:pPr marL="457200" indent="-457200" algn="r" rtl="1"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در:  کمبود تغذیه ای – هموراژی – همولیز – نارسایی مغز استخوان – نارسایی کلیه – برخی داروها</a:t>
            </a:r>
          </a:p>
          <a:p>
            <a:pPr marL="457200" indent="-457200" algn="r" rtl="1">
              <a:buClr>
                <a:srgbClr val="FFC000"/>
              </a:buClr>
              <a:buFont typeface="Wingdings" pitchFamily="2" charset="2"/>
              <a:buChar char="£"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برای تشخیص کمبود آهن – فولات و ویتامین </a:t>
            </a: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B12</a:t>
            </a: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حساسیت کافی ندارد</a:t>
            </a:r>
            <a:endParaRPr lang="en-US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848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>
                <a:solidFill>
                  <a:srgbClr val="FFFF00"/>
                </a:solidFill>
              </a:rPr>
              <a:t>Hg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Male              14 - 17 g/dl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Female          12 – 15 g/dl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Pregnancy    &lt; 11g/dl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Newborn      14 – 24 g/dl</a:t>
            </a: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£"/>
            </a:pP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 algn="r" rtl="1">
              <a:buFont typeface="Wingdings" pitchFamily="2" charset="2"/>
              <a:buChar char="£"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در:  کمبود تغذیه ای – هموراژی – همولیز – نارسایی مغز استخوان – نارسایی کلیه – برخی داروها</a:t>
            </a:r>
          </a:p>
          <a:p>
            <a:pPr marL="457200" indent="-457200" algn="r" rtl="1">
              <a:buClr>
                <a:srgbClr val="FFC000"/>
              </a:buClr>
              <a:buFont typeface="Wingdings" pitchFamily="2" charset="2"/>
              <a:buChar char="£"/>
            </a:pP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برای </a:t>
            </a:r>
            <a:r>
              <a:rPr lang="fa-I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تشخیص کمبود آهن – فولات و ویتامین 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B12</a:t>
            </a:r>
            <a:r>
              <a:rPr lang="fa-I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حساسیت کافی ندارد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 typeface="Wingdings" pitchFamily="2" charset="2"/>
              <a:buChar char="§"/>
            </a:pP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67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>
                <a:solidFill>
                  <a:srgbClr val="FFFF00"/>
                </a:solidFill>
              </a:rPr>
              <a:t>Hct</a:t>
            </a:r>
            <a:r>
              <a:rPr lang="en-US" sz="4000" dirty="0">
                <a:solidFill>
                  <a:srgbClr val="FFFF00"/>
                </a:solidFill>
              </a:rPr>
              <a:t/>
            </a:r>
            <a:br>
              <a:rPr lang="en-US" sz="4000" dirty="0">
                <a:solidFill>
                  <a:srgbClr val="FFFF00"/>
                </a:solidFill>
              </a:rPr>
            </a:b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Male    42 – 52 %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Female  35 – 47 % 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Pregnancy    &lt;33 %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Newborn    44 – 64 %</a:t>
            </a:r>
          </a:p>
          <a:p>
            <a:pPr>
              <a:buFont typeface="Wingdings" pitchFamily="2" charset="2"/>
              <a:buChar char="£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57200" indent="-457200" algn="r" rtl="1">
              <a:buFont typeface="Wingdings" pitchFamily="2" charset="2"/>
              <a:buChar char="£"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کاهش در:  کمبود تغذیه ای – هموراژی – همولیز – نارسایی مغز استخوان – نارسایی کلیه – برخی داروها</a:t>
            </a:r>
          </a:p>
          <a:p>
            <a:pPr marL="457200" indent="-457200" algn="r" rtl="1">
              <a:buClr>
                <a:srgbClr val="FFC000"/>
              </a:buClr>
              <a:buFont typeface="Wingdings" pitchFamily="2" charset="2"/>
              <a:buChar char="£"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برای </a:t>
            </a:r>
            <a:r>
              <a:rPr lang="fa-I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تشخیص کمبود آهن – فولات و ویتامین 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B12</a:t>
            </a:r>
            <a:r>
              <a:rPr lang="fa-I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حساسیت کافی ندارد</a:t>
            </a:r>
            <a:endParaRPr lang="en-US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2666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FFFF00"/>
                </a:solidFill>
              </a:rPr>
              <a:t>MCV</a:t>
            </a:r>
            <a:br>
              <a:rPr lang="en-US" sz="4000" dirty="0">
                <a:solidFill>
                  <a:srgbClr val="FFFF00"/>
                </a:solidFill>
              </a:rPr>
            </a:b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80 – 99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fl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96 – 108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(newborn)</a:t>
            </a:r>
          </a:p>
          <a:p>
            <a:pPr>
              <a:buFont typeface="Wingdings" pitchFamily="2" charset="2"/>
              <a:buChar char="§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کاهش (میکروسیتوز) در: کمبود آهن – تالاسمی مینور – نارسایی مزمن کلیوی 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افزایش (ماکروسیتوز) در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کمبود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فولات و ویتامین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B12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</a:t>
            </a:r>
          </a:p>
          <a:p>
            <a:pPr algn="r" rtl="1">
              <a:buClr>
                <a:srgbClr val="FFC000"/>
              </a:buClr>
              <a:buFont typeface="Wingdings" pitchFamily="2" charset="2"/>
              <a:buChar char="£"/>
            </a:pPr>
            <a:r>
              <a:rPr lang="fa-IR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غیر حساس به کمبود های تغذیه ای مارژینال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326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rgbClr val="FFFF00"/>
                </a:solidFill>
              </a:rPr>
              <a:t>MCH</a:t>
            </a:r>
            <a:br>
              <a:rPr lang="en-US" sz="4000" dirty="0">
                <a:solidFill>
                  <a:srgbClr val="FFFF00"/>
                </a:solidFill>
              </a:rPr>
            </a:br>
            <a:endParaRPr lang="en-US" sz="40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09160"/>
          </a:xfrm>
        </p:spPr>
        <p:txBody>
          <a:bodyPr/>
          <a:lstStyle/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27-31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/cell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 – 34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cell (newborn)</a:t>
            </a: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£"/>
            </a:pP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>
              <a:buFont typeface="Wingdings" pitchFamily="2" charset="2"/>
              <a:buChar char="£"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کاهش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(ﮬ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ﻴپوکروم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در: کمبود آهن – تالاسمی مینور – نارسایی مزمن کلیوی </a:t>
            </a:r>
          </a:p>
          <a:p>
            <a:pPr algn="r" rtl="1">
              <a:buFont typeface="Wingdings" pitchFamily="2" charset="2"/>
              <a:buChar char="£"/>
            </a:pP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افزایش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(ها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ﻴپرکروم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در: 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کمبود فولات و ویتامین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B12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>
              <a:buFont typeface="Wingdings" pitchFamily="2" charset="2"/>
              <a:buChar char="§"/>
            </a:pP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659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7520940" cy="548640"/>
          </a:xfrm>
        </p:spPr>
        <p:txBody>
          <a:bodyPr>
            <a:normAutofit fontScale="90000"/>
          </a:bodyPr>
          <a:lstStyle/>
          <a:p>
            <a:pPr algn="l"/>
            <a:r>
              <a:rPr lang="en-US" sz="4400" dirty="0" smtClean="0">
                <a:solidFill>
                  <a:srgbClr val="FFFF00"/>
                </a:solidFill>
              </a:rPr>
              <a:t>MCHC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32 – 36 g/dl</a:t>
            </a:r>
          </a:p>
          <a:p>
            <a:pPr>
              <a:buFont typeface="Wingdings" pitchFamily="2" charset="2"/>
              <a:buChar char="£"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32 – 33 g/dl (newborn)</a:t>
            </a:r>
            <a:endParaRPr lang="fa-I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£"/>
            </a:pP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£"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کاهش </a:t>
            </a:r>
            <a:r>
              <a:rPr lang="fa-I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(هیݒوکروم) در: کمبود آهن – تالاسمی </a:t>
            </a: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مینور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rtl="1">
              <a:buClr>
                <a:srgbClr val="FFC000"/>
              </a:buClr>
              <a:buFont typeface="Wingdings" pitchFamily="2" charset="2"/>
              <a:buChar char="£"/>
            </a:pPr>
            <a:r>
              <a:rPr lang="fa-I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برای تشخیص کمبود آهن – فولات و ویتامین </a:t>
            </a:r>
            <a:r>
              <a:rPr lang="en-US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B12</a:t>
            </a:r>
            <a:r>
              <a:rPr lang="fa-IR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حساسیت کافی ندارد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r" rtl="1">
              <a:buFont typeface="Wingdings" pitchFamily="2" charset="2"/>
              <a:buChar char="£"/>
            </a:pP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616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256</TotalTime>
  <Words>1155</Words>
  <Application>Microsoft Office PowerPoint</Application>
  <PresentationFormat>On-screen Show (4:3)</PresentationFormat>
  <Paragraphs>188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Apex</vt:lpstr>
      <vt:lpstr>Slide 1</vt:lpstr>
      <vt:lpstr>Slide 2</vt:lpstr>
      <vt:lpstr>Slide 3</vt:lpstr>
      <vt:lpstr>RBC </vt:lpstr>
      <vt:lpstr>Hg </vt:lpstr>
      <vt:lpstr>Hct </vt:lpstr>
      <vt:lpstr>MCV </vt:lpstr>
      <vt:lpstr>MCH </vt:lpstr>
      <vt:lpstr>MCHC </vt:lpstr>
      <vt:lpstr>RDW (red blood cell distribution width)</vt:lpstr>
      <vt:lpstr>WBC</vt:lpstr>
      <vt:lpstr>Differential </vt:lpstr>
      <vt:lpstr>Differential  (continued) </vt:lpstr>
      <vt:lpstr>قند خون (ناشتا)  Fasting Blood Glucose (FBS)  </vt:lpstr>
      <vt:lpstr>آزمایش کامل ادرار Urinalysis</vt:lpstr>
      <vt:lpstr>Slide 16</vt:lpstr>
      <vt:lpstr>Slide 17</vt:lpstr>
      <vt:lpstr>Slide 18</vt:lpstr>
      <vt:lpstr>Hydration State</vt:lpstr>
      <vt:lpstr>Liver Function Tests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ESR - CRP  </vt:lpstr>
      <vt:lpstr>Many others …</vt:lpstr>
      <vt:lpstr>Slide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شمارش کامل گویچه های خون Complete Blood Cell Count (CBC)</dc:title>
  <dc:creator>Mahmood-pc</dc:creator>
  <cp:lastModifiedBy>Parmin</cp:lastModifiedBy>
  <cp:revision>26</cp:revision>
  <dcterms:created xsi:type="dcterms:W3CDTF">2013-10-21T12:42:33Z</dcterms:created>
  <dcterms:modified xsi:type="dcterms:W3CDTF">2013-10-22T00:46:47Z</dcterms:modified>
</cp:coreProperties>
</file>