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86"/>
  </p:notesMasterIdLst>
  <p:handoutMasterIdLst>
    <p:handoutMasterId r:id="rId87"/>
  </p:handoutMasterIdLst>
  <p:sldIdLst>
    <p:sldId id="715" r:id="rId2"/>
    <p:sldId id="517" r:id="rId3"/>
    <p:sldId id="692" r:id="rId4"/>
    <p:sldId id="683" r:id="rId5"/>
    <p:sldId id="742" r:id="rId6"/>
    <p:sldId id="743" r:id="rId7"/>
    <p:sldId id="685" r:id="rId8"/>
    <p:sldId id="831" r:id="rId9"/>
    <p:sldId id="862" r:id="rId10"/>
    <p:sldId id="695" r:id="rId11"/>
    <p:sldId id="832" r:id="rId12"/>
    <p:sldId id="833" r:id="rId13"/>
    <p:sldId id="834" r:id="rId14"/>
    <p:sldId id="835" r:id="rId15"/>
    <p:sldId id="836" r:id="rId16"/>
    <p:sldId id="837" r:id="rId17"/>
    <p:sldId id="841" r:id="rId18"/>
    <p:sldId id="699" r:id="rId19"/>
    <p:sldId id="697" r:id="rId20"/>
    <p:sldId id="838" r:id="rId21"/>
    <p:sldId id="839" r:id="rId22"/>
    <p:sldId id="840" r:id="rId23"/>
    <p:sldId id="700" r:id="rId24"/>
    <p:sldId id="852" r:id="rId25"/>
    <p:sldId id="854" r:id="rId26"/>
    <p:sldId id="853" r:id="rId27"/>
    <p:sldId id="701" r:id="rId28"/>
    <p:sldId id="863" r:id="rId29"/>
    <p:sldId id="864" r:id="rId30"/>
    <p:sldId id="855" r:id="rId31"/>
    <p:sldId id="856" r:id="rId32"/>
    <p:sldId id="865" r:id="rId33"/>
    <p:sldId id="857" r:id="rId34"/>
    <p:sldId id="858" r:id="rId35"/>
    <p:sldId id="860" r:id="rId36"/>
    <p:sldId id="866" r:id="rId37"/>
    <p:sldId id="868" r:id="rId38"/>
    <p:sldId id="869" r:id="rId39"/>
    <p:sldId id="870" r:id="rId40"/>
    <p:sldId id="871" r:id="rId41"/>
    <p:sldId id="802" r:id="rId42"/>
    <p:sldId id="803" r:id="rId43"/>
    <p:sldId id="804" r:id="rId44"/>
    <p:sldId id="861" r:id="rId45"/>
    <p:sldId id="846" r:id="rId46"/>
    <p:sldId id="873" r:id="rId47"/>
    <p:sldId id="874" r:id="rId48"/>
    <p:sldId id="845" r:id="rId49"/>
    <p:sldId id="848" r:id="rId50"/>
    <p:sldId id="849" r:id="rId51"/>
    <p:sldId id="850" r:id="rId52"/>
    <p:sldId id="851" r:id="rId53"/>
    <p:sldId id="750" r:id="rId54"/>
    <p:sldId id="769" r:id="rId55"/>
    <p:sldId id="872" r:id="rId56"/>
    <p:sldId id="770" r:id="rId57"/>
    <p:sldId id="764" r:id="rId58"/>
    <p:sldId id="765" r:id="rId59"/>
    <p:sldId id="766" r:id="rId60"/>
    <p:sldId id="768" r:id="rId61"/>
    <p:sldId id="875" r:id="rId62"/>
    <p:sldId id="876" r:id="rId63"/>
    <p:sldId id="709" r:id="rId64"/>
    <p:sldId id="785" r:id="rId65"/>
    <p:sldId id="880" r:id="rId66"/>
    <p:sldId id="881" r:id="rId67"/>
    <p:sldId id="882" r:id="rId68"/>
    <p:sldId id="883" r:id="rId69"/>
    <p:sldId id="786" r:id="rId70"/>
    <p:sldId id="877" r:id="rId71"/>
    <p:sldId id="787" r:id="rId72"/>
    <p:sldId id="878" r:id="rId73"/>
    <p:sldId id="879" r:id="rId74"/>
    <p:sldId id="886" r:id="rId75"/>
    <p:sldId id="887" r:id="rId76"/>
    <p:sldId id="888" r:id="rId77"/>
    <p:sldId id="889" r:id="rId78"/>
    <p:sldId id="884" r:id="rId79"/>
    <p:sldId id="885" r:id="rId80"/>
    <p:sldId id="788" r:id="rId81"/>
    <p:sldId id="789" r:id="rId82"/>
    <p:sldId id="791" r:id="rId83"/>
    <p:sldId id="801" r:id="rId84"/>
    <p:sldId id="890" r:id="rId85"/>
  </p:sldIdLst>
  <p:sldSz cx="9144000" cy="6858000" type="screen4x3"/>
  <p:notesSz cx="6735763" cy="9799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00FFFF"/>
    <a:srgbClr val="009900"/>
    <a:srgbClr val="000080"/>
    <a:srgbClr val="FF3300"/>
    <a:srgbClr val="C94C33"/>
    <a:srgbClr val="EF12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 snapToGrid="0">
      <p:cViewPr>
        <p:scale>
          <a:sx n="75" d="100"/>
          <a:sy n="75" d="100"/>
        </p:scale>
        <p:origin x="-366" y="6"/>
      </p:cViewPr>
      <p:guideLst>
        <p:guide orient="horz" pos="4194"/>
        <p:guide pos="5759"/>
      </p:guideLst>
    </p:cSldViewPr>
  </p:slideViewPr>
  <p:outlineViewPr>
    <p:cViewPr>
      <p:scale>
        <a:sx n="33" d="100"/>
        <a:sy n="33" d="100"/>
      </p:scale>
      <p:origin x="30" y="1415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96" y="-84"/>
      </p:cViewPr>
      <p:guideLst>
        <p:guide orient="horz" pos="308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0435"/>
            <a:ext cx="2939242" cy="48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1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015" y="9330435"/>
            <a:ext cx="2939242" cy="48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0B2B9A-CFA6-48A8-B36A-2E3FAB24E9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4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9242" cy="48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015" y="0"/>
            <a:ext cx="2939242" cy="48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723900"/>
            <a:ext cx="4932362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6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1773" y="4665218"/>
            <a:ext cx="4923230" cy="44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het opmaakprofiel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576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0435"/>
            <a:ext cx="2939242" cy="48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76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015" y="9330435"/>
            <a:ext cx="2939242" cy="48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B1B2EF4-37BF-45B4-B61A-CD68407D7FA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669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21015" y="9330435"/>
            <a:ext cx="2939242" cy="48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/>
            <a:fld id="{E0396536-61C2-46A0-B931-AC69EFF52107}" type="slidenum">
              <a:rPr lang="nl-NL" sz="1200">
                <a:latin typeface="Times New Roman" pitchFamily="18" charset="0"/>
              </a:rPr>
              <a:pPr algn="r"/>
              <a:t>2</a:t>
            </a:fld>
            <a:endParaRPr lang="nl-NL" sz="120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0425"/>
            <a:ext cx="4560888" cy="3422650"/>
          </a:xfrm>
          <a:ln w="12700" cap="flat">
            <a:solidFill>
              <a:schemeClr val="tx1"/>
            </a:solidFill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019" y="4673597"/>
            <a:ext cx="4941601" cy="4351856"/>
          </a:xfrm>
          <a:noFill/>
          <a:ln/>
        </p:spPr>
        <p:txBody>
          <a:bodyPr lIns="90488" tIns="46038" rIns="90488" bIns="46038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21015" y="9330435"/>
            <a:ext cx="2939242" cy="48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/>
            <a:fld id="{4F1295AE-8AA3-4483-99B1-320CB5C04DC9}" type="slidenum">
              <a:rPr lang="nl-NL" sz="1200">
                <a:latin typeface="Times New Roman" pitchFamily="18" charset="0"/>
              </a:rPr>
              <a:pPr algn="r"/>
              <a:t>75</a:t>
            </a:fld>
            <a:endParaRPr lang="nl-NL" sz="120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21015" y="9330435"/>
            <a:ext cx="2939242" cy="48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/>
            <a:fld id="{6E7E5500-FDA0-4422-BB38-D6425E3FF8CD}" type="slidenum">
              <a:rPr lang="nl-NL" sz="1200">
                <a:latin typeface="Times New Roman" pitchFamily="18" charset="0"/>
              </a:rPr>
              <a:pPr algn="r"/>
              <a:t>76</a:t>
            </a:fld>
            <a:endParaRPr lang="nl-NL" sz="120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21015" y="9330435"/>
            <a:ext cx="2939242" cy="48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/>
            <a:fld id="{349AABF2-9310-4B13-B6A4-B1BC3DD8A429}" type="slidenum">
              <a:rPr lang="nl-NL" sz="1200">
                <a:latin typeface="Times New Roman" pitchFamily="18" charset="0"/>
              </a:rPr>
              <a:pPr algn="r"/>
              <a:t>77</a:t>
            </a:fld>
            <a:endParaRPr lang="nl-NL" sz="120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329B6B-6802-4BA6-A2DC-40B5577BC3E1}" type="slidenum">
              <a:rPr lang="en-US"/>
              <a:pPr/>
              <a:t>78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CBDFF-F95D-4B20-9B2B-89FD19BF6328}" type="slidenum">
              <a:rPr lang="en-US"/>
              <a:pPr/>
              <a:t>80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DF038-3E56-453D-B538-32FFF97502BA}" type="slidenum">
              <a:rPr lang="en-US"/>
              <a:pPr/>
              <a:t>81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65CBF-0D05-4FE6-B41C-45DD6CC9D66E}" type="slidenum">
              <a:rPr lang="en-US"/>
              <a:pPr/>
              <a:t>82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0CA4F-EEBF-4735-8B4D-08E2A55B95EB}" type="slidenum">
              <a:rPr lang="en-US"/>
              <a:pPr/>
              <a:t>83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21015" y="9330435"/>
            <a:ext cx="2939242" cy="48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/>
            <a:fld id="{2854FBED-C7D7-4198-9D7D-287C33999C02}" type="slidenum">
              <a:rPr lang="nl-NL" sz="1200">
                <a:latin typeface="Times New Roman" pitchFamily="18" charset="0"/>
              </a:rPr>
              <a:pPr algn="r"/>
              <a:t>55</a:t>
            </a:fld>
            <a:endParaRPr lang="nl-NL" sz="1200">
              <a:latin typeface="Times New Roman" pitchFamily="18" charset="0"/>
            </a:endParaRPr>
          </a:p>
        </p:txBody>
      </p:sp>
      <p:sp>
        <p:nvSpPr>
          <p:cNvPr id="78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B556B-8996-454B-9F96-86585BA50CE3}" type="slidenum">
              <a:rPr lang="en-US"/>
              <a:pPr/>
              <a:t>64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71408A-DA43-4037-87C3-EB587E7C8356}" type="slidenum">
              <a:rPr lang="en-US"/>
              <a:pPr/>
              <a:t>65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2C42ED-B263-4A4D-8FFF-8307EC20F38B}" type="slidenum">
              <a:rPr lang="en-US"/>
              <a:pPr/>
              <a:t>66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59D8FD-5DFA-436F-B737-A6482732BAB0}" type="slidenum">
              <a:rPr lang="en-US"/>
              <a:pPr/>
              <a:t>67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784FF1-BEAC-4A01-BAAF-6854F577E1C2}" type="slidenum">
              <a:rPr lang="en-US"/>
              <a:pPr/>
              <a:t>68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CED79-B027-4918-89EE-9FAC882E31B7}" type="slidenum">
              <a:rPr lang="en-US"/>
              <a:pPr/>
              <a:t>69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441D7-7D25-417F-9A43-FAD3EE2E0501}" type="slidenum">
              <a:rPr lang="en-US"/>
              <a:pPr/>
              <a:t>71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99000" y="6565900"/>
            <a:ext cx="4292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	</a:t>
            </a:r>
            <a:fld id="{4D0F8598-6736-4213-8A82-B18C49CFBCB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19900" y="444500"/>
            <a:ext cx="2171700" cy="53213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444500"/>
            <a:ext cx="6362700" cy="53213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99000" y="6565900"/>
            <a:ext cx="4292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	</a:t>
            </a:r>
            <a:fld id="{5EC27B13-EA59-471A-91FD-224E5FA14F2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77813"/>
            <a:ext cx="7810500" cy="11398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5C21F-6E1F-442C-A999-F7FD77D38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" descr="ARM FOR UNIVERSITY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0" y="279400"/>
            <a:ext cx="6699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99000" y="6565900"/>
            <a:ext cx="4292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F56C8-F92D-4C35-ACC5-EAD85607D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44500"/>
            <a:ext cx="80772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99000" y="6565900"/>
            <a:ext cx="4292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	</a:t>
            </a:r>
            <a:fld id="{297BA6B3-4367-4777-BDB9-F75D3A464F9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5" name="Picture 1" descr="ARM FOR UNIVERSITY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0" y="457200"/>
            <a:ext cx="6699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99000" y="6565900"/>
            <a:ext cx="4292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	</a:t>
            </a:r>
            <a:fld id="{CDF34FEB-78BC-4D18-92CA-C1A41C64A8F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5" name="Picture 1" descr="ARM FOR UNIVERSITY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0" y="279400"/>
            <a:ext cx="6699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65200" y="1651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27600" y="1651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99000" y="6565900"/>
            <a:ext cx="4292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	</a:t>
            </a:r>
            <a:fld id="{EAA0604E-FFDF-4F24-B712-ECA475489C4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99000" y="6565900"/>
            <a:ext cx="4292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	</a:t>
            </a:r>
            <a:fld id="{DF400D83-BF4D-4907-94DE-D91A4C2EA01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99000" y="6565900"/>
            <a:ext cx="4292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	</a:t>
            </a:r>
            <a:fld id="{CE858903-12B6-4979-AD84-A87AB699441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99000" y="6565900"/>
            <a:ext cx="4292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	</a:t>
            </a:r>
            <a:fld id="{D187DE15-675A-4207-A137-B35407116FD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99000" y="6565900"/>
            <a:ext cx="4292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	</a:t>
            </a:r>
            <a:fld id="{72BF4519-8931-4D15-A043-FC46BB85190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RM FOR UNIVERSITY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74075" y="0"/>
            <a:ext cx="6699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99000" y="6565900"/>
            <a:ext cx="4292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	</a:t>
            </a:r>
            <a:fld id="{3F2705CF-8758-4583-B8AA-541F79C3FA8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444500"/>
            <a:ext cx="8191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5200" y="1651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Grootte van lettertypes</a:t>
            </a:r>
            <a:endParaRPr lang="nl-NL" smtClean="0"/>
          </a:p>
        </p:txBody>
      </p:sp>
      <p:pic>
        <p:nvPicPr>
          <p:cNvPr id="9" name="Picture 1" descr="ARM FOR UNIVERSITY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3500" y="279400"/>
            <a:ext cx="6699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5" r:id="rId12"/>
    <p:sldLayoutId id="214748383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</a:defRPr>
      </a:lvl9pPr>
    </p:titleStyle>
    <p:bodyStyle>
      <a:lvl1pPr marL="290513" indent="-290513" algn="l" defTabSz="171450" rtl="0" eaLnBrk="0" fontAlgn="base" hangingPunct="0">
        <a:spcBef>
          <a:spcPct val="20000"/>
        </a:spcBef>
        <a:spcAft>
          <a:spcPct val="0"/>
        </a:spcAft>
        <a:buClr>
          <a:srgbClr val="BE3100"/>
        </a:buClr>
        <a:buSzPct val="18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509588" algn="l" defTabSz="171450" rtl="0" eaLnBrk="0" fontAlgn="base" hangingPunct="0">
        <a:spcBef>
          <a:spcPct val="20000"/>
        </a:spcBef>
        <a:spcAft>
          <a:spcPct val="0"/>
        </a:spcAft>
        <a:buClr>
          <a:srgbClr val="BE3100"/>
        </a:buClr>
        <a:buSzPct val="180000"/>
        <a:buChar char="•"/>
        <a:defRPr kumimoji="1" sz="2400">
          <a:solidFill>
            <a:schemeClr val="tx1"/>
          </a:solidFill>
          <a:latin typeface="+mn-lt"/>
        </a:defRPr>
      </a:lvl2pPr>
      <a:lvl3pPr marL="1598613" indent="-174625" algn="l" defTabSz="171450" rtl="0" eaLnBrk="0" fontAlgn="base" hangingPunct="0">
        <a:spcBef>
          <a:spcPct val="20000"/>
        </a:spcBef>
        <a:spcAft>
          <a:spcPct val="0"/>
        </a:spcAft>
        <a:buClr>
          <a:srgbClr val="BE3100"/>
        </a:buClr>
        <a:buSzPct val="180000"/>
        <a:buChar char="•"/>
        <a:defRPr kumimoji="1" sz="2400">
          <a:solidFill>
            <a:schemeClr val="tx1"/>
          </a:solidFill>
          <a:latin typeface="+mn-lt"/>
        </a:defRPr>
      </a:lvl3pPr>
      <a:lvl4pPr marL="1712913" indent="-341313" algn="l" defTabSz="171450" rtl="0" eaLnBrk="0" fontAlgn="base" hangingPunct="0">
        <a:spcBef>
          <a:spcPct val="20000"/>
        </a:spcBef>
        <a:spcAft>
          <a:spcPct val="0"/>
        </a:spcAft>
        <a:buClr>
          <a:srgbClr val="BE3100"/>
        </a:buClr>
        <a:buSzPct val="180000"/>
        <a:buChar char="•"/>
        <a:defRPr kumimoji="1" sz="2400">
          <a:solidFill>
            <a:schemeClr val="tx1"/>
          </a:solidFill>
          <a:latin typeface="+mn-lt"/>
        </a:defRPr>
      </a:lvl4pPr>
      <a:lvl5pPr marL="2001838" indent="-174625" algn="l" defTabSz="171450" rtl="0" eaLnBrk="0" fontAlgn="base" hangingPunct="0">
        <a:spcBef>
          <a:spcPct val="20000"/>
        </a:spcBef>
        <a:spcAft>
          <a:spcPct val="0"/>
        </a:spcAft>
        <a:buClr>
          <a:srgbClr val="BE3100"/>
        </a:buClr>
        <a:buSzPct val="180000"/>
        <a:buChar char="»"/>
        <a:defRPr kumimoji="1" sz="2400">
          <a:solidFill>
            <a:schemeClr val="tx1"/>
          </a:solidFill>
          <a:latin typeface="+mn-lt"/>
        </a:defRPr>
      </a:lvl5pPr>
      <a:lvl6pPr marL="2459038" indent="-174625" algn="l" defTabSz="171450" rtl="0" eaLnBrk="0" fontAlgn="base" hangingPunct="0">
        <a:spcBef>
          <a:spcPct val="20000"/>
        </a:spcBef>
        <a:spcAft>
          <a:spcPct val="0"/>
        </a:spcAft>
        <a:buClr>
          <a:srgbClr val="BE3100"/>
        </a:buClr>
        <a:buSzPct val="180000"/>
        <a:defRPr kumimoji="1" sz="2400">
          <a:solidFill>
            <a:schemeClr val="tx1"/>
          </a:solidFill>
          <a:latin typeface="+mn-lt"/>
        </a:defRPr>
      </a:lvl6pPr>
      <a:lvl7pPr marL="2916238" indent="-174625" algn="l" defTabSz="171450" rtl="0" eaLnBrk="0" fontAlgn="base" hangingPunct="0">
        <a:spcBef>
          <a:spcPct val="20000"/>
        </a:spcBef>
        <a:spcAft>
          <a:spcPct val="0"/>
        </a:spcAft>
        <a:buClr>
          <a:srgbClr val="BE3100"/>
        </a:buClr>
        <a:buSzPct val="180000"/>
        <a:defRPr kumimoji="1" sz="2400">
          <a:solidFill>
            <a:schemeClr val="tx1"/>
          </a:solidFill>
          <a:latin typeface="+mn-lt"/>
        </a:defRPr>
      </a:lvl7pPr>
      <a:lvl8pPr marL="3373438" indent="-174625" algn="l" defTabSz="171450" rtl="0" eaLnBrk="0" fontAlgn="base" hangingPunct="0">
        <a:spcBef>
          <a:spcPct val="20000"/>
        </a:spcBef>
        <a:spcAft>
          <a:spcPct val="0"/>
        </a:spcAft>
        <a:buClr>
          <a:srgbClr val="BE3100"/>
        </a:buClr>
        <a:buSzPct val="180000"/>
        <a:defRPr kumimoji="1" sz="2400">
          <a:solidFill>
            <a:schemeClr val="tx1"/>
          </a:solidFill>
          <a:latin typeface="+mn-lt"/>
        </a:defRPr>
      </a:lvl8pPr>
      <a:lvl9pPr marL="3830638" indent="-174625" algn="l" defTabSz="171450" rtl="0" eaLnBrk="0" fontAlgn="base" hangingPunct="0">
        <a:spcBef>
          <a:spcPct val="20000"/>
        </a:spcBef>
        <a:spcAft>
          <a:spcPct val="0"/>
        </a:spcAft>
        <a:buClr>
          <a:srgbClr val="BE3100"/>
        </a:buClr>
        <a:buSzPct val="180000"/>
        <a:defRPr kumimoji="1"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cfpage.com/files/portpics/PortChest1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PARENTERAL NUTRITION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Dr Abdolreza Norouzy</a:t>
            </a:r>
          </a:p>
          <a:p>
            <a:r>
              <a:rPr lang="en-US" smtClean="0"/>
              <a:t>Assistant Professor in Clinical Nutrition</a:t>
            </a:r>
          </a:p>
          <a:p>
            <a:r>
              <a:rPr lang="en-US" smtClean="0"/>
              <a:t>Mashad Medical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Total Parenteral Nutrition: fluid requirement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Water Requirements</a:t>
            </a:r>
          </a:p>
          <a:p>
            <a:pPr marL="0" indent="0">
              <a:buNone/>
            </a:pPr>
            <a:endParaRPr lang="en-US" sz="2800" dirty="0" smtClean="0"/>
          </a:p>
          <a:p>
            <a:pPr lvl="1"/>
            <a:r>
              <a:rPr lang="en-US" dirty="0" smtClean="0"/>
              <a:t>Maintenance: 30-35 ml/kg/d </a:t>
            </a:r>
          </a:p>
          <a:p>
            <a:pPr lvl="1"/>
            <a:r>
              <a:rPr lang="en-US" dirty="0" smtClean="0"/>
              <a:t>Generally 2-3 L per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much volume to give?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125538"/>
            <a:ext cx="7696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Cater for maintenance &amp; on going losses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Normal maintenance requirements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By body weight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25-55 year  35 cc/kg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56-65 year  30 cc/kg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Add on going losses based on I/O chart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Consider insensible fluid losses also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 smtClean="0"/>
              <a:t>add 13% for every </a:t>
            </a:r>
            <a:r>
              <a:rPr lang="en-US" sz="2200" baseline="30000" dirty="0" err="1" smtClean="0"/>
              <a:t>o</a:t>
            </a:r>
            <a:r>
              <a:rPr lang="en-US" sz="2200" dirty="0" err="1" smtClean="0"/>
              <a:t>C</a:t>
            </a:r>
            <a:r>
              <a:rPr lang="en-US" sz="2200" dirty="0" smtClean="0"/>
              <a:t> rise in temperature</a:t>
            </a:r>
          </a:p>
        </p:txBody>
      </p:sp>
    </p:spTree>
    <p:extLst>
      <p:ext uri="{BB962C8B-B14F-4D97-AF65-F5344CB8AC3E}">
        <p14:creationId xmlns:p14="http://schemas.microsoft.com/office/powerpoint/2010/main" val="10657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0">
              <a:defRPr/>
            </a:pPr>
            <a:r>
              <a:rPr lang="en-US" dirty="0" smtClean="0"/>
              <a:t>Energy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076700"/>
            <a:ext cx="7461572" cy="1752600"/>
          </a:xfrm>
        </p:spPr>
        <p:txBody>
          <a:bodyPr/>
          <a:lstStyle/>
          <a:p>
            <a:pPr rtl="0">
              <a:defRPr/>
            </a:pPr>
            <a:r>
              <a:rPr lang="en-US" dirty="0" smtClean="0"/>
              <a:t>The aim</a:t>
            </a:r>
          </a:p>
          <a:p>
            <a:pPr>
              <a:defRPr/>
            </a:pPr>
            <a:r>
              <a:rPr lang="en-US" dirty="0" smtClean="0"/>
              <a:t>should be to provide 25–30 kcal/kg </a:t>
            </a:r>
            <a:r>
              <a:rPr lang="fa-IR" dirty="0" smtClean="0"/>
              <a:t> </a:t>
            </a:r>
            <a:r>
              <a:rPr lang="en-US" dirty="0" smtClean="0"/>
              <a:t>BW/day.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C38A-1B8A-4936-A3E3-AEEDE3F85600}" type="slidenum">
              <a:rPr lang="fa-IR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Requirement of energy</a:t>
            </a:r>
            <a:endParaRPr lang="en-US" sz="38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55749" name="Group 3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59504364"/>
              </p:ext>
            </p:extLst>
          </p:nvPr>
        </p:nvGraphicFramePr>
        <p:xfrm>
          <a:off x="481013" y="1870075"/>
          <a:ext cx="8135937" cy="4011614"/>
        </p:xfrm>
        <a:graphic>
          <a:graphicData uri="http://schemas.openxmlformats.org/drawingml/2006/table">
            <a:tbl>
              <a:tblPr/>
              <a:tblGrid>
                <a:gridCol w="2219325"/>
                <a:gridCol w="1839912"/>
                <a:gridCol w="2038350"/>
                <a:gridCol w="2038350"/>
              </a:tblGrid>
              <a:tr h="8112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stress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Weight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Severe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Decrease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 kcal/kg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 kcal/kg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 kcal/kg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Maintenance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 kcal/kg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 kcal/kg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30 kcal/kg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Increase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 kcal/kg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30 kcal/kg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35 kcal/kg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71882-3C9D-44B9-94D9-80BC908EA4B3}" type="slidenum">
              <a:rPr lang="fa-IR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56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Caloric requirements: the other way!</a:t>
            </a:r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993062" cy="45307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>
                <a:solidFill>
                  <a:schemeClr val="bg2"/>
                </a:solidFill>
              </a:rPr>
              <a:t>Based on Total Energy Expenditure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lvl="1" eaLnBrk="1" hangingPunct="1"/>
            <a:r>
              <a:rPr lang="en-US" smtClean="0"/>
              <a:t>Can be estimated using predictive equations</a:t>
            </a:r>
          </a:p>
          <a:p>
            <a:pPr lvl="2" eaLnBrk="1" hangingPunct="1">
              <a:buFontTx/>
              <a:buNone/>
            </a:pPr>
            <a:endParaRPr lang="en-US" smtClean="0">
              <a:solidFill>
                <a:schemeClr val="bg2"/>
              </a:solidFill>
            </a:endParaRPr>
          </a:p>
          <a:p>
            <a:pPr lvl="2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</a:rPr>
              <a:t>TEE = BEE </a:t>
            </a:r>
            <a:r>
              <a:rPr lang="en-US" smtClean="0">
                <a:solidFill>
                  <a:schemeClr val="bg2"/>
                </a:solidFill>
                <a:cs typeface="Times New Roman" pitchFamily="18" charset="0"/>
              </a:rPr>
              <a:t>×</a:t>
            </a:r>
            <a:r>
              <a:rPr lang="en-US" smtClean="0">
                <a:solidFill>
                  <a:schemeClr val="bg2"/>
                </a:solidFill>
              </a:rPr>
              <a:t> Stress Factor </a:t>
            </a:r>
            <a:r>
              <a:rPr lang="en-US" smtClean="0">
                <a:solidFill>
                  <a:schemeClr val="bg2"/>
                </a:solidFill>
                <a:cs typeface="Times New Roman" pitchFamily="18" charset="0"/>
              </a:rPr>
              <a:t>×</a:t>
            </a:r>
            <a:r>
              <a:rPr lang="en-US" smtClean="0">
                <a:solidFill>
                  <a:schemeClr val="bg2"/>
                </a:solidFill>
              </a:rPr>
              <a:t> Activity Factor</a:t>
            </a:r>
          </a:p>
          <a:p>
            <a:pPr lvl="2" eaLnBrk="1" hangingPunct="1">
              <a:buFontTx/>
              <a:buNone/>
            </a:pPr>
            <a:endParaRPr lang="en-US" smtClean="0"/>
          </a:p>
          <a:p>
            <a:pPr lvl="2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223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Caloric requirements </a:t>
            </a:r>
            <a:r>
              <a:rPr lang="en-US" sz="2800" b="0" smtClean="0"/>
              <a:t>(cont1)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506538"/>
            <a:ext cx="7621587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Stress Factor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20700" y="2708274"/>
            <a:ext cx="455453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79650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>
              <a:tabLst>
                <a:tab pos="2279650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>
              <a:tabLst>
                <a:tab pos="2279650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>
              <a:tabLst>
                <a:tab pos="2279650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>
              <a:tabLst>
                <a:tab pos="2279650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tabLst>
                <a:tab pos="2279650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tabLst>
                <a:tab pos="2279650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tabLst>
                <a:tab pos="2279650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tabLst>
                <a:tab pos="2279650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l">
              <a:buFont typeface="Wingdings" pitchFamily="2" charset="2"/>
              <a:buChar char="ü"/>
            </a:pPr>
            <a:r>
              <a:rPr lang="en-US" sz="2000" i="1" dirty="0"/>
              <a:t>  </a:t>
            </a:r>
            <a:r>
              <a:rPr lang="en-US" sz="2200" b="1" dirty="0">
                <a:latin typeface="Arial" pitchFamily="34" charset="0"/>
              </a:rPr>
              <a:t>Malnutrition	     1.3</a:t>
            </a:r>
          </a:p>
          <a:p>
            <a:pPr algn="l">
              <a:buFont typeface="Wingdings" pitchFamily="2" charset="2"/>
              <a:buChar char="ü"/>
            </a:pPr>
            <a:r>
              <a:rPr lang="en-US" sz="2200" b="1" dirty="0">
                <a:latin typeface="Arial" pitchFamily="34" charset="0"/>
              </a:rPr>
              <a:t> peritonitis	     1.15</a:t>
            </a:r>
          </a:p>
          <a:p>
            <a:pPr algn="l">
              <a:buFont typeface="Wingdings" pitchFamily="2" charset="2"/>
              <a:buChar char="ü"/>
            </a:pPr>
            <a:r>
              <a:rPr lang="en-US" sz="2200" b="1" dirty="0">
                <a:latin typeface="Arial" pitchFamily="34" charset="0"/>
              </a:rPr>
              <a:t> soft tissue trauma  1.15</a:t>
            </a:r>
          </a:p>
          <a:p>
            <a:pPr algn="l">
              <a:buFont typeface="Wingdings" pitchFamily="2" charset="2"/>
              <a:buChar char="ü"/>
            </a:pPr>
            <a:r>
              <a:rPr lang="en-US" sz="2200" b="1" dirty="0">
                <a:latin typeface="Arial" pitchFamily="34" charset="0"/>
              </a:rPr>
              <a:t> fracture	      1.2</a:t>
            </a:r>
          </a:p>
          <a:p>
            <a:pPr algn="l">
              <a:buFont typeface="Wingdings" pitchFamily="2" charset="2"/>
              <a:buChar char="ü"/>
            </a:pPr>
            <a:r>
              <a:rPr lang="en-US" sz="2200" b="1" dirty="0">
                <a:latin typeface="Arial" pitchFamily="34" charset="0"/>
              </a:rPr>
              <a:t> fever (per </a:t>
            </a:r>
            <a:r>
              <a:rPr lang="en-US" sz="2200" b="1" baseline="30000" dirty="0" err="1">
                <a:latin typeface="Arial" pitchFamily="34" charset="0"/>
              </a:rPr>
              <a:t>o</a:t>
            </a:r>
            <a:r>
              <a:rPr lang="en-US" sz="2200" b="1" dirty="0" err="1">
                <a:latin typeface="Arial" pitchFamily="34" charset="0"/>
              </a:rPr>
              <a:t>C</a:t>
            </a:r>
            <a:r>
              <a:rPr lang="en-US" sz="2200" b="1" dirty="0">
                <a:latin typeface="Arial" pitchFamily="34" charset="0"/>
              </a:rPr>
              <a:t> rise)  1.13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305300" y="2708275"/>
            <a:ext cx="48387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79650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>
              <a:tabLst>
                <a:tab pos="2279650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>
              <a:tabLst>
                <a:tab pos="2279650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>
              <a:tabLst>
                <a:tab pos="2279650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>
              <a:tabLst>
                <a:tab pos="2279650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tabLst>
                <a:tab pos="2279650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tabLst>
                <a:tab pos="2279650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tabLst>
                <a:tab pos="2279650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tabLst>
                <a:tab pos="2279650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l">
              <a:buFont typeface="Wingdings" pitchFamily="2" charset="2"/>
              <a:buChar char="ü"/>
            </a:pPr>
            <a:r>
              <a:rPr lang="en-US" sz="2000" i="1" dirty="0"/>
              <a:t> </a:t>
            </a:r>
            <a:r>
              <a:rPr lang="en-US" sz="2200" b="1" dirty="0">
                <a:latin typeface="Arial" pitchFamily="34" charset="0"/>
              </a:rPr>
              <a:t>Moderate infection     1.2</a:t>
            </a:r>
          </a:p>
          <a:p>
            <a:pPr algn="l">
              <a:buFont typeface="Wingdings" pitchFamily="2" charset="2"/>
              <a:buChar char="ü"/>
            </a:pPr>
            <a:r>
              <a:rPr lang="en-US" sz="2200" b="1" dirty="0">
                <a:latin typeface="Arial" pitchFamily="34" charset="0"/>
              </a:rPr>
              <a:t> Severe infection 	      1.4</a:t>
            </a:r>
          </a:p>
          <a:p>
            <a:pPr algn="l">
              <a:buFont typeface="Wingdings" pitchFamily="2" charset="2"/>
              <a:buChar char="ü"/>
            </a:pPr>
            <a:r>
              <a:rPr lang="en-US" sz="2200" b="1" dirty="0">
                <a:latin typeface="Arial" pitchFamily="34" charset="0"/>
              </a:rPr>
              <a:t> &lt;20% BSA Burns	      1.5</a:t>
            </a:r>
          </a:p>
          <a:p>
            <a:pPr algn="l">
              <a:buFont typeface="Wingdings" pitchFamily="2" charset="2"/>
              <a:buChar char="ü"/>
            </a:pPr>
            <a:r>
              <a:rPr lang="en-US" sz="2200" b="1" dirty="0">
                <a:latin typeface="Arial" pitchFamily="34" charset="0"/>
              </a:rPr>
              <a:t> 20-40% BSA Burns      1.8</a:t>
            </a:r>
          </a:p>
          <a:p>
            <a:pPr algn="l">
              <a:buFont typeface="Wingdings" pitchFamily="2" charset="2"/>
              <a:buChar char="ü"/>
            </a:pPr>
            <a:r>
              <a:rPr lang="en-US" sz="2200" b="1" dirty="0">
                <a:latin typeface="Arial" pitchFamily="34" charset="0"/>
              </a:rPr>
              <a:t> &gt;40% BSA Burns	        2</a:t>
            </a:r>
          </a:p>
          <a:p>
            <a:pPr algn="l">
              <a:buFont typeface="Wingdings" pitchFamily="2" charset="2"/>
              <a:buChar char="ü"/>
            </a:pPr>
            <a:endParaRPr lang="en-US" sz="2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0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7" y="357166"/>
            <a:ext cx="6943745" cy="10715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Protein</a:t>
            </a:r>
            <a:endParaRPr lang="en-US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7557" name="Group 21"/>
          <p:cNvGraphicFramePr>
            <a:graphicFrameLocks noGrp="1"/>
          </p:cNvGraphicFramePr>
          <p:nvPr>
            <p:ph type="tbl" idx="1"/>
          </p:nvPr>
        </p:nvGraphicFramePr>
        <p:xfrm>
          <a:off x="822325" y="1700213"/>
          <a:ext cx="6964385" cy="3943366"/>
        </p:xfrm>
        <a:graphic>
          <a:graphicData uri="http://schemas.openxmlformats.org/drawingml/2006/table">
            <a:tbl>
              <a:tblPr/>
              <a:tblGrid>
                <a:gridCol w="3535635"/>
                <a:gridCol w="3428750"/>
              </a:tblGrid>
              <a:tr h="107195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Usual stress        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0.8-1 g/kg      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46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Mild stress          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1.25  g/kg     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46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Moderate stress 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  g/kg      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08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Sever stress       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1.75-2  g/kg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BCCD7-B2EF-4A59-9B3B-07183C175A88}" type="slidenum">
              <a:rPr lang="fa-IR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much protein to give?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8229600" cy="45307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Based on  non pro calorie / nitrogen ratio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sz="2800" dirty="0" smtClean="0"/>
              <a:t>Based on degree of stress &amp; body weight (BW)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Based on Nitrogen Balance (NB)</a:t>
            </a:r>
          </a:p>
        </p:txBody>
      </p:sp>
    </p:spTree>
    <p:extLst>
      <p:ext uri="{BB962C8B-B14F-4D97-AF65-F5344CB8AC3E}">
        <p14:creationId xmlns:p14="http://schemas.microsoft.com/office/powerpoint/2010/main" val="34321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Parenteral </a:t>
            </a:r>
            <a:r>
              <a:rPr lang="en-US" dirty="0"/>
              <a:t>Nutrition: Amino </a:t>
            </a:r>
            <a:r>
              <a:rPr lang="en-US" dirty="0" smtClean="0"/>
              <a:t>Acids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98600"/>
            <a:ext cx="8686800" cy="45307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Ideal Amino Acid Solution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50:50 Ratio of </a:t>
            </a:r>
            <a:r>
              <a:rPr lang="en-US" dirty="0" err="1" smtClean="0"/>
              <a:t>Essential:Nonessential</a:t>
            </a:r>
            <a:r>
              <a:rPr lang="en-US" dirty="0" smtClean="0"/>
              <a:t> AA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Wide Variety of Nonessential AA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Minimum of Glycine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Substantial amounts of Branch Chained AA</a:t>
            </a:r>
          </a:p>
          <a:p>
            <a:pPr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Parenteral </a:t>
            </a:r>
            <a:r>
              <a:rPr lang="en-US" dirty="0"/>
              <a:t>Nutrition: Carbohydrate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95500"/>
            <a:ext cx="7772400" cy="4114800"/>
          </a:xfrm>
        </p:spPr>
        <p:txBody>
          <a:bodyPr/>
          <a:lstStyle/>
          <a:p>
            <a:pPr lvl="1"/>
            <a:r>
              <a:rPr lang="en-US" dirty="0" smtClean="0"/>
              <a:t>Give 40-60% of non-protein calories as dextrose	</a:t>
            </a:r>
          </a:p>
          <a:p>
            <a:pPr lvl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7411" name="Picture 4" descr="C:\WINDOWS\Desktop\Werkmap\Geert\Promotiepraatje\Dsc0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738" y="1081088"/>
            <a:ext cx="2865437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00038" y="401638"/>
            <a:ext cx="792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3200" b="1">
                <a:solidFill>
                  <a:schemeClr val="accent2"/>
                </a:solidFill>
                <a:latin typeface="Comic Sans MS" pitchFamily="66" charset="0"/>
              </a:rPr>
              <a:t>Total parenteral Nutrition</a:t>
            </a:r>
          </a:p>
        </p:txBody>
      </p:sp>
      <p:pic>
        <p:nvPicPr>
          <p:cNvPr id="17413" name="Picture 7" descr="G:\gic42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4425" y="1223963"/>
            <a:ext cx="5489575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Line 8"/>
          <p:cNvSpPr>
            <a:spLocks noChangeShapeType="1"/>
          </p:cNvSpPr>
          <p:nvPr/>
        </p:nvSpPr>
        <p:spPr bwMode="auto">
          <a:xfrm>
            <a:off x="2971800" y="2344738"/>
            <a:ext cx="2209800" cy="855662"/>
          </a:xfrm>
          <a:prstGeom prst="line">
            <a:avLst/>
          </a:prstGeom>
          <a:noFill/>
          <a:ln w="38100">
            <a:solidFill>
              <a:srgbClr val="EF120D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6705600" y="2286000"/>
            <a:ext cx="1524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8305800" y="3048000"/>
            <a:ext cx="6096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>
              <a:latin typeface="Lucida Handwriting" pitchFamily="66" charset="0"/>
            </a:endParaRPr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6553200" y="1981200"/>
            <a:ext cx="152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>
              <a:latin typeface="Lucida Handwriting" pitchFamily="66" charset="0"/>
            </a:endParaRPr>
          </a:p>
        </p:txBody>
      </p:sp>
      <p:sp>
        <p:nvSpPr>
          <p:cNvPr id="17418" name="Rectangle 12"/>
          <p:cNvSpPr>
            <a:spLocks noChangeArrowheads="1"/>
          </p:cNvSpPr>
          <p:nvPr/>
        </p:nvSpPr>
        <p:spPr bwMode="auto">
          <a:xfrm>
            <a:off x="5867400" y="4343400"/>
            <a:ext cx="1676400" cy="76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5715000" y="3048000"/>
            <a:ext cx="3810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7420" name="Rectangle 14"/>
          <p:cNvSpPr>
            <a:spLocks noChangeArrowheads="1"/>
          </p:cNvSpPr>
          <p:nvPr/>
        </p:nvSpPr>
        <p:spPr bwMode="auto">
          <a:xfrm>
            <a:off x="7010400" y="3200400"/>
            <a:ext cx="304800" cy="152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7421" name="Oval 15"/>
          <p:cNvSpPr>
            <a:spLocks noChangeArrowheads="1"/>
          </p:cNvSpPr>
          <p:nvPr/>
        </p:nvSpPr>
        <p:spPr bwMode="auto">
          <a:xfrm>
            <a:off x="668338" y="1541463"/>
            <a:ext cx="2046287" cy="1535112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17422" name="Picture 16" descr="F:\kopieusbstick021006\Presentaties\StructoKabiv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075" y="3306763"/>
            <a:ext cx="2798763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much CHO?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CHO usually form 40-60 % of  calories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Commercial CHO consist anhydrous dextrose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monohydrate in sterile water 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These are available in concentration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ranging 5% to 70% &amp; contain 3.4 kcal/g of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dextrose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Not more than 5 mg / kg / min Dextrose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(less than 7 g / kg / day)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21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much Fat?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73238"/>
            <a:ext cx="7772400" cy="4530725"/>
          </a:xfrm>
        </p:spPr>
        <p:txBody>
          <a:bodyPr/>
          <a:lstStyle/>
          <a:p>
            <a:pPr lvl="1" eaLnBrk="1" hangingPunct="1"/>
            <a:r>
              <a:rPr lang="en-US" smtClean="0"/>
              <a:t>Fats usually form 25 to 30% of calories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Not more than 40 to 50%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Increase usually in severe stress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Aim for serum TG levels &lt; 350 mg/dl s</a:t>
            </a:r>
          </a:p>
        </p:txBody>
      </p:sp>
    </p:spTree>
    <p:extLst>
      <p:ext uri="{BB962C8B-B14F-4D97-AF65-F5344CB8AC3E}">
        <p14:creationId xmlns:p14="http://schemas.microsoft.com/office/powerpoint/2010/main" val="313051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much Fat? </a:t>
            </a:r>
            <a:r>
              <a:rPr lang="en-US" sz="2800" b="0" smtClean="0"/>
              <a:t>(cont)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412875"/>
            <a:ext cx="8243888" cy="45307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Three concentration 10%, 20% &amp; 30% are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    available </a:t>
            </a:r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Lipid emulsion 10% have 1.1 kcal/ml, 20%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   have 2 kcal/ml &amp; 30% have 3 kcal/ml</a:t>
            </a:r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solidFill>
                  <a:srgbClr val="FF0000"/>
                </a:solidFill>
              </a:rPr>
              <a:t>Not more than 50 cc/hr Lipid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(less than 1 g / kg / day)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400021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Total Parenteral Nutrition</a:t>
            </a:r>
            <a:br>
              <a:rPr lang="en-US" sz="4000" smtClean="0"/>
            </a:br>
            <a:r>
              <a:rPr lang="en-US" sz="4000" smtClean="0"/>
              <a:t>Electrolytes</a:t>
            </a:r>
          </a:p>
        </p:txBody>
      </p:sp>
      <p:graphicFrame>
        <p:nvGraphicFramePr>
          <p:cNvPr id="25675" name="Group 75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8077200" cy="4009074"/>
        </p:xfrm>
        <a:graphic>
          <a:graphicData uri="http://schemas.openxmlformats.org/drawingml/2006/table">
            <a:tbl>
              <a:tblPr/>
              <a:tblGrid>
                <a:gridCol w="1570038"/>
                <a:gridCol w="2892425"/>
                <a:gridCol w="3614737"/>
              </a:tblGrid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Elect.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Daily Requirement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Standard Concentration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60-150 meq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35-50 meq/L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40-240 meq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30-40 meq/L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3-30 meq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 meq/L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10-45 meq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5-10 meq/L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Phos.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30-50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12-15 mM/L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Electrolyte Requirements</a:t>
            </a:r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1851025"/>
            <a:ext cx="7772400" cy="4530725"/>
          </a:xfrm>
        </p:spPr>
        <p:txBody>
          <a:bodyPr/>
          <a:lstStyle/>
          <a:p>
            <a:pPr eaLnBrk="1" hangingPunct="1">
              <a:buFontTx/>
              <a:buNone/>
              <a:tabLst>
                <a:tab pos="1385888" algn="l"/>
              </a:tabLst>
            </a:pPr>
            <a:r>
              <a:rPr lang="en-US" sz="2800" smtClean="0"/>
              <a:t>Cater for maintenance + replacement needs</a:t>
            </a:r>
          </a:p>
          <a:p>
            <a:pPr lvl="1" eaLnBrk="1" hangingPunct="1">
              <a:buClr>
                <a:schemeClr val="tx2"/>
              </a:buClr>
              <a:tabLst>
                <a:tab pos="1385888" algn="l"/>
              </a:tabLst>
            </a:pPr>
            <a:endParaRPr lang="en-US" smtClean="0">
              <a:solidFill>
                <a:schemeClr val="tx2"/>
              </a:solidFill>
            </a:endParaRPr>
          </a:p>
          <a:p>
            <a:pPr lvl="1" eaLnBrk="1" hangingPunct="1">
              <a:buClr>
                <a:schemeClr val="tx2"/>
              </a:buClr>
              <a:tabLst>
                <a:tab pos="1385888" algn="l"/>
              </a:tabLst>
            </a:pPr>
            <a:r>
              <a:rPr lang="en-US" smtClean="0">
                <a:solidFill>
                  <a:schemeClr val="tx2"/>
                </a:solidFill>
              </a:rPr>
              <a:t>Na        1 to 2             meq/kg/d 	</a:t>
            </a:r>
          </a:p>
          <a:p>
            <a:pPr lvl="1" eaLnBrk="1" hangingPunct="1">
              <a:buClr>
                <a:schemeClr val="tx2"/>
              </a:buClr>
              <a:tabLst>
                <a:tab pos="1385888" algn="l"/>
              </a:tabLst>
            </a:pPr>
            <a:r>
              <a:rPr lang="en-US" smtClean="0">
                <a:solidFill>
                  <a:schemeClr val="tx2"/>
                </a:solidFill>
              </a:rPr>
              <a:t>K</a:t>
            </a:r>
            <a:r>
              <a:rPr lang="en-US" baseline="30000" smtClean="0">
                <a:solidFill>
                  <a:schemeClr val="tx2"/>
                </a:solidFill>
              </a:rPr>
              <a:t>+</a:t>
            </a:r>
            <a:r>
              <a:rPr lang="en-US" smtClean="0">
                <a:solidFill>
                  <a:schemeClr val="tx2"/>
                </a:solidFill>
              </a:rPr>
              <a:t>        1 to 2              meq/kg/d </a:t>
            </a:r>
          </a:p>
          <a:p>
            <a:pPr lvl="1" eaLnBrk="1" hangingPunct="1">
              <a:buClr>
                <a:schemeClr val="tx2"/>
              </a:buClr>
              <a:tabLst>
                <a:tab pos="1385888" algn="l"/>
              </a:tabLst>
            </a:pPr>
            <a:r>
              <a:rPr lang="en-US" smtClean="0">
                <a:solidFill>
                  <a:schemeClr val="tx2"/>
                </a:solidFill>
              </a:rPr>
              <a:t>Mg</a:t>
            </a:r>
            <a:r>
              <a:rPr lang="en-US" baseline="30000" smtClean="0">
                <a:solidFill>
                  <a:schemeClr val="tx2"/>
                </a:solidFill>
              </a:rPr>
              <a:t>++</a:t>
            </a:r>
            <a:r>
              <a:rPr lang="en-US" smtClean="0">
                <a:solidFill>
                  <a:schemeClr val="tx2"/>
                </a:solidFill>
              </a:rPr>
              <a:t>    0.35 to 0.45    meq/kg/d</a:t>
            </a:r>
          </a:p>
          <a:p>
            <a:pPr lvl="1" eaLnBrk="1" hangingPunct="1">
              <a:buClr>
                <a:schemeClr val="tx2"/>
              </a:buClr>
              <a:tabLst>
                <a:tab pos="1385888" algn="l"/>
              </a:tabLst>
            </a:pPr>
            <a:r>
              <a:rPr lang="en-US" smtClean="0">
                <a:solidFill>
                  <a:schemeClr val="tx2"/>
                </a:solidFill>
              </a:rPr>
              <a:t>Ca</a:t>
            </a:r>
            <a:r>
              <a:rPr lang="en-US" baseline="30000" smtClean="0">
                <a:solidFill>
                  <a:schemeClr val="tx2"/>
                </a:solidFill>
              </a:rPr>
              <a:t>++       </a:t>
            </a:r>
            <a:r>
              <a:rPr lang="en-US" smtClean="0">
                <a:solidFill>
                  <a:schemeClr val="tx2"/>
                </a:solidFill>
              </a:rPr>
              <a:t>0.2 to 0.3        meq/kg/d	</a:t>
            </a:r>
          </a:p>
          <a:p>
            <a:pPr lvl="1" eaLnBrk="1" hangingPunct="1">
              <a:buClr>
                <a:schemeClr val="tx2"/>
              </a:buClr>
              <a:tabLst>
                <a:tab pos="1385888" algn="l"/>
              </a:tabLst>
            </a:pPr>
            <a:r>
              <a:rPr lang="en-US" smtClean="0">
                <a:solidFill>
                  <a:schemeClr val="tx2"/>
                </a:solidFill>
              </a:rPr>
              <a:t>PO</a:t>
            </a:r>
            <a:r>
              <a:rPr lang="en-US" baseline="-25000" smtClean="0">
                <a:solidFill>
                  <a:schemeClr val="tx2"/>
                </a:solidFill>
              </a:rPr>
              <a:t>4</a:t>
            </a:r>
            <a:r>
              <a:rPr lang="en-US" baseline="30000" smtClean="0">
                <a:solidFill>
                  <a:schemeClr val="tx2"/>
                </a:solidFill>
              </a:rPr>
              <a:t>2-</a:t>
            </a:r>
            <a:r>
              <a:rPr lang="en-US" smtClean="0">
                <a:solidFill>
                  <a:schemeClr val="tx2"/>
                </a:solidFill>
              </a:rPr>
              <a:t>    20 to 30         mmol/d</a:t>
            </a:r>
          </a:p>
        </p:txBody>
      </p:sp>
    </p:spTree>
    <p:extLst>
      <p:ext uri="{BB962C8B-B14F-4D97-AF65-F5344CB8AC3E}">
        <p14:creationId xmlns:p14="http://schemas.microsoft.com/office/powerpoint/2010/main" val="35113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Standard electrolytes solution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706563"/>
            <a:ext cx="7772400" cy="4530725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Na           35      meq/L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K             28.8   meq/L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Ca           5        meq/L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Phos       4.5     mmol/L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Cl            35      meq/L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Acetate   29.5   meq/L</a:t>
            </a:r>
          </a:p>
        </p:txBody>
      </p:sp>
    </p:spTree>
    <p:extLst>
      <p:ext uri="{BB962C8B-B14F-4D97-AF65-F5344CB8AC3E}">
        <p14:creationId xmlns:p14="http://schemas.microsoft.com/office/powerpoint/2010/main" val="334840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Trace Elements Requirements</a:t>
            </a:r>
          </a:p>
        </p:txBody>
      </p:sp>
      <p:sp>
        <p:nvSpPr>
          <p:cNvPr id="6758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775"/>
            <a:ext cx="7010400" cy="38877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marL="1771650" lvl="2" eaLnBrk="1" hangingPunct="1">
              <a:lnSpc>
                <a:spcPct val="90000"/>
              </a:lnSpc>
            </a:pPr>
            <a:r>
              <a:rPr lang="en-US" sz="3000" smtClean="0"/>
              <a:t> </a:t>
            </a:r>
            <a:r>
              <a:rPr lang="en-US" sz="2800" smtClean="0"/>
              <a:t>Zn	2.5-5 mg/day</a:t>
            </a:r>
          </a:p>
          <a:p>
            <a:pPr marL="1771650" lvl="2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</a:t>
            </a:r>
          </a:p>
          <a:p>
            <a:pPr marL="1771650" lvl="2" eaLnBrk="1" hangingPunct="1">
              <a:lnSpc>
                <a:spcPct val="90000"/>
              </a:lnSpc>
            </a:pPr>
            <a:r>
              <a:rPr lang="en-US" sz="2800" smtClean="0"/>
              <a:t> Cr	10-15 mg/day</a:t>
            </a:r>
          </a:p>
          <a:p>
            <a:pPr marL="1771650" lvl="2"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marL="1771650" lvl="2" eaLnBrk="1" hangingPunct="1">
              <a:lnSpc>
                <a:spcPct val="90000"/>
              </a:lnSpc>
            </a:pPr>
            <a:r>
              <a:rPr lang="en-US" sz="2800" smtClean="0"/>
              <a:t> Cu	0.3 to 0.5 mg/day</a:t>
            </a:r>
          </a:p>
          <a:p>
            <a:pPr marL="1771650" lvl="2"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marL="1771650" lvl="2" eaLnBrk="1" hangingPunct="1">
              <a:lnSpc>
                <a:spcPct val="90000"/>
              </a:lnSpc>
            </a:pPr>
            <a:r>
              <a:rPr lang="en-US" sz="2800" smtClean="0"/>
              <a:t> Mn	0.15 to 0.8 mg/day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58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Total Parenteral Nutrition</a:t>
            </a:r>
            <a:br>
              <a:rPr lang="en-US" sz="4000" smtClean="0"/>
            </a:br>
            <a:r>
              <a:rPr lang="en-US" sz="4000" smtClean="0"/>
              <a:t>Trace Elements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endParaRPr lang="en-US" dirty="0" smtClean="0"/>
          </a:p>
          <a:p>
            <a:pPr lvl="1"/>
            <a:r>
              <a:rPr lang="en-US" dirty="0" smtClean="0"/>
              <a:t>Zinc			Poor wound healing</a:t>
            </a:r>
          </a:p>
          <a:p>
            <a:pPr lvl="1"/>
            <a:r>
              <a:rPr lang="en-US" dirty="0" smtClean="0"/>
              <a:t>Copper		Anemia	</a:t>
            </a:r>
          </a:p>
          <a:p>
            <a:pPr lvl="1"/>
            <a:r>
              <a:rPr lang="en-US" dirty="0" smtClean="0"/>
              <a:t>Chromium		Glucose Intolerance</a:t>
            </a:r>
          </a:p>
          <a:p>
            <a:pPr lvl="1"/>
            <a:r>
              <a:rPr lang="en-US" dirty="0" smtClean="0"/>
              <a:t>Selenium		</a:t>
            </a:r>
            <a:r>
              <a:rPr lang="en-US" dirty="0" err="1" smtClean="0"/>
              <a:t>Keshan’s</a:t>
            </a:r>
            <a:r>
              <a:rPr lang="en-US" dirty="0" smtClean="0"/>
              <a:t> Disease</a:t>
            </a:r>
          </a:p>
          <a:p>
            <a:pPr lvl="1">
              <a:buFontTx/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Total Parenteral Nutrition</a:t>
            </a:r>
            <a:br>
              <a:rPr lang="en-US" sz="4000" smtClean="0"/>
            </a:br>
            <a:r>
              <a:rPr lang="en-US" sz="4000" smtClean="0"/>
              <a:t>Trace Elements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/>
              <a:t>	Why not iron? </a:t>
            </a:r>
            <a:endParaRPr lang="en-US" sz="2000" smtClean="0"/>
          </a:p>
          <a:p>
            <a:pPr lvl="1"/>
            <a:r>
              <a:rPr lang="en-US" smtClean="0"/>
              <a:t>Stores of 3-4 gm.  </a:t>
            </a:r>
          </a:p>
          <a:p>
            <a:pPr lvl="1"/>
            <a:r>
              <a:rPr lang="en-US" smtClean="0"/>
              <a:t>Average daily loss of 1 mg.</a:t>
            </a:r>
          </a:p>
          <a:p>
            <a:pPr lvl="1">
              <a:buFontTx/>
              <a:buNone/>
            </a:pPr>
            <a:r>
              <a:rPr lang="en-US" smtClean="0"/>
              <a:t>Other trace elements: </a:t>
            </a:r>
          </a:p>
          <a:p>
            <a:pPr lvl="2"/>
            <a:r>
              <a:rPr lang="en-US" sz="2000" smtClean="0"/>
              <a:t>Molybdenum*</a:t>
            </a:r>
          </a:p>
          <a:p>
            <a:pPr lvl="2"/>
            <a:r>
              <a:rPr lang="en-US" sz="2000" smtClean="0"/>
              <a:t>Iodine*</a:t>
            </a:r>
          </a:p>
          <a:p>
            <a:pPr lvl="2"/>
            <a:r>
              <a:rPr lang="en-US" sz="2000" smtClean="0"/>
              <a:t>Cobalt</a:t>
            </a:r>
          </a:p>
          <a:p>
            <a:pPr lvl="2"/>
            <a:r>
              <a:rPr lang="en-US" sz="2000" smtClean="0"/>
              <a:t>Vanadium</a:t>
            </a:r>
          </a:p>
          <a:p>
            <a:pPr lvl="2"/>
            <a:r>
              <a:rPr lang="en-US" sz="2000" smtClean="0"/>
              <a:t>Nickel</a:t>
            </a:r>
          </a:p>
          <a:p>
            <a:pPr lvl="2"/>
            <a:r>
              <a:rPr lang="en-US" sz="2000" smtClean="0"/>
              <a:t>Flouride</a:t>
            </a:r>
          </a:p>
          <a:p>
            <a:pPr lvl="2">
              <a:buFont typeface="Wingdings" pitchFamily="2" charset="2"/>
              <a:buNone/>
            </a:pPr>
            <a:r>
              <a:rPr lang="en-US" sz="2000" smtClean="0"/>
              <a:t>*contained in MTE-7</a:t>
            </a:r>
          </a:p>
        </p:txBody>
      </p:sp>
    </p:spTree>
    <p:extLst>
      <p:ext uri="{BB962C8B-B14F-4D97-AF65-F5344CB8AC3E}">
        <p14:creationId xmlns:p14="http://schemas.microsoft.com/office/powerpoint/2010/main" val="29560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Total Parenteral Nutrition</a:t>
            </a:r>
            <a:br>
              <a:rPr lang="en-US" sz="4000" smtClean="0"/>
            </a:br>
            <a:r>
              <a:rPr lang="en-US" sz="4000" smtClean="0"/>
              <a:t>Vitamins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530725"/>
          </a:xfrm>
        </p:spPr>
        <p:txBody>
          <a:bodyPr/>
          <a:lstStyle/>
          <a:p>
            <a:r>
              <a:rPr lang="en-US" smtClean="0"/>
              <a:t>Recommendations per NAG</a:t>
            </a:r>
          </a:p>
          <a:p>
            <a:pPr lvl="1"/>
            <a:r>
              <a:rPr lang="en-US" smtClean="0"/>
              <a:t>Multivitamin Infusion 10 ml</a:t>
            </a:r>
          </a:p>
          <a:p>
            <a:pPr lvl="1"/>
            <a:r>
              <a:rPr lang="en-US" smtClean="0"/>
              <a:t>Contain all essential vitamins </a:t>
            </a:r>
          </a:p>
          <a:p>
            <a:pPr lvl="1"/>
            <a:r>
              <a:rPr lang="en-US" smtClean="0"/>
              <a:t>MVI-Adult(Mayne) or Infuvite (Baxter)</a:t>
            </a:r>
          </a:p>
          <a:p>
            <a:pPr lvl="1"/>
            <a:r>
              <a:rPr lang="en-US" smtClean="0"/>
              <a:t>Fat soluble: A, D, E, K</a:t>
            </a:r>
          </a:p>
          <a:p>
            <a:pPr lvl="1"/>
            <a:r>
              <a:rPr lang="en-US" smtClean="0"/>
              <a:t>Water soluble: Thiamine, Riboflavin, Niacin, Pantothenic Acid, Pyridoxine, C, Folic Acid, B12, Biotin</a:t>
            </a:r>
          </a:p>
          <a:p>
            <a:pPr lvl="1"/>
            <a:r>
              <a:rPr lang="en-US" smtClean="0"/>
              <a:t>In 2004 Vitamin K added per FDA recommendations</a:t>
            </a:r>
          </a:p>
          <a:p>
            <a:pPr lvl="1"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11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Parenteral Nutrition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	   </a:t>
            </a:r>
            <a:r>
              <a:rPr lang="en-US" b="1" dirty="0" smtClean="0"/>
              <a:t>Normal Diet    TPN</a:t>
            </a:r>
          </a:p>
          <a:p>
            <a:pPr lvl="1"/>
            <a:r>
              <a:rPr lang="en-US" dirty="0" smtClean="0"/>
              <a:t>Protein……………..…...Amino Acids</a:t>
            </a:r>
          </a:p>
          <a:p>
            <a:pPr lvl="1"/>
            <a:r>
              <a:rPr lang="en-US" dirty="0" smtClean="0"/>
              <a:t>Carbohydrates………….Dextrose</a:t>
            </a:r>
          </a:p>
          <a:p>
            <a:pPr lvl="1"/>
            <a:r>
              <a:rPr lang="en-US" dirty="0" smtClean="0"/>
              <a:t>Fat……………………….Lipid Emulsion</a:t>
            </a:r>
          </a:p>
          <a:p>
            <a:pPr lvl="1"/>
            <a:r>
              <a:rPr lang="en-US" dirty="0" smtClean="0"/>
              <a:t>Vitamins…………………Multivitamin Infusion</a:t>
            </a:r>
          </a:p>
          <a:p>
            <a:pPr lvl="1"/>
            <a:r>
              <a:rPr lang="en-US" smtClean="0"/>
              <a:t>Minerals…………...…….</a:t>
            </a:r>
            <a:r>
              <a:rPr lang="en-US" dirty="0" smtClean="0"/>
              <a:t>Electrolytes and					    Trace Elements</a:t>
            </a:r>
          </a:p>
          <a:p>
            <a:pPr lvl="1"/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Osmolarity of solution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28775"/>
            <a:ext cx="7696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GB" dirty="0" smtClean="0">
                <a:cs typeface="Times New Roman" pitchFamily="18" charset="0"/>
              </a:rPr>
              <a:t>Calculated by adding the </a:t>
            </a:r>
            <a:r>
              <a:rPr lang="en-GB" dirty="0" err="1" smtClean="0">
                <a:cs typeface="Times New Roman" pitchFamily="18" charset="0"/>
              </a:rPr>
              <a:t>osmolarity</a:t>
            </a:r>
            <a:r>
              <a:rPr lang="en-GB" dirty="0" smtClean="0">
                <a:cs typeface="Times New Roman" pitchFamily="18" charset="0"/>
              </a:rPr>
              <a:t> of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dirty="0" smtClean="0">
                <a:cs typeface="Times New Roman" pitchFamily="18" charset="0"/>
              </a:rPr>
              <a:t>  the solutions to be infused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GB" dirty="0" smtClean="0">
                <a:cs typeface="Times New Roman" pitchFamily="18" charset="0"/>
              </a:rPr>
              <a:t>Estimation:</a:t>
            </a:r>
            <a:endParaRPr lang="en-US" dirty="0" smtClean="0">
              <a:cs typeface="Times New Roman" pitchFamily="18" charset="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GB" sz="2400" dirty="0" smtClean="0">
                <a:cs typeface="Times New Roman" pitchFamily="18" charset="0"/>
              </a:rPr>
              <a:t>Grams of dextrose </a:t>
            </a:r>
            <a:r>
              <a:rPr lang="en-US" sz="2400" dirty="0" smtClean="0">
                <a:cs typeface="Times New Roman" pitchFamily="18" charset="0"/>
              </a:rPr>
              <a:t>×</a:t>
            </a:r>
            <a:r>
              <a:rPr lang="en-GB" sz="2400" dirty="0" smtClean="0">
                <a:cs typeface="Times New Roman" pitchFamily="18" charset="0"/>
              </a:rPr>
              <a:t> 5 ( per L)</a:t>
            </a:r>
            <a:endParaRPr lang="en-US" sz="2400" dirty="0" smtClean="0">
              <a:cs typeface="Times New Roman" pitchFamily="18" charset="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GB" sz="2400" dirty="0" smtClean="0">
                <a:cs typeface="Times New Roman" pitchFamily="18" charset="0"/>
              </a:rPr>
              <a:t>Grams of AA </a:t>
            </a:r>
            <a:r>
              <a:rPr lang="en-US" sz="2400" dirty="0" smtClean="0">
                <a:cs typeface="Times New Roman" pitchFamily="18" charset="0"/>
              </a:rPr>
              <a:t>×</a:t>
            </a:r>
            <a:r>
              <a:rPr lang="en-GB" sz="2400" dirty="0" smtClean="0">
                <a:cs typeface="Times New Roman" pitchFamily="18" charset="0"/>
              </a:rPr>
              <a:t> 10 ( per L)</a:t>
            </a:r>
            <a:endParaRPr lang="en-US" sz="2400" dirty="0" smtClean="0">
              <a:cs typeface="Times New Roman" pitchFamily="18" charset="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GB" sz="2400" dirty="0" smtClean="0">
                <a:cs typeface="Times New Roman" pitchFamily="18" charset="0"/>
              </a:rPr>
              <a:t>electrolytes, vitamins, minerals add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GB" sz="2400" dirty="0" smtClean="0">
                <a:cs typeface="Times New Roman" pitchFamily="18" charset="0"/>
              </a:rPr>
              <a:t>   300- 400 </a:t>
            </a:r>
            <a:r>
              <a:rPr lang="en-GB" sz="2400" dirty="0" err="1" smtClean="0">
                <a:cs typeface="Times New Roman" pitchFamily="18" charset="0"/>
              </a:rPr>
              <a:t>mOsm</a:t>
            </a:r>
            <a:r>
              <a:rPr lang="en-GB" sz="2400" dirty="0" smtClean="0">
                <a:cs typeface="Times New Roman" pitchFamily="18" charset="0"/>
              </a:rPr>
              <a:t>/L</a:t>
            </a:r>
            <a:endParaRPr lang="en-US" sz="2400" dirty="0" smtClean="0">
              <a:cs typeface="Times New Roman" pitchFamily="18" charset="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GB" sz="2400" dirty="0" smtClean="0">
                <a:cs typeface="Times New Roman" pitchFamily="18" charset="0"/>
              </a:rPr>
              <a:t>IV fat is isotonic</a:t>
            </a:r>
            <a:r>
              <a:rPr lang="en-GB" dirty="0" smtClean="0">
                <a:cs typeface="Times New Roman" pitchFamily="18" charset="0"/>
              </a:rPr>
              <a:t> 	</a:t>
            </a:r>
            <a:endParaRPr lang="en-US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1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557338"/>
            <a:ext cx="7696200" cy="54864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G Times" pitchFamily="18" charset="0"/>
                <a:cs typeface="Times New Roman" pitchFamily="18" charset="0"/>
              </a:rPr>
              <a:t>    </a:t>
            </a:r>
            <a:r>
              <a:rPr lang="en-GB" dirty="0" smtClean="0">
                <a:cs typeface="Times New Roman" pitchFamily="18" charset="0"/>
              </a:rPr>
              <a:t>solution of 500 ml 50% dextrose and</a:t>
            </a:r>
          </a:p>
          <a:p>
            <a:pPr eaLnBrk="1" hangingPunct="1">
              <a:buFontTx/>
              <a:buNone/>
            </a:pPr>
            <a:r>
              <a:rPr lang="en-GB" dirty="0" smtClean="0">
                <a:cs typeface="Times New Roman" pitchFamily="18" charset="0"/>
              </a:rPr>
              <a:t>        500 ml 8.5% AA plus electrolytes, min</a:t>
            </a:r>
          </a:p>
          <a:p>
            <a:pPr eaLnBrk="1" hangingPunct="1">
              <a:buFontTx/>
              <a:buNone/>
            </a:pPr>
            <a:r>
              <a:rPr lang="en-GB" dirty="0" smtClean="0">
                <a:cs typeface="Times New Roman" pitchFamily="18" charset="0"/>
              </a:rPr>
              <a:t>        and vitamins has </a:t>
            </a:r>
            <a:r>
              <a:rPr lang="en-GB" dirty="0" err="1" smtClean="0">
                <a:cs typeface="Times New Roman" pitchFamily="18" charset="0"/>
              </a:rPr>
              <a:t>osmolarity</a:t>
            </a:r>
            <a:r>
              <a:rPr lang="en-GB" dirty="0" smtClean="0">
                <a:cs typeface="Times New Roman" pitchFamily="18" charset="0"/>
              </a:rPr>
              <a:t> of:</a:t>
            </a:r>
            <a:endParaRPr lang="en-US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dirty="0" smtClean="0">
                <a:cs typeface="Times New Roman" pitchFamily="18" charset="0"/>
              </a:rPr>
              <a:t>	  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cs typeface="Times New Roman" pitchFamily="18" charset="0"/>
              </a:rPr>
              <a:t>        (50 </a:t>
            </a:r>
            <a:r>
              <a:rPr lang="en-US" sz="2800" dirty="0" smtClean="0">
                <a:cs typeface="Times New Roman" pitchFamily="18" charset="0"/>
              </a:rPr>
              <a:t>× </a:t>
            </a:r>
            <a:r>
              <a:rPr lang="en-GB" sz="2800" dirty="0" smtClean="0">
                <a:cs typeface="Times New Roman" pitchFamily="18" charset="0"/>
              </a:rPr>
              <a:t>5 </a:t>
            </a:r>
            <a:r>
              <a:rPr lang="en-US" sz="2800" dirty="0" smtClean="0">
                <a:cs typeface="Times New Roman" pitchFamily="18" charset="0"/>
              </a:rPr>
              <a:t>×</a:t>
            </a:r>
            <a:r>
              <a:rPr lang="en-GB" sz="2800" dirty="0" smtClean="0">
                <a:cs typeface="Times New Roman" pitchFamily="18" charset="0"/>
              </a:rPr>
              <a:t> 5) + (8.5 </a:t>
            </a:r>
            <a:r>
              <a:rPr lang="en-US" sz="2800" dirty="0" smtClean="0">
                <a:cs typeface="Times New Roman" pitchFamily="18" charset="0"/>
              </a:rPr>
              <a:t>× </a:t>
            </a:r>
            <a:r>
              <a:rPr lang="en-GB" sz="2800" dirty="0" smtClean="0">
                <a:cs typeface="Times New Roman" pitchFamily="18" charset="0"/>
              </a:rPr>
              <a:t>5 </a:t>
            </a:r>
            <a:r>
              <a:rPr lang="en-US" sz="2800" dirty="0" smtClean="0">
                <a:cs typeface="Times New Roman" pitchFamily="18" charset="0"/>
              </a:rPr>
              <a:t>×</a:t>
            </a:r>
            <a:r>
              <a:rPr lang="en-GB" sz="2800" dirty="0" smtClean="0">
                <a:cs typeface="Times New Roman" pitchFamily="18" charset="0"/>
              </a:rPr>
              <a:t> 10) + (300 to 400)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cs typeface="Times New Roman" pitchFamily="18" charset="0"/>
              </a:rPr>
              <a:t>                         = 1975 to 2075 </a:t>
            </a:r>
            <a:r>
              <a:rPr lang="en-GB" sz="2800" dirty="0" err="1" smtClean="0">
                <a:cs typeface="Times New Roman" pitchFamily="18" charset="0"/>
              </a:rPr>
              <a:t>mOsm</a:t>
            </a:r>
            <a:r>
              <a:rPr lang="en-GB" sz="2800" dirty="0" smtClean="0">
                <a:cs typeface="Times New Roman" pitchFamily="18" charset="0"/>
              </a:rPr>
              <a:t>/L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1720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rate to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What rate: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50% of calculated energy for 24 hour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75% for day 2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100% day 3 after LFT and BS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-38735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/>
            </a:r>
            <a:br>
              <a:rPr lang="en-US" sz="3600" smtClean="0"/>
            </a:br>
            <a:r>
              <a:rPr lang="en-US" smtClean="0"/>
              <a:t>Transitional Feeding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300" y="1557338"/>
            <a:ext cx="7696200" cy="5486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process of moving from one type of feeding to another with multiple feeding methods used simultaneously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dirty="0" smtClean="0"/>
              <a:t>Examples: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parenteral feeding to enteral feeding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parenteral feeding to oral feeding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   enteral feeding to oral feeding</a:t>
            </a:r>
          </a:p>
        </p:txBody>
      </p:sp>
    </p:spTree>
    <p:extLst>
      <p:ext uri="{BB962C8B-B14F-4D97-AF65-F5344CB8AC3E}">
        <p14:creationId xmlns:p14="http://schemas.microsoft.com/office/powerpoint/2010/main" val="314676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Transitional Feeding: parenteral to enteral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928813"/>
            <a:ext cx="7696200" cy="5486400"/>
          </a:xfrm>
        </p:spPr>
        <p:txBody>
          <a:bodyPr/>
          <a:lstStyle/>
          <a:p>
            <a:pPr marL="609600" indent="-609600" eaLnBrk="1" hangingPunct="1">
              <a:buFont typeface="Monotype Sorts" charset="2"/>
              <a:buAutoNum type="arabicPeriod"/>
            </a:pPr>
            <a:r>
              <a:rPr lang="en-US" dirty="0" smtClean="0"/>
              <a:t>Introduce enteral feeding – 30 cc/</a:t>
            </a:r>
            <a:r>
              <a:rPr lang="en-US" dirty="0" err="1" smtClean="0"/>
              <a:t>hr</a:t>
            </a:r>
            <a:r>
              <a:rPr lang="en-US" dirty="0" smtClean="0"/>
              <a:t> while giving parenteral</a:t>
            </a:r>
          </a:p>
          <a:p>
            <a:pPr marL="609600" indent="-609600" eaLnBrk="1" hangingPunct="1">
              <a:buFont typeface="Monotype Sorts" charset="2"/>
              <a:buAutoNum type="arabicPeriod"/>
            </a:pPr>
            <a:r>
              <a:rPr lang="en-US" dirty="0" smtClean="0"/>
              <a:t>If tolerated, gradually ↓ parenteral while increasing enteral</a:t>
            </a:r>
          </a:p>
          <a:p>
            <a:pPr marL="609600" indent="-609600" eaLnBrk="1" hangingPunct="1">
              <a:buFont typeface="Monotype Sorts" charset="2"/>
              <a:buAutoNum type="arabicPeriod"/>
            </a:pPr>
            <a:r>
              <a:rPr lang="en-US" dirty="0" smtClean="0"/>
              <a:t>Once </a:t>
            </a:r>
            <a:r>
              <a:rPr lang="en-US" dirty="0" err="1" smtClean="0"/>
              <a:t>pt</a:t>
            </a:r>
            <a:r>
              <a:rPr lang="en-US" dirty="0" smtClean="0"/>
              <a:t> tolerate 75% of needs </a:t>
            </a:r>
            <a:r>
              <a:rPr lang="en-US" dirty="0" err="1" smtClean="0"/>
              <a:t>enterally</a:t>
            </a:r>
            <a:r>
              <a:rPr lang="en-US" dirty="0" smtClean="0"/>
              <a:t>, d/c parenteral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609600" indent="-609600" eaLnBrk="1" hangingPunct="1">
              <a:buFont typeface="Monotype Sorts" charset="2"/>
              <a:buNone/>
            </a:pPr>
            <a:r>
              <a:rPr lang="en-US" dirty="0" smtClean="0"/>
              <a:t>      </a:t>
            </a:r>
            <a:r>
              <a:rPr lang="en-US" b="1" dirty="0" smtClean="0"/>
              <a:t>Process is called a stepwise decrease</a:t>
            </a:r>
          </a:p>
          <a:p>
            <a:pPr marL="609600" indent="-609600" eaLnBrk="1" hangingPunct="1">
              <a:buNone/>
            </a:pPr>
            <a:r>
              <a:rPr lang="en-US" dirty="0"/>
              <a:t>Use step-wise decrease method; wait until </a:t>
            </a:r>
            <a:r>
              <a:rPr lang="en-US" dirty="0" err="1"/>
              <a:t>pt</a:t>
            </a:r>
            <a:r>
              <a:rPr lang="en-US" dirty="0"/>
              <a:t> accepting 75% oral and then decrease parenteral or enteral method</a:t>
            </a:r>
          </a:p>
          <a:p>
            <a:pPr marL="609600" indent="-609600" eaLnBrk="1" hangingPunct="1">
              <a:buFont typeface="Monotype Sorts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572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Parenteral Nutrition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530725"/>
          </a:xfrm>
        </p:spPr>
        <p:txBody>
          <a:bodyPr/>
          <a:lstStyle/>
          <a:p>
            <a:r>
              <a:rPr lang="en-US" dirty="0" smtClean="0"/>
              <a:t>PERIPHERAL CATHETER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CENTRAL CATHETER	</a:t>
            </a:r>
          </a:p>
          <a:p>
            <a:pPr lvl="1"/>
            <a:r>
              <a:rPr lang="en-US" dirty="0" smtClean="0"/>
              <a:t>TPN </a:t>
            </a:r>
            <a:r>
              <a:rPr lang="en-US" dirty="0" err="1" smtClean="0"/>
              <a:t>Osmolarity</a:t>
            </a:r>
            <a:r>
              <a:rPr lang="en-US" dirty="0" smtClean="0"/>
              <a:t> </a:t>
            </a:r>
          </a:p>
          <a:p>
            <a:pPr lvl="1">
              <a:buFontTx/>
              <a:buNone/>
            </a:pPr>
            <a:r>
              <a:rPr lang="en-US" dirty="0" smtClean="0"/>
              <a:t>	generally 1000-2000 </a:t>
            </a:r>
            <a:r>
              <a:rPr lang="en-US" dirty="0" err="1" smtClean="0"/>
              <a:t>mOsm</a:t>
            </a:r>
            <a:r>
              <a:rPr lang="en-US" dirty="0" smtClean="0"/>
              <a:t>/L</a:t>
            </a:r>
          </a:p>
          <a:p>
            <a:pPr lvl="2"/>
            <a:r>
              <a:rPr lang="en-US" dirty="0" err="1" smtClean="0"/>
              <a:t>Subclavian</a:t>
            </a:r>
            <a:endParaRPr lang="en-US" dirty="0" smtClean="0"/>
          </a:p>
          <a:p>
            <a:pPr lvl="2"/>
            <a:r>
              <a:rPr lang="en-US" dirty="0" smtClean="0"/>
              <a:t>Internal Jugular</a:t>
            </a:r>
          </a:p>
          <a:p>
            <a:pPr lvl="2"/>
            <a:r>
              <a:rPr lang="en-US" dirty="0" smtClean="0"/>
              <a:t>PICC</a:t>
            </a:r>
          </a:p>
          <a:p>
            <a:pPr lvl="2"/>
            <a:r>
              <a:rPr lang="en-US" dirty="0" smtClean="0"/>
              <a:t>Hickman</a:t>
            </a:r>
          </a:p>
          <a:p>
            <a:pPr lvl="2"/>
            <a:r>
              <a:rPr lang="en-US" dirty="0" err="1" smtClean="0"/>
              <a:t>Groshong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34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   TC</a:t>
            </a:r>
          </a:p>
        </p:txBody>
      </p:sp>
      <p:pic>
        <p:nvPicPr>
          <p:cNvPr id="36867" name="Picture 7" descr="figure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8050"/>
            <a:ext cx="9144000" cy="5949950"/>
          </a:xfrm>
        </p:spPr>
      </p:pic>
    </p:spTree>
    <p:extLst>
      <p:ext uri="{BB962C8B-B14F-4D97-AF65-F5344CB8AC3E}">
        <p14:creationId xmlns:p14="http://schemas.microsoft.com/office/powerpoint/2010/main" val="128427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5" name="Picture 4" descr="تصوير اصلي را ببينيد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908050"/>
            <a:ext cx="7272338" cy="5545138"/>
          </a:xfrm>
        </p:spPr>
      </p:pic>
    </p:spTree>
    <p:extLst>
      <p:ext uri="{BB962C8B-B14F-4D97-AF65-F5344CB8AC3E}">
        <p14:creationId xmlns:p14="http://schemas.microsoft.com/office/powerpoint/2010/main" val="286225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J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67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2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PICC</a:t>
            </a:r>
          </a:p>
        </p:txBody>
      </p:sp>
      <p:pic>
        <p:nvPicPr>
          <p:cNvPr id="45059" name="Picture 6" descr="figure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903913"/>
          </a:xfrm>
        </p:spPr>
      </p:pic>
    </p:spTree>
    <p:extLst>
      <p:ext uri="{BB962C8B-B14F-4D97-AF65-F5344CB8AC3E}">
        <p14:creationId xmlns:p14="http://schemas.microsoft.com/office/powerpoint/2010/main" val="307469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Parenteral</a:t>
            </a:r>
            <a:r>
              <a:rPr lang="en-US" dirty="0" smtClean="0"/>
              <a:t> Nutrition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GENERAL INDICATIONS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TPN FORMULATION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STABILITY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COMPATIBILITY</a:t>
            </a:r>
          </a:p>
          <a:p>
            <a:pPr lvl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6" descr="Image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8769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109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1866900"/>
            <a:ext cx="7772400" cy="411480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/>
              <a:t>Mean for a 75 kg patient</a:t>
            </a:r>
          </a:p>
          <a:p>
            <a:r>
              <a:rPr lang="en-US" dirty="0" smtClean="0"/>
              <a:t>Energy: 30 kcal/kg</a:t>
            </a:r>
          </a:p>
          <a:p>
            <a:r>
              <a:rPr lang="en-US" dirty="0" smtClean="0"/>
              <a:t>Glucose: 5 g/kg</a:t>
            </a:r>
          </a:p>
          <a:p>
            <a:r>
              <a:rPr lang="en-US" dirty="0" smtClean="0"/>
              <a:t>Triglyceride: 1 g/kg</a:t>
            </a:r>
          </a:p>
          <a:p>
            <a:r>
              <a:rPr lang="en-US" dirty="0" smtClean="0"/>
              <a:t>Essential FA: 0.02-0.04 g/kg</a:t>
            </a:r>
          </a:p>
          <a:p>
            <a:r>
              <a:rPr lang="en-US" dirty="0" smtClean="0"/>
              <a:t>Protein: 0.8-1.8 g/kg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Na: 1 </a:t>
            </a:r>
            <a:r>
              <a:rPr lang="en-US" dirty="0" err="1" smtClean="0"/>
              <a:t>mmol</a:t>
            </a:r>
            <a:r>
              <a:rPr lang="en-US" dirty="0" smtClean="0"/>
              <a:t>/kg</a:t>
            </a:r>
          </a:p>
          <a:p>
            <a:r>
              <a:rPr lang="en-US" dirty="0" smtClean="0"/>
              <a:t>K: 1 </a:t>
            </a:r>
            <a:r>
              <a:rPr lang="en-US" dirty="0" err="1" smtClean="0"/>
              <a:t>mmol</a:t>
            </a:r>
            <a:r>
              <a:rPr lang="en-US" dirty="0" smtClean="0"/>
              <a:t>/kg</a:t>
            </a:r>
          </a:p>
          <a:p>
            <a:r>
              <a:rPr lang="en-US" dirty="0" smtClean="0"/>
              <a:t>Ca: 0.05 </a:t>
            </a:r>
            <a:r>
              <a:rPr lang="en-US" dirty="0" err="1" smtClean="0"/>
              <a:t>mmol</a:t>
            </a:r>
            <a:r>
              <a:rPr lang="en-US" dirty="0" smtClean="0"/>
              <a:t>/kg</a:t>
            </a:r>
          </a:p>
          <a:p>
            <a:r>
              <a:rPr lang="en-US" dirty="0" smtClean="0"/>
              <a:t>Mg: 0.15 </a:t>
            </a:r>
            <a:r>
              <a:rPr lang="en-US" dirty="0" err="1" smtClean="0"/>
              <a:t>mmol</a:t>
            </a:r>
            <a:r>
              <a:rPr lang="en-US" dirty="0" smtClean="0"/>
              <a:t>/kg</a:t>
            </a:r>
          </a:p>
          <a:p>
            <a:r>
              <a:rPr lang="en-US" dirty="0" smtClean="0"/>
              <a:t>Phosphate: 0.2 </a:t>
            </a:r>
            <a:r>
              <a:rPr lang="en-US" dirty="0" err="1" smtClean="0"/>
              <a:t>mmol</a:t>
            </a:r>
            <a:r>
              <a:rPr lang="en-US" dirty="0" smtClean="0"/>
              <a:t>/kg</a:t>
            </a:r>
          </a:p>
          <a:p>
            <a:r>
              <a:rPr lang="en-US" dirty="0" smtClean="0"/>
              <a:t>Water: 30 ml/kg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Vitamin A (retinol): 1000 µg</a:t>
            </a:r>
            <a:endParaRPr lang="en-US" dirty="0"/>
          </a:p>
          <a:p>
            <a:r>
              <a:rPr lang="en-US" dirty="0" smtClean="0"/>
              <a:t>Vitamin D (</a:t>
            </a:r>
            <a:r>
              <a:rPr lang="en-US" dirty="0" err="1" smtClean="0"/>
              <a:t>cholecalciferol</a:t>
            </a:r>
            <a:r>
              <a:rPr lang="en-US" dirty="0" smtClean="0"/>
              <a:t>): 5-10 µg</a:t>
            </a:r>
          </a:p>
          <a:p>
            <a:r>
              <a:rPr lang="en-US" dirty="0" smtClean="0"/>
              <a:t>B complex, vitamin E, Vitamin C</a:t>
            </a:r>
          </a:p>
          <a:p>
            <a:r>
              <a:rPr lang="en-US" dirty="0" smtClean="0"/>
              <a:t>Iron, zinc, copper, iodide, chromium</a:t>
            </a:r>
          </a:p>
          <a:p>
            <a:endParaRPr lang="en-US" dirty="0" smtClean="0"/>
          </a:p>
          <a:p>
            <a:r>
              <a:rPr lang="en-US" dirty="0" err="1" smtClean="0"/>
              <a:t>Soluvit</a:t>
            </a:r>
            <a:r>
              <a:rPr lang="en-US" dirty="0" smtClean="0"/>
              <a:t>, </a:t>
            </a:r>
            <a:r>
              <a:rPr lang="en-US" dirty="0" err="1" smtClean="0"/>
              <a:t>addamel</a:t>
            </a:r>
            <a:r>
              <a:rPr lang="en-US" dirty="0" smtClean="0"/>
              <a:t>, </a:t>
            </a:r>
            <a:r>
              <a:rPr lang="en-US" dirty="0" err="1" smtClean="0"/>
              <a:t>neurobion</a:t>
            </a:r>
            <a:r>
              <a:rPr lang="en-US" dirty="0" smtClean="0"/>
              <a:t>, </a:t>
            </a:r>
            <a:r>
              <a:rPr lang="en-US" dirty="0" err="1" smtClean="0"/>
              <a:t>vitalipid</a:t>
            </a:r>
            <a:r>
              <a:rPr lang="en-US" dirty="0" smtClean="0"/>
              <a:t>, </a:t>
            </a:r>
            <a:r>
              <a:rPr lang="en-US" dirty="0" err="1" smtClean="0"/>
              <a:t>adiphos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PN admixtures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Bottles with single components</a:t>
            </a:r>
          </a:p>
          <a:p>
            <a:r>
              <a:rPr lang="en-US" smtClean="0"/>
              <a:t>Bottles with combined components</a:t>
            </a:r>
          </a:p>
          <a:p>
            <a:r>
              <a:rPr lang="en-US" smtClean="0"/>
              <a:t>Two-in-one admixtures</a:t>
            </a:r>
          </a:p>
          <a:p>
            <a:r>
              <a:rPr lang="en-US" smtClean="0"/>
              <a:t>All-in-One admixtures</a:t>
            </a:r>
          </a:p>
        </p:txBody>
      </p:sp>
    </p:spTree>
    <p:extLst>
      <p:ext uri="{BB962C8B-B14F-4D97-AF65-F5344CB8AC3E}">
        <p14:creationId xmlns:p14="http://schemas.microsoft.com/office/powerpoint/2010/main" val="12471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All-in-One (AIO) admixtures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Complex pharmaceutical formula</a:t>
            </a:r>
          </a:p>
          <a:p>
            <a:r>
              <a:rPr lang="en-US" dirty="0" smtClean="0"/>
              <a:t>Oil/water emulsion</a:t>
            </a:r>
          </a:p>
          <a:p>
            <a:r>
              <a:rPr lang="en-US" dirty="0" smtClean="0"/>
              <a:t>Incompatibilities issues</a:t>
            </a:r>
          </a:p>
          <a:p>
            <a:r>
              <a:rPr lang="en-US" dirty="0" smtClean="0"/>
              <a:t>Stability issues</a:t>
            </a:r>
          </a:p>
          <a:p>
            <a:r>
              <a:rPr lang="en-US" dirty="0" smtClean="0"/>
              <a:t>Impact on safely, quality and effectiveness of PN</a:t>
            </a:r>
          </a:p>
          <a:p>
            <a:r>
              <a:rPr lang="en-US" dirty="0" smtClean="0"/>
              <a:t>More prominent if drugs are added to the admixture</a:t>
            </a:r>
          </a:p>
          <a:p>
            <a:r>
              <a:rPr lang="en-US" dirty="0" smtClean="0"/>
              <a:t>New plastic materials for lipid containing  (EVA)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Multi-bottle system</a:t>
            </a:r>
          </a:p>
          <a:p>
            <a:r>
              <a:rPr lang="en-US" dirty="0" smtClean="0"/>
              <a:t>Partial PN admixtures</a:t>
            </a:r>
          </a:p>
          <a:p>
            <a:r>
              <a:rPr lang="en-US" dirty="0" smtClean="0"/>
              <a:t>All-in-one admixtures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7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Multi-bottle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Glucose</a:t>
            </a:r>
          </a:p>
          <a:p>
            <a:r>
              <a:rPr lang="en-US" dirty="0" smtClean="0"/>
              <a:t>Amino acids</a:t>
            </a:r>
          </a:p>
          <a:p>
            <a:r>
              <a:rPr lang="en-US" dirty="0" smtClean="0"/>
              <a:t>Triglycerides</a:t>
            </a:r>
          </a:p>
          <a:p>
            <a:r>
              <a:rPr lang="en-US" dirty="0" smtClean="0"/>
              <a:t>Electrolytes</a:t>
            </a:r>
          </a:p>
          <a:p>
            <a:r>
              <a:rPr lang="en-US" dirty="0" smtClean="0"/>
              <a:t>Trace elements</a:t>
            </a:r>
          </a:p>
          <a:p>
            <a:r>
              <a:rPr lang="en-US" dirty="0" smtClean="0"/>
              <a:t>Vitamins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rentera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714356"/>
            <a:ext cx="3929090" cy="499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ED5C4F0F3A14939B25AAAFACE9746BA.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428604"/>
            <a:ext cx="5929354" cy="59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Total Parenteral Nutrition</a:t>
            </a:r>
          </a:p>
          <a:p>
            <a:endParaRPr lang="en-US" smtClean="0"/>
          </a:p>
          <a:p>
            <a:r>
              <a:rPr lang="en-US" smtClean="0"/>
              <a:t>Supplementary Parenteral Nutrition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AIO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Reduced</a:t>
            </a:r>
          </a:p>
          <a:p>
            <a:r>
              <a:rPr lang="en-US" dirty="0" smtClean="0"/>
              <a:t> infection complications</a:t>
            </a:r>
          </a:p>
          <a:p>
            <a:r>
              <a:rPr lang="en-US" dirty="0" smtClean="0"/>
              <a:t>Metabolic complications</a:t>
            </a:r>
          </a:p>
          <a:p>
            <a:r>
              <a:rPr lang="en-US" dirty="0" smtClean="0"/>
              <a:t>Intolerance </a:t>
            </a:r>
          </a:p>
          <a:p>
            <a:r>
              <a:rPr lang="en-US" dirty="0" smtClean="0"/>
              <a:t>Mechanical complications</a:t>
            </a:r>
          </a:p>
          <a:p>
            <a:r>
              <a:rPr lang="en-US" dirty="0" smtClean="0"/>
              <a:t>Errors in handling of bottles</a:t>
            </a:r>
          </a:p>
          <a:p>
            <a:r>
              <a:rPr lang="en-US" dirty="0" smtClean="0"/>
              <a:t>Quality of life</a:t>
            </a:r>
          </a:p>
          <a:p>
            <a:r>
              <a:rPr lang="en-US" dirty="0" smtClean="0"/>
              <a:t>Costs (long term and short term)</a:t>
            </a:r>
          </a:p>
        </p:txBody>
      </p:sp>
    </p:spTree>
    <p:extLst>
      <p:ext uri="{BB962C8B-B14F-4D97-AF65-F5344CB8AC3E}">
        <p14:creationId xmlns:p14="http://schemas.microsoft.com/office/powerpoint/2010/main" val="19957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 of AIO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Neonates</a:t>
            </a:r>
          </a:p>
          <a:p>
            <a:r>
              <a:rPr lang="en-US" dirty="0" smtClean="0"/>
              <a:t>Home </a:t>
            </a:r>
            <a:r>
              <a:rPr lang="en-US" dirty="0" err="1" smtClean="0"/>
              <a:t>parenteral</a:t>
            </a:r>
            <a:r>
              <a:rPr lang="en-US" dirty="0" smtClean="0"/>
              <a:t> nutrition</a:t>
            </a:r>
          </a:p>
          <a:p>
            <a:r>
              <a:rPr lang="en-US" dirty="0" smtClean="0"/>
              <a:t>Special nutrient requirement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2:1 or 2 in one PN admixtures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Amino acids, glucose and electrolytes in one bag</a:t>
            </a:r>
          </a:p>
          <a:p>
            <a:r>
              <a:rPr lang="en-US" dirty="0" smtClean="0"/>
              <a:t>Bottle of lipids is infused in parallel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ترکیبات موجود تغذیه پرنترال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system is available</a:t>
            </a:r>
          </a:p>
          <a:p>
            <a:r>
              <a:rPr lang="en-US" dirty="0" err="1" smtClean="0"/>
              <a:t>Intralipid</a:t>
            </a:r>
            <a:r>
              <a:rPr lang="en-US" dirty="0" smtClean="0"/>
              <a:t> and </a:t>
            </a:r>
            <a:r>
              <a:rPr lang="en-US" dirty="0" err="1" smtClean="0"/>
              <a:t>lipoven</a:t>
            </a:r>
            <a:r>
              <a:rPr lang="en-US" dirty="0" smtClean="0"/>
              <a:t> in 5% and 10%</a:t>
            </a:r>
          </a:p>
          <a:p>
            <a:r>
              <a:rPr lang="en-US" dirty="0" err="1" smtClean="0"/>
              <a:t>Aminoven</a:t>
            </a:r>
            <a:r>
              <a:rPr lang="en-US" dirty="0" smtClean="0"/>
              <a:t> and </a:t>
            </a:r>
            <a:r>
              <a:rPr lang="en-US" dirty="0" err="1" smtClean="0"/>
              <a:t>aminoplasma</a:t>
            </a:r>
            <a:r>
              <a:rPr lang="en-US" dirty="0" smtClean="0"/>
              <a:t> in 5% and 10%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9400" y="295275"/>
            <a:ext cx="7772400" cy="854075"/>
          </a:xfrm>
        </p:spPr>
        <p:txBody>
          <a:bodyPr/>
          <a:lstStyle/>
          <a:p>
            <a:r>
              <a:rPr lang="nl-NL" sz="3600" smtClean="0">
                <a:solidFill>
                  <a:schemeClr val="accent2"/>
                </a:solidFill>
                <a:latin typeface="Comic Sans MS" pitchFamily="66" charset="0"/>
              </a:rPr>
              <a:t>Lipid Emulsions: Formulations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347788"/>
            <a:ext cx="9144000" cy="4114800"/>
          </a:xfrm>
        </p:spPr>
        <p:txBody>
          <a:bodyPr/>
          <a:lstStyle/>
          <a:p>
            <a:pPr marL="342900" indent="-342900" defTabSz="914400">
              <a:lnSpc>
                <a:spcPct val="90000"/>
              </a:lnSpc>
              <a:buFontTx/>
              <a:buNone/>
            </a:pPr>
            <a:r>
              <a:rPr lang="zh-CN" altLang="en-US" sz="2000" b="1" smtClean="0">
                <a:latin typeface="Comic Sans MS" pitchFamily="66" charset="0"/>
                <a:ea typeface="宋体" pitchFamily="2" charset="-122"/>
              </a:rPr>
              <a:t>			</a:t>
            </a:r>
            <a:r>
              <a:rPr lang="en-US" altLang="zh-CN" sz="2000" b="1" smtClean="0">
                <a:latin typeface="Comic Sans MS" pitchFamily="66" charset="0"/>
                <a:ea typeface="宋体" pitchFamily="2" charset="-122"/>
              </a:rPr>
              <a:t>LCT	    LCT/MCT  SL	     OO	 FO</a:t>
            </a:r>
          </a:p>
          <a:p>
            <a:pPr marL="342900" indent="-342900" defTabSz="914400">
              <a:lnSpc>
                <a:spcPct val="90000"/>
              </a:lnSpc>
              <a:buFontTx/>
              <a:buNone/>
            </a:pPr>
            <a:endParaRPr lang="en-US" altLang="zh-CN" sz="1600" smtClean="0">
              <a:latin typeface="Comic Sans MS" pitchFamily="66" charset="0"/>
              <a:ea typeface="宋体" pitchFamily="2" charset="-122"/>
            </a:endParaRPr>
          </a:p>
          <a:p>
            <a:pPr marL="342900" indent="-342900" defTabSz="914400">
              <a:lnSpc>
                <a:spcPct val="90000"/>
              </a:lnSpc>
              <a:buFontTx/>
              <a:buNone/>
            </a:pPr>
            <a:r>
              <a:rPr lang="en-US" altLang="zh-CN" sz="1600" smtClean="0">
                <a:latin typeface="Comic Sans MS" pitchFamily="66" charset="0"/>
                <a:ea typeface="宋体" pitchFamily="2" charset="-122"/>
              </a:rPr>
              <a:t>			Intralipid</a:t>
            </a:r>
            <a:r>
              <a:rPr lang="en-US" altLang="zh-CN" sz="1400" baseline="30000" smtClean="0">
                <a:latin typeface="Comic Sans MS" pitchFamily="66" charset="0"/>
                <a:ea typeface="宋体" pitchFamily="2" charset="-122"/>
                <a:sym typeface="Symbol" pitchFamily="18" charset="2"/>
              </a:rPr>
              <a:t></a:t>
            </a:r>
            <a:r>
              <a:rPr lang="en-US" altLang="zh-CN" sz="1200" smtClean="0"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1600" smtClean="0">
                <a:latin typeface="Comic Sans MS" pitchFamily="66" charset="0"/>
                <a:ea typeface="宋体" pitchFamily="2" charset="-122"/>
              </a:rPr>
              <a:t>     Lipofundin</a:t>
            </a:r>
            <a:r>
              <a:rPr lang="en-US" altLang="zh-CN" sz="1400" baseline="30000" smtClean="0">
                <a:latin typeface="Comic Sans MS" pitchFamily="66" charset="0"/>
                <a:ea typeface="宋体" pitchFamily="2" charset="-122"/>
                <a:sym typeface="Symbol" pitchFamily="18" charset="2"/>
              </a:rPr>
              <a:t></a:t>
            </a:r>
            <a:r>
              <a:rPr lang="en-US" altLang="zh-CN" sz="1600" smtClean="0">
                <a:latin typeface="Comic Sans MS" pitchFamily="66" charset="0"/>
                <a:ea typeface="宋体" pitchFamily="2" charset="-122"/>
              </a:rPr>
              <a:t>     Structolipid</a:t>
            </a:r>
            <a:r>
              <a:rPr lang="en-US" altLang="zh-CN" sz="1400" baseline="30000" smtClean="0">
                <a:latin typeface="Comic Sans MS" pitchFamily="66" charset="0"/>
                <a:ea typeface="宋体" pitchFamily="2" charset="-122"/>
                <a:sym typeface="Symbol" pitchFamily="18" charset="2"/>
              </a:rPr>
              <a:t></a:t>
            </a:r>
            <a:r>
              <a:rPr lang="en-US" altLang="zh-CN" sz="1600" smtClean="0">
                <a:latin typeface="Comic Sans MS" pitchFamily="66" charset="0"/>
                <a:ea typeface="宋体" pitchFamily="2" charset="-122"/>
              </a:rPr>
              <a:t>     ClinOleic</a:t>
            </a:r>
            <a:r>
              <a:rPr lang="en-US" altLang="zh-CN" sz="1400" baseline="30000" smtClean="0">
                <a:latin typeface="Comic Sans MS" pitchFamily="66" charset="0"/>
                <a:ea typeface="宋体" pitchFamily="2" charset="-122"/>
                <a:sym typeface="Symbol" pitchFamily="18" charset="2"/>
              </a:rPr>
              <a:t></a:t>
            </a:r>
            <a:r>
              <a:rPr lang="en-US" altLang="zh-CN" sz="1600" smtClean="0">
                <a:latin typeface="Comic Sans MS" pitchFamily="66" charset="0"/>
                <a:ea typeface="宋体" pitchFamily="2" charset="-122"/>
              </a:rPr>
              <a:t>       Omegaven</a:t>
            </a:r>
            <a:r>
              <a:rPr lang="en-US" altLang="zh-CN" sz="1400" baseline="30000" smtClean="0">
                <a:latin typeface="Comic Sans MS" pitchFamily="66" charset="0"/>
                <a:ea typeface="宋体" pitchFamily="2" charset="-122"/>
                <a:sym typeface="Symbol" pitchFamily="18" charset="2"/>
              </a:rPr>
              <a:t></a:t>
            </a:r>
            <a:endParaRPr lang="en-US" altLang="zh-CN" sz="1600" smtClean="0">
              <a:latin typeface="Comic Sans MS" pitchFamily="66" charset="0"/>
              <a:ea typeface="宋体" pitchFamily="2" charset="-122"/>
            </a:endParaRPr>
          </a:p>
          <a:p>
            <a:pPr marL="342900" indent="-342900" defTabSz="914400">
              <a:lnSpc>
                <a:spcPct val="90000"/>
              </a:lnSpc>
              <a:buFontTx/>
              <a:buNone/>
            </a:pPr>
            <a:endParaRPr lang="en-US" altLang="zh-CN" sz="1600" baseline="30000" smtClean="0">
              <a:latin typeface="Comic Sans MS" pitchFamily="66" charset="0"/>
              <a:ea typeface="宋体" pitchFamily="2" charset="-122"/>
            </a:endParaRPr>
          </a:p>
          <a:p>
            <a:pPr marL="342900" indent="-342900" defTabSz="914400">
              <a:lnSpc>
                <a:spcPct val="90000"/>
              </a:lnSpc>
              <a:buFontTx/>
              <a:buNone/>
            </a:pPr>
            <a:r>
              <a:rPr lang="en-US" altLang="zh-CN" sz="1800" smtClean="0">
                <a:latin typeface="Comic Sans MS" pitchFamily="66" charset="0"/>
                <a:ea typeface="宋体" pitchFamily="2" charset="-122"/>
              </a:rPr>
              <a:t>Lipid source 	Soybean       Coco/soy      Coco/soy       Olive/soy      Fish </a:t>
            </a:r>
          </a:p>
          <a:p>
            <a:pPr marL="342900" indent="-342900" defTabSz="914400">
              <a:lnSpc>
                <a:spcPct val="90000"/>
              </a:lnSpc>
              <a:buFontTx/>
              <a:buNone/>
            </a:pPr>
            <a:r>
              <a:rPr lang="en-US" altLang="zh-CN" sz="1800" smtClean="0">
                <a:latin typeface="Comic Sans MS" pitchFamily="66" charset="0"/>
                <a:ea typeface="宋体" pitchFamily="2" charset="-122"/>
              </a:rPr>
              <a:t>w/w%	       	100%            50/50%       36/64%          80/20%       100%</a:t>
            </a:r>
            <a:r>
              <a:rPr lang="en-US" altLang="zh-CN" sz="1600" smtClean="0">
                <a:latin typeface="Comic Sans MS" pitchFamily="66" charset="0"/>
                <a:ea typeface="宋体" pitchFamily="2" charset="-122"/>
              </a:rPr>
              <a:t> </a:t>
            </a:r>
          </a:p>
          <a:p>
            <a:pPr marL="342900" indent="-342900" defTabSz="914400">
              <a:lnSpc>
                <a:spcPct val="90000"/>
              </a:lnSpc>
              <a:buFontTx/>
              <a:buNone/>
            </a:pPr>
            <a:r>
              <a:rPr lang="en-US" altLang="zh-CN" sz="1800" smtClean="0">
                <a:latin typeface="Comic Sans MS" pitchFamily="66" charset="0"/>
                <a:ea typeface="宋体" pitchFamily="2" charset="-122"/>
              </a:rPr>
              <a:t>Fat (g/l)		200	       200		200	         200	  </a:t>
            </a:r>
            <a:r>
              <a:rPr lang="en-US" altLang="zh-CN" sz="1800" u="sng" smtClean="0">
                <a:latin typeface="Comic Sans MS" pitchFamily="66" charset="0"/>
                <a:ea typeface="宋体" pitchFamily="2" charset="-122"/>
              </a:rPr>
              <a:t>100</a:t>
            </a:r>
            <a:r>
              <a:rPr lang="en-US" altLang="zh-CN" sz="1800" smtClean="0">
                <a:latin typeface="Comic Sans MS" pitchFamily="66" charset="0"/>
                <a:ea typeface="宋体" pitchFamily="2" charset="-122"/>
              </a:rPr>
              <a:t>	</a:t>
            </a:r>
          </a:p>
          <a:p>
            <a:pPr marL="342900" indent="-342900" defTabSz="914400">
              <a:lnSpc>
                <a:spcPct val="90000"/>
              </a:lnSpc>
              <a:buFontTx/>
              <a:buNone/>
            </a:pPr>
            <a:r>
              <a:rPr lang="en-US" altLang="zh-CN" sz="1800" smtClean="0">
                <a:latin typeface="Comic Sans MS" pitchFamily="66" charset="0"/>
                <a:ea typeface="宋体" pitchFamily="2" charset="-122"/>
              </a:rPr>
              <a:t>Phospholipid </a:t>
            </a:r>
          </a:p>
          <a:p>
            <a:pPr marL="342900" indent="-342900" defTabSz="914400">
              <a:lnSpc>
                <a:spcPct val="90000"/>
              </a:lnSpc>
              <a:buFontTx/>
              <a:buNone/>
            </a:pPr>
            <a:r>
              <a:rPr lang="en-US" altLang="zh-CN" sz="1800" smtClean="0">
                <a:latin typeface="Comic Sans MS" pitchFamily="66" charset="0"/>
                <a:ea typeface="宋体" pitchFamily="2" charset="-122"/>
              </a:rPr>
              <a:t>     (g/l)		12	       12	 	12	         12	               12	</a:t>
            </a:r>
          </a:p>
          <a:p>
            <a:pPr marL="342900" indent="-342900" defTabSz="914400">
              <a:lnSpc>
                <a:spcPct val="90000"/>
              </a:lnSpc>
              <a:buFontTx/>
              <a:buNone/>
            </a:pPr>
            <a:r>
              <a:rPr lang="en-US" altLang="zh-CN" sz="1800" smtClean="0">
                <a:latin typeface="Comic Sans MS" pitchFamily="66" charset="0"/>
                <a:ea typeface="宋体" pitchFamily="2" charset="-122"/>
              </a:rPr>
              <a:t>Glycerol (g/l)	22	       25		22.5	         22.5	  25	</a:t>
            </a:r>
          </a:p>
          <a:p>
            <a:pPr marL="342900" indent="-342900" defTabSz="914400">
              <a:lnSpc>
                <a:spcPct val="90000"/>
              </a:lnSpc>
              <a:buFontTx/>
              <a:buNone/>
            </a:pPr>
            <a:r>
              <a:rPr lang="en-US" altLang="zh-CN" sz="1800" smtClean="0">
                <a:latin typeface="Comic Sans MS" pitchFamily="66" charset="0"/>
                <a:ea typeface="宋体" pitchFamily="2" charset="-122"/>
              </a:rPr>
              <a:t>pH			8.0	       6.5-8.5	8.0	         7.0-8.0	  7.5-8.7	</a:t>
            </a:r>
          </a:p>
          <a:p>
            <a:pPr marL="342900" indent="-342900" defTabSz="914400">
              <a:lnSpc>
                <a:spcPct val="90000"/>
              </a:lnSpc>
              <a:buFontTx/>
              <a:buNone/>
            </a:pPr>
            <a:r>
              <a:rPr lang="en-US" altLang="zh-CN" sz="1800" smtClean="0">
                <a:latin typeface="Comic Sans MS" pitchFamily="66" charset="0"/>
                <a:ea typeface="宋体" pitchFamily="2" charset="-122"/>
              </a:rPr>
              <a:t>Osmol (mosm/l)	350	       380	             350	         270	  273	</a:t>
            </a:r>
          </a:p>
          <a:p>
            <a:pPr marL="342900" indent="-342900" defTabSz="914400">
              <a:lnSpc>
                <a:spcPct val="90000"/>
              </a:lnSpc>
              <a:buFontTx/>
              <a:buNone/>
            </a:pPr>
            <a:r>
              <a:rPr lang="en-US" altLang="zh-CN" sz="1800" smtClean="0">
                <a:latin typeface="Comic Sans MS" pitchFamily="66" charset="0"/>
                <a:ea typeface="宋体" pitchFamily="2" charset="-122"/>
              </a:rPr>
              <a:t>Energy (kcal/l)	2000	       1908	1960	         2000	  1120	</a:t>
            </a:r>
          </a:p>
          <a:p>
            <a:pPr marL="342900" indent="-342900" defTabSz="914400">
              <a:lnSpc>
                <a:spcPct val="90000"/>
              </a:lnSpc>
              <a:buFontTx/>
              <a:buNone/>
            </a:pPr>
            <a:endParaRPr lang="en-US" altLang="zh-CN" sz="1600" smtClean="0">
              <a:latin typeface="Comic Sans MS" pitchFamily="66" charset="0"/>
              <a:ea typeface="宋体" pitchFamily="2" charset="-122"/>
              <a:sym typeface="Symbol" pitchFamily="18" charset="2"/>
            </a:endParaRPr>
          </a:p>
          <a:p>
            <a:pPr marL="342900" indent="-342900" defTabSz="914400">
              <a:lnSpc>
                <a:spcPct val="90000"/>
              </a:lnSpc>
              <a:buFontTx/>
              <a:buNone/>
            </a:pPr>
            <a:r>
              <a:rPr lang="en-US" altLang="zh-CN" sz="1600" b="1" smtClean="0">
                <a:latin typeface="Comic Sans MS" pitchFamily="66" charset="0"/>
                <a:ea typeface="宋体" pitchFamily="2" charset="-122"/>
                <a:sym typeface="Symbol" pitchFamily="18" charset="2"/>
              </a:rPr>
              <a:t>  n-6/n-3	7:1	     7:1		7:1	       9:1	  0.08:1	</a:t>
            </a:r>
            <a:endParaRPr lang="en-US" altLang="zh-CN" sz="1600" b="1" smtClean="0">
              <a:latin typeface="Comic Sans MS" pitchFamily="66" charset="0"/>
              <a:ea typeface="宋体" pitchFamily="2" charset="-122"/>
            </a:endParaRPr>
          </a:p>
          <a:p>
            <a:pPr marL="342900" indent="-342900" defTabSz="914400">
              <a:lnSpc>
                <a:spcPct val="90000"/>
              </a:lnSpc>
              <a:buFontTx/>
              <a:buNone/>
            </a:pPr>
            <a:r>
              <a:rPr lang="en-US" altLang="zh-CN" sz="1800" smtClean="0">
                <a:latin typeface="Comic Sans MS" pitchFamily="66" charset="0"/>
                <a:ea typeface="宋体" pitchFamily="2" charset="-122"/>
                <a:sym typeface="Symbol" pitchFamily="18" charset="2"/>
              </a:rPr>
              <a:t>				</a:t>
            </a:r>
          </a:p>
          <a:p>
            <a:pPr marL="342900" indent="-342900" defTabSz="914400">
              <a:lnSpc>
                <a:spcPct val="90000"/>
              </a:lnSpc>
              <a:buFontTx/>
              <a:buNone/>
            </a:pPr>
            <a:r>
              <a:rPr lang="en-US" altLang="zh-CN" sz="1800" smtClean="0">
                <a:latin typeface="Comic Sans MS" pitchFamily="66" charset="0"/>
                <a:ea typeface="宋体" pitchFamily="2" charset="-122"/>
                <a:sym typeface="Symbol" pitchFamily="18" charset="2"/>
              </a:rPr>
              <a:t>  </a:t>
            </a:r>
            <a:r>
              <a:rPr lang="en-US" altLang="zh-CN" sz="1800" smtClean="0">
                <a:latin typeface="Comic Sans MS" pitchFamily="66" charset="0"/>
                <a:ea typeface="宋体" pitchFamily="2" charset="-122"/>
              </a:rPr>
              <a:t>-toc (</a:t>
            </a:r>
            <a:r>
              <a:rPr lang="en-US" altLang="zh-CN" sz="1800" smtClean="0">
                <a:latin typeface="Comic Sans MS" pitchFamily="66" charset="0"/>
                <a:ea typeface="宋体" pitchFamily="2" charset="-122"/>
                <a:sym typeface="Symbol" pitchFamily="18" charset="2"/>
              </a:rPr>
              <a:t></a:t>
            </a:r>
            <a:r>
              <a:rPr lang="en-US" altLang="zh-CN" sz="1800" smtClean="0">
                <a:latin typeface="Comic Sans MS" pitchFamily="66" charset="0"/>
                <a:ea typeface="宋体" pitchFamily="2" charset="-122"/>
              </a:rPr>
              <a:t>mol/l)	87	       502  	16	         75  	  505</a:t>
            </a:r>
            <a:r>
              <a:rPr lang="en-US" altLang="zh-CN" sz="1600" smtClean="0">
                <a:latin typeface="Comic Sans MS" pitchFamily="66" charset="0"/>
                <a:ea typeface="宋体" pitchFamily="2" charset="-122"/>
              </a:rPr>
              <a:t>	</a:t>
            </a:r>
            <a:endParaRPr lang="en-US" altLang="zh-CN" sz="2800" smtClean="0">
              <a:latin typeface="Comic Sans MS" pitchFamily="66" charset="0"/>
              <a:ea typeface="宋体" pitchFamily="2" charset="-122"/>
            </a:endParaRPr>
          </a:p>
          <a:p>
            <a:pPr marL="342900" indent="-342900" defTabSz="914400">
              <a:lnSpc>
                <a:spcPct val="90000"/>
              </a:lnSpc>
              <a:buFontTx/>
              <a:buNone/>
            </a:pPr>
            <a:endParaRPr lang="nl-NL" sz="1600" smtClean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60375" y="5357813"/>
            <a:ext cx="8404225" cy="4079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468313" y="5899150"/>
            <a:ext cx="8404225" cy="4079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 elements and fat soluble vitamins is not available widely</a:t>
            </a:r>
          </a:p>
          <a:p>
            <a:r>
              <a:rPr lang="en-US" dirty="0" err="1" smtClean="0"/>
              <a:t>Addamel</a:t>
            </a:r>
            <a:r>
              <a:rPr lang="en-US" dirty="0" smtClean="0"/>
              <a:t> as a very good source of trace elements</a:t>
            </a:r>
          </a:p>
          <a:p>
            <a:r>
              <a:rPr lang="en-US" dirty="0" smtClean="0"/>
              <a:t>Vitamin B-complex </a:t>
            </a:r>
            <a:r>
              <a:rPr lang="en-US" dirty="0" err="1" smtClean="0"/>
              <a:t>ampules</a:t>
            </a:r>
            <a:endParaRPr lang="en-US" dirty="0" smtClean="0"/>
          </a:p>
          <a:p>
            <a:r>
              <a:rPr lang="en-US" dirty="0" smtClean="0"/>
              <a:t>Vitamin C </a:t>
            </a:r>
            <a:r>
              <a:rPr lang="en-US" dirty="0" err="1" smtClean="0"/>
              <a:t>ampules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 workload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Dietitian/nutritionist:</a:t>
            </a:r>
          </a:p>
          <a:p>
            <a:pPr lvl="1"/>
            <a:r>
              <a:rPr lang="en-US" dirty="0" smtClean="0"/>
              <a:t>Indication (nutritional)</a:t>
            </a:r>
          </a:p>
          <a:p>
            <a:pPr lvl="1"/>
            <a:r>
              <a:rPr lang="en-US" dirty="0" smtClean="0"/>
              <a:t>Requirement calculations</a:t>
            </a:r>
          </a:p>
          <a:p>
            <a:pPr lvl="1"/>
            <a:r>
              <a:rPr lang="en-US" dirty="0" smtClean="0"/>
              <a:t>Monitoring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Physician:</a:t>
            </a:r>
          </a:p>
          <a:p>
            <a:pPr lvl="1"/>
            <a:r>
              <a:rPr lang="en-US" dirty="0" smtClean="0"/>
              <a:t>Indication/contraindication</a:t>
            </a:r>
          </a:p>
          <a:p>
            <a:pPr lvl="1"/>
            <a:r>
              <a:rPr lang="en-US" dirty="0" smtClean="0"/>
              <a:t>Monitoring procedures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Nurses:</a:t>
            </a:r>
          </a:p>
          <a:p>
            <a:pPr lvl="1"/>
            <a:r>
              <a:rPr lang="en-US" dirty="0" smtClean="0"/>
              <a:t>Administration</a:t>
            </a:r>
          </a:p>
          <a:p>
            <a:pPr lvl="1"/>
            <a:r>
              <a:rPr lang="en-US" dirty="0" smtClean="0"/>
              <a:t>Procedures</a:t>
            </a:r>
          </a:p>
          <a:p>
            <a:pPr lvl="1"/>
            <a:r>
              <a:rPr lang="en-US" dirty="0" smtClean="0"/>
              <a:t>Equipments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Pharmacists:</a:t>
            </a:r>
          </a:p>
          <a:p>
            <a:pPr lvl="1"/>
            <a:r>
              <a:rPr lang="en-US" dirty="0" smtClean="0"/>
              <a:t>Purchasing and stock control</a:t>
            </a:r>
          </a:p>
          <a:p>
            <a:pPr lvl="1"/>
            <a:r>
              <a:rPr lang="en-US" dirty="0" smtClean="0"/>
              <a:t>Compounding</a:t>
            </a:r>
          </a:p>
          <a:p>
            <a:pPr lvl="1"/>
            <a:r>
              <a:rPr lang="en-US" dirty="0" smtClean="0"/>
              <a:t>Compatibility with other medications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Incompatibility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Oil/water emulsions</a:t>
            </a:r>
          </a:p>
          <a:p>
            <a:r>
              <a:rPr lang="en-US" dirty="0" smtClean="0"/>
              <a:t>Lipid </a:t>
            </a:r>
            <a:r>
              <a:rPr lang="en-US" dirty="0" err="1" smtClean="0"/>
              <a:t>peroxidation</a:t>
            </a:r>
            <a:endParaRPr lang="en-US" dirty="0"/>
          </a:p>
          <a:p>
            <a:r>
              <a:rPr lang="en-US" dirty="0" smtClean="0"/>
              <a:t>Oxidative loss of vitamin C, vitamin B2 and vitamin A</a:t>
            </a:r>
          </a:p>
          <a:p>
            <a:r>
              <a:rPr lang="en-US" dirty="0" smtClean="0"/>
              <a:t>Electrolyte precipitations (physical stability)</a:t>
            </a:r>
          </a:p>
          <a:p>
            <a:pPr lvl="1"/>
            <a:r>
              <a:rPr lang="en-US" dirty="0" smtClean="0"/>
              <a:t>Ca and phosphate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Food is absorbed partially from GI tract, the absorption is controlled in the bowel to supply the patients needs eg trace elements</a:t>
            </a:r>
          </a:p>
          <a:p>
            <a:r>
              <a:rPr lang="en-US" smtClean="0"/>
              <a:t>All IV nutrients should be metabolized</a:t>
            </a:r>
          </a:p>
          <a:p>
            <a:r>
              <a:rPr lang="en-US" smtClean="0"/>
              <a:t>Overfeeding is easy</a:t>
            </a:r>
          </a:p>
          <a:p>
            <a:r>
              <a:rPr lang="en-US" smtClean="0"/>
              <a:t>Different metabolism of nutrients in organ failure or injured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Immunonutrition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immune impairment</a:t>
            </a:r>
          </a:p>
          <a:p>
            <a:pPr lvl="1"/>
            <a:r>
              <a:rPr lang="en-US" dirty="0" smtClean="0"/>
              <a:t>Specially in post operative patients</a:t>
            </a:r>
          </a:p>
          <a:p>
            <a:r>
              <a:rPr lang="en-US" dirty="0" smtClean="0"/>
              <a:t>In ICU reduces mortality and morbidity</a:t>
            </a:r>
          </a:p>
          <a:p>
            <a:r>
              <a:rPr lang="en-US" dirty="0" err="1" smtClean="0"/>
              <a:t>Arginine</a:t>
            </a:r>
            <a:endParaRPr lang="en-US" dirty="0" smtClean="0"/>
          </a:p>
          <a:p>
            <a:r>
              <a:rPr lang="en-US" dirty="0" smtClean="0"/>
              <a:t>Omega-3 FA	</a:t>
            </a:r>
          </a:p>
          <a:p>
            <a:r>
              <a:rPr lang="en-US" dirty="0" smtClean="0"/>
              <a:t>Glutamine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75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Mechanical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Metabolic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Infections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811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Total Parenteral Nutrition</a:t>
            </a:r>
            <a:br>
              <a:rPr lang="en-US" sz="4000" smtClean="0"/>
            </a:br>
            <a:r>
              <a:rPr lang="en-US" sz="4000" smtClean="0"/>
              <a:t>Compatibility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Calcium-Phosphate compatibility</a:t>
            </a:r>
          </a:p>
          <a:p>
            <a:pPr lvl="1"/>
            <a:r>
              <a:rPr lang="en-US" smtClean="0"/>
              <a:t>Factors which affect stability</a:t>
            </a:r>
          </a:p>
          <a:p>
            <a:pPr lvl="2"/>
            <a:r>
              <a:rPr lang="en-US" sz="2000" smtClean="0"/>
              <a:t>Additive concentration</a:t>
            </a:r>
          </a:p>
          <a:p>
            <a:pPr lvl="2"/>
            <a:r>
              <a:rPr lang="en-US" sz="2000" smtClean="0"/>
              <a:t>Choice of calcium salt</a:t>
            </a:r>
          </a:p>
          <a:p>
            <a:pPr lvl="2"/>
            <a:r>
              <a:rPr lang="en-US" sz="2000" smtClean="0"/>
              <a:t>Order of mixing</a:t>
            </a:r>
          </a:p>
          <a:p>
            <a:pPr lvl="2"/>
            <a:r>
              <a:rPr lang="en-US" sz="2000" smtClean="0"/>
              <a:t>Amino acid product (brand)</a:t>
            </a:r>
          </a:p>
          <a:p>
            <a:pPr lvl="2"/>
            <a:r>
              <a:rPr lang="en-US" sz="2000" smtClean="0"/>
              <a:t>Amino acid concentration</a:t>
            </a:r>
          </a:p>
          <a:p>
            <a:pPr lvl="2"/>
            <a:r>
              <a:rPr lang="en-US" sz="2000" smtClean="0"/>
              <a:t>Dextrose Concentration</a:t>
            </a:r>
          </a:p>
          <a:p>
            <a:pPr lvl="2"/>
            <a:r>
              <a:rPr lang="en-US" sz="2000" smtClean="0"/>
              <a:t>Temperature (not what you think)</a:t>
            </a:r>
          </a:p>
          <a:p>
            <a:pPr lvl="2"/>
            <a:r>
              <a:rPr lang="en-US" sz="2000" smtClean="0"/>
              <a:t>Storage time</a:t>
            </a:r>
          </a:p>
          <a:p>
            <a:pPr lvl="2"/>
            <a:r>
              <a:rPr lang="en-US" sz="2000" smtClean="0"/>
              <a:t>Addition of l-cysteine (neonatal)</a:t>
            </a:r>
          </a:p>
          <a:p>
            <a:pPr lvl="2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IV-Related Phlebitis</a:t>
            </a:r>
          </a:p>
        </p:txBody>
      </p:sp>
      <p:pic>
        <p:nvPicPr>
          <p:cNvPr id="21507" name="Picture 3" descr="tpn phlebiti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1752600"/>
            <a:ext cx="6286500" cy="4819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Metabolic complications of PN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err="1" smtClean="0"/>
              <a:t>Refeeding</a:t>
            </a:r>
            <a:r>
              <a:rPr lang="en-US" dirty="0" smtClean="0"/>
              <a:t> syndrome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Hyperglycemia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Acid-base disorders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Hypertriglyceridemia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err="1" smtClean="0"/>
              <a:t>Hepatobiliary</a:t>
            </a:r>
            <a:r>
              <a:rPr lang="en-US" dirty="0" smtClean="0"/>
              <a:t> complications (fatty liver, cholestasis)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Metabolic bone disease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Vascular access sepsis</a:t>
            </a:r>
          </a:p>
        </p:txBody>
      </p:sp>
    </p:spTree>
    <p:extLst>
      <p:ext uri="{BB962C8B-B14F-4D97-AF65-F5344CB8AC3E}">
        <p14:creationId xmlns:p14="http://schemas.microsoft.com/office/powerpoint/2010/main" val="11541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Refeeding Syndrome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Patients at risk are malnourished, particularly </a:t>
            </a:r>
            <a:r>
              <a:rPr lang="en-US" dirty="0" err="1" smtClean="0"/>
              <a:t>marasmic</a:t>
            </a:r>
            <a:r>
              <a:rPr lang="en-US" dirty="0" smtClean="0"/>
              <a:t> patients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Can occur with enteral or parenteral nutrition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Results from intracellular electrolyte shift </a:t>
            </a:r>
          </a:p>
        </p:txBody>
      </p:sp>
    </p:spTree>
    <p:extLst>
      <p:ext uri="{BB962C8B-B14F-4D97-AF65-F5344CB8AC3E}">
        <p14:creationId xmlns:p14="http://schemas.microsoft.com/office/powerpoint/2010/main" val="35750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908050"/>
            <a:ext cx="7772400" cy="603250"/>
          </a:xfrm>
        </p:spPr>
        <p:txBody>
          <a:bodyPr/>
          <a:lstStyle/>
          <a:p>
            <a:pPr eaLnBrk="1" hangingPunct="1"/>
            <a:r>
              <a:rPr lang="en-US" smtClean="0"/>
              <a:t>Refeeding Syndrome Symptoms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772400" cy="3614738"/>
          </a:xfrm>
        </p:spPr>
        <p:txBody>
          <a:bodyPr/>
          <a:lstStyle/>
          <a:p>
            <a:pPr eaLnBrk="1" hangingPunct="1"/>
            <a:r>
              <a:rPr lang="en-US" smtClean="0"/>
              <a:t>Reduced serum levels of magnesium, potassium, and phosphorus</a:t>
            </a:r>
          </a:p>
          <a:p>
            <a:pPr eaLnBrk="1" hangingPunct="1"/>
            <a:r>
              <a:rPr lang="en-US" smtClean="0"/>
              <a:t>Vitamin deficiency (vitamin B1)</a:t>
            </a:r>
          </a:p>
          <a:p>
            <a:pPr eaLnBrk="1" hangingPunct="1"/>
            <a:r>
              <a:rPr lang="en-US" smtClean="0"/>
              <a:t>Interstitial fluid retention</a:t>
            </a:r>
          </a:p>
          <a:p>
            <a:pPr eaLnBrk="1" hangingPunct="1"/>
            <a:r>
              <a:rPr lang="en-US" smtClean="0"/>
              <a:t>Cardiac decompensation and arrest	</a:t>
            </a:r>
          </a:p>
        </p:txBody>
      </p:sp>
    </p:spTree>
    <p:extLst>
      <p:ext uri="{BB962C8B-B14F-4D97-AF65-F5344CB8AC3E}">
        <p14:creationId xmlns:p14="http://schemas.microsoft.com/office/powerpoint/2010/main" val="4166240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Refeeding Syndrome Prevention/Treatment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Monitor and supplement electrolytes, vitamins and minerals prior to and during infusion of PN until levels remain stable</a:t>
            </a:r>
          </a:p>
          <a:p>
            <a:pPr eaLnBrk="1" hangingPunct="1"/>
            <a:r>
              <a:rPr lang="en-US" smtClean="0"/>
              <a:t>Initiate feedings with 15-20 kcal/kg or 1000 kcals/day and 1.2-1.5 g protein/kg/day</a:t>
            </a:r>
          </a:p>
          <a:p>
            <a:pPr eaLnBrk="1" hangingPunct="1"/>
            <a:r>
              <a:rPr lang="en-US" smtClean="0"/>
              <a:t>Limit fluid to 800 ml + insensible losses (adjust per patient fluid tolerance and status)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295400" y="5867400"/>
            <a:ext cx="7620000" cy="1192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Fuhrman MP. Defensive strategies for avoiding and managing parenteral nutrition complications. P. 102. In  Sharpening your skills as a nutrition support dietitian. DNS, 2003.</a:t>
            </a:r>
          </a:p>
          <a:p>
            <a:pPr>
              <a:spcBef>
                <a:spcPct val="50000"/>
              </a:spcBef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7394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Monitoring for Complications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Malnourished patients at risk for </a:t>
            </a:r>
            <a:r>
              <a:rPr lang="en-US" sz="2800" dirty="0" err="1" smtClean="0"/>
              <a:t>refeeding</a:t>
            </a:r>
            <a:r>
              <a:rPr lang="en-US" sz="2800" dirty="0" smtClean="0"/>
              <a:t> syndrome should have serum </a:t>
            </a:r>
            <a:r>
              <a:rPr lang="en-US" sz="2800" dirty="0" smtClean="0">
                <a:solidFill>
                  <a:srgbClr val="FF0000"/>
                </a:solidFill>
              </a:rPr>
              <a:t>phosphorus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magnesium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potassium </a:t>
            </a:r>
            <a:r>
              <a:rPr lang="en-US" sz="2800" dirty="0" smtClean="0"/>
              <a:t>levels monitored closely at initiation of SNS. (B)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143000" y="6096000"/>
            <a:ext cx="800100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ASPEN BOD. Guidelines for the use of enteral and parenteral nutrition in adult and pediatric patients. JPEN 26;41SA,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Parenteral Nutrition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A.S.P.E.N Guidelines	*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Severe stress or malnutrition NPO </a:t>
            </a:r>
            <a:r>
              <a:rPr lang="en-US" u="sng" dirty="0" smtClean="0"/>
              <a:t>&gt; 4-</a:t>
            </a:r>
            <a:r>
              <a:rPr lang="en-US" dirty="0" smtClean="0"/>
              <a:t>5 days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Moderate stress or malnutrition NPO </a:t>
            </a:r>
            <a:r>
              <a:rPr lang="en-US" u="sng" dirty="0" smtClean="0"/>
              <a:t>&gt;</a:t>
            </a:r>
            <a:r>
              <a:rPr lang="en-US" dirty="0" smtClean="0"/>
              <a:t> 7-10 days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Non-stressed / normal nourished NPO &gt; 10 days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 indication for TPN &lt; 4 days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*Based on opinion of authors.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sz="1800" dirty="0" smtClean="0"/>
              <a:t>Also see: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	A.S.P.E.N. Board of Directors: Guidelines for the use of </a:t>
            </a:r>
            <a:r>
              <a:rPr lang="en-US" sz="1800" dirty="0" err="1" smtClean="0"/>
              <a:t>parenteral</a:t>
            </a:r>
            <a:r>
              <a:rPr lang="en-US" sz="1800" dirty="0" smtClean="0"/>
              <a:t> and </a:t>
            </a:r>
            <a:r>
              <a:rPr lang="en-US" sz="1800" dirty="0" err="1" smtClean="0"/>
              <a:t>enteral</a:t>
            </a:r>
            <a:r>
              <a:rPr lang="en-US" sz="1800" dirty="0" smtClean="0"/>
              <a:t> nutrition in adult and pediatric patients. JPEN 26: No.1, </a:t>
            </a:r>
            <a:r>
              <a:rPr lang="en-US" sz="1800" dirty="0" err="1" smtClean="0"/>
              <a:t>Suppliment</a:t>
            </a:r>
            <a:endParaRPr lang="en-US" sz="1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   January-February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Monitoring: blood glucose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patients with diabetes or risk factors for glucose intolerance, SNS should be initiated with a low dextrose infusion rate and blood and urine glucose monitored closely. (C)</a:t>
            </a:r>
          </a:p>
          <a:p>
            <a:endParaRPr lang="en-US" dirty="0" smtClean="0"/>
          </a:p>
          <a:p>
            <a:r>
              <a:rPr lang="en-US" dirty="0"/>
              <a:t>Blood glucose should be monitored frequently upon initiation of SNS, upon any change in insulin dose, and until measurements are stable. (B)</a:t>
            </a:r>
          </a:p>
          <a:p>
            <a:endParaRPr lang="fa-I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3000" y="6096000"/>
            <a:ext cx="800100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ASPEN BOD. Guidelines for the use of enteral and parenteral nutrition in adult and pediatric patients. JPEN 26;41SA, 2002</a:t>
            </a:r>
          </a:p>
        </p:txBody>
      </p:sp>
    </p:spTree>
    <p:extLst>
      <p:ext uri="{BB962C8B-B14F-4D97-AF65-F5344CB8AC3E}">
        <p14:creationId xmlns:p14="http://schemas.microsoft.com/office/powerpoint/2010/main" val="35997765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Monitoring: electrolytes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Serum electrolytes (</a:t>
            </a:r>
            <a:r>
              <a:rPr lang="en-US" sz="2800" dirty="0" smtClean="0">
                <a:solidFill>
                  <a:srgbClr val="FF0000"/>
                </a:solidFill>
              </a:rPr>
              <a:t>sodium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potassium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chloride</a:t>
            </a:r>
            <a:r>
              <a:rPr lang="en-US" sz="2800" dirty="0" smtClean="0"/>
              <a:t>, and </a:t>
            </a:r>
            <a:r>
              <a:rPr lang="en-US" sz="2800" dirty="0" smtClean="0">
                <a:solidFill>
                  <a:srgbClr val="FF0000"/>
                </a:solidFill>
              </a:rPr>
              <a:t>bicarbonate</a:t>
            </a:r>
            <a:r>
              <a:rPr lang="en-US" sz="2800" dirty="0" smtClean="0"/>
              <a:t>) should be monitored frequently upon initiation of SNS until measurements are stable. (B)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447800" y="6096000"/>
            <a:ext cx="769620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ASPEN BOD. Guidelines for the use of enteral and parenteral nutrition in adult and pediatric patients. JPEN 26;41SA, 2002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Monitoring: lipid profile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Patients receiving intravenous fat emulsions should have serum </a:t>
            </a:r>
            <a:r>
              <a:rPr lang="en-US" dirty="0">
                <a:solidFill>
                  <a:srgbClr val="FF0000"/>
                </a:solidFill>
              </a:rPr>
              <a:t>triglyceride</a:t>
            </a:r>
            <a:r>
              <a:rPr lang="en-US" dirty="0"/>
              <a:t> levels monitored until stable and when changes are made in the amount of fat administered. (C)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757207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Complications: Liver function tests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Liver function tests should be monitored periodically in patients receiving PN. (A)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96158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127125" y="1135063"/>
            <a:ext cx="126365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11163" y="631825"/>
            <a:ext cx="7750175" cy="1323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chemeClr val="accent6"/>
                </a:solidFill>
                <a:latin typeface="Comic Sans MS" pitchFamily="66" charset="0"/>
                <a:cs typeface="Arial" pitchFamily="34" charset="0"/>
              </a:rPr>
              <a:t>Influence of parenteral lipids </a:t>
            </a:r>
          </a:p>
          <a:p>
            <a:pPr>
              <a:defRPr/>
            </a:pPr>
            <a:r>
              <a:rPr lang="en-GB" sz="4000" b="1" dirty="0">
                <a:solidFill>
                  <a:schemeClr val="accent6"/>
                </a:solidFill>
                <a:latin typeface="Comic Sans MS" pitchFamily="66" charset="0"/>
                <a:cs typeface="Arial" pitchFamily="34" charset="0"/>
              </a:rPr>
              <a:t>on liver function</a:t>
            </a:r>
          </a:p>
        </p:txBody>
      </p:sp>
      <p:pic>
        <p:nvPicPr>
          <p:cNvPr id="67588" name="Picture 6" descr="liv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9300" y="2239963"/>
            <a:ext cx="523875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2814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44500"/>
            <a:ext cx="8686800" cy="555625"/>
          </a:xfrm>
        </p:spPr>
        <p:txBody>
          <a:bodyPr/>
          <a:lstStyle/>
          <a:p>
            <a:r>
              <a:rPr lang="en-US" sz="3200" smtClean="0">
                <a:solidFill>
                  <a:schemeClr val="accent2"/>
                </a:solidFill>
                <a:latin typeface="Comic Sans MS" pitchFamily="66" charset="0"/>
              </a:rPr>
              <a:t>PN-induced l</a:t>
            </a:r>
            <a:r>
              <a:rPr lang="nl-NL" sz="3200" smtClean="0">
                <a:solidFill>
                  <a:schemeClr val="accent2"/>
                </a:solidFill>
                <a:latin typeface="Comic Sans MS" pitchFamily="66" charset="0"/>
              </a:rPr>
              <a:t>iver dysfunction</a:t>
            </a:r>
            <a:endParaRPr lang="en-GB" sz="280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1150" y="1047750"/>
            <a:ext cx="8077200" cy="4376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/>
              <a:t>Intrahepatic cholestasis: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smtClean="0"/>
              <a:t>		low-grade inflammation in many HPN pts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smtClean="0"/>
              <a:t>		AF and </a:t>
            </a:r>
            <a:r>
              <a:rPr lang="en-GB" sz="2800" smtClean="0">
                <a:sym typeface="Symbol" pitchFamily="18" charset="2"/>
              </a:rPr>
              <a:t></a:t>
            </a:r>
            <a:r>
              <a:rPr lang="en-GB" sz="2800" smtClean="0"/>
              <a:t>GT </a:t>
            </a:r>
            <a:r>
              <a:rPr lang="en-GB" sz="2800" smtClean="0">
                <a:sym typeface="Symbol" pitchFamily="18" charset="2"/>
              </a:rPr>
              <a:t> </a:t>
            </a:r>
            <a:r>
              <a:rPr lang="en-GB" sz="2800" smtClean="0"/>
              <a:t>TNF</a:t>
            </a:r>
            <a:r>
              <a:rPr lang="en-GB" sz="2800" smtClean="0">
                <a:sym typeface="Symbol" pitchFamily="18" charset="2"/>
              </a:rPr>
              <a:t>, IL-6, ESR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smtClean="0">
                <a:sym typeface="Symbol" pitchFamily="18" charset="2"/>
              </a:rPr>
              <a:t>												      calories and CH in TPN</a:t>
            </a:r>
            <a:endParaRPr lang="en-GB" sz="2800" smtClean="0"/>
          </a:p>
          <a:p>
            <a:pPr>
              <a:lnSpc>
                <a:spcPct val="90000"/>
              </a:lnSpc>
            </a:pPr>
            <a:endParaRPr lang="en-GB" sz="2800" smtClean="0"/>
          </a:p>
          <a:p>
            <a:pPr>
              <a:lnSpc>
                <a:spcPct val="90000"/>
              </a:lnSpc>
            </a:pPr>
            <a:r>
              <a:rPr lang="en-GB" sz="2800" smtClean="0"/>
              <a:t>Steatosis: micro- &amp; macrovesicular	</a:t>
            </a:r>
          </a:p>
          <a:p>
            <a:pPr>
              <a:lnSpc>
                <a:spcPct val="90000"/>
              </a:lnSpc>
            </a:pPr>
            <a:endParaRPr lang="en-GB" sz="2800" smtClean="0"/>
          </a:p>
          <a:p>
            <a:pPr>
              <a:lnSpc>
                <a:spcPct val="90000"/>
              </a:lnSpc>
            </a:pPr>
            <a:r>
              <a:rPr lang="en-GB" sz="2800" smtClean="0"/>
              <a:t>Steatohepatitis </a:t>
            </a:r>
            <a:r>
              <a:rPr lang="en-GB" sz="2800" smtClean="0">
                <a:sym typeface="Symbol" pitchFamily="18" charset="2"/>
              </a:rPr>
              <a:t> NASH; </a:t>
            </a:r>
            <a:r>
              <a:rPr lang="en-GB" sz="2800" smtClean="0"/>
              <a:t>&gt; risk for end-stage LD</a:t>
            </a:r>
          </a:p>
          <a:p>
            <a:pPr>
              <a:lnSpc>
                <a:spcPct val="90000"/>
              </a:lnSpc>
            </a:pPr>
            <a:endParaRPr lang="en-GB" sz="2800" smtClean="0"/>
          </a:p>
          <a:p>
            <a:pPr>
              <a:lnSpc>
                <a:spcPct val="90000"/>
              </a:lnSpc>
            </a:pPr>
            <a:r>
              <a:rPr lang="en-GB" sz="2800" smtClean="0"/>
              <a:t>Severity:					Mild:	30-40% (1.5-2 x normal)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smtClean="0"/>
              <a:t>												    End-stage:   5-15%</a:t>
            </a:r>
            <a:endParaRPr lang="en-GB" sz="2000" smtClean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887663"/>
            <a:ext cx="2179637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245100" y="6461125"/>
            <a:ext cx="3898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/>
              <a:t>Buchman, Hepatology 2006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619965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79400" y="368300"/>
            <a:ext cx="8686800" cy="677863"/>
          </a:xfrm>
        </p:spPr>
        <p:txBody>
          <a:bodyPr/>
          <a:lstStyle/>
          <a:p>
            <a:r>
              <a:rPr lang="en-US" sz="3200" smtClean="0">
                <a:solidFill>
                  <a:schemeClr val="accent2"/>
                </a:solidFill>
                <a:latin typeface="Comic Sans MS" pitchFamily="66" charset="0"/>
              </a:rPr>
              <a:t>PN-induced liver function #: risk factors</a:t>
            </a:r>
            <a:endParaRPr lang="nl-NL" sz="280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296863" y="1028700"/>
            <a:ext cx="8847137" cy="4521200"/>
          </a:xfrm>
        </p:spPr>
        <p:txBody>
          <a:bodyPr/>
          <a:lstStyle/>
          <a:p>
            <a:r>
              <a:rPr lang="en-GB" sz="2800" dirty="0" smtClean="0"/>
              <a:t>PN duration</a:t>
            </a:r>
          </a:p>
          <a:p>
            <a:r>
              <a:rPr lang="en-GB" sz="2800" dirty="0" smtClean="0"/>
              <a:t>Small bowel length</a:t>
            </a:r>
          </a:p>
          <a:p>
            <a:r>
              <a:rPr lang="en-GB" sz="2800" dirty="0" smtClean="0"/>
              <a:t>SBBO (small bowel bacterial overgrowth): chronic portal </a:t>
            </a:r>
            <a:r>
              <a:rPr lang="en-GB" sz="2800" dirty="0" err="1" smtClean="0"/>
              <a:t>endotoxin</a:t>
            </a:r>
            <a:endParaRPr lang="en-GB" sz="2800" dirty="0" smtClean="0"/>
          </a:p>
          <a:p>
            <a:r>
              <a:rPr lang="en-GB" sz="2800" dirty="0" smtClean="0"/>
              <a:t>Disrupted bile acid pool: </a:t>
            </a:r>
            <a:r>
              <a:rPr lang="en-GB" sz="2800" dirty="0" smtClean="0">
                <a:sym typeface="Symbol" pitchFamily="18" charset="2"/>
              </a:rPr>
              <a:t> </a:t>
            </a:r>
            <a:r>
              <a:rPr lang="en-GB" sz="2800" dirty="0" smtClean="0"/>
              <a:t>bile (cholesterol </a:t>
            </a:r>
            <a:r>
              <a:rPr lang="en-GB" sz="2800" dirty="0" smtClean="0">
                <a:sym typeface="Symbol" pitchFamily="18" charset="2"/>
              </a:rPr>
              <a:t></a:t>
            </a:r>
            <a:r>
              <a:rPr lang="en-GB" sz="2800" dirty="0" smtClean="0"/>
              <a:t>)</a:t>
            </a:r>
          </a:p>
          <a:p>
            <a:pPr>
              <a:buFontTx/>
              <a:buNone/>
            </a:pPr>
            <a:r>
              <a:rPr lang="en-GB" sz="2800" dirty="0" smtClean="0">
                <a:sym typeface="Symbol" pitchFamily="18" charset="2"/>
              </a:rPr>
              <a:t>																					      </a:t>
            </a:r>
            <a:r>
              <a:rPr lang="en-GB" sz="2800" dirty="0" smtClean="0"/>
              <a:t>bile flow</a:t>
            </a:r>
          </a:p>
          <a:p>
            <a:r>
              <a:rPr lang="en-GB" sz="2800" dirty="0" smtClean="0"/>
              <a:t>Excessive carbohydrate (“</a:t>
            </a:r>
            <a:r>
              <a:rPr lang="en-GB" sz="2800" dirty="0" err="1" smtClean="0"/>
              <a:t>foie</a:t>
            </a:r>
            <a:r>
              <a:rPr lang="en-GB" sz="2800" dirty="0" smtClean="0"/>
              <a:t> </a:t>
            </a:r>
            <a:r>
              <a:rPr lang="en-GB" sz="2800" dirty="0" err="1" smtClean="0"/>
              <a:t>gras</a:t>
            </a:r>
            <a:r>
              <a:rPr lang="en-GB" sz="2800" dirty="0" smtClean="0"/>
              <a:t>”) / total calories</a:t>
            </a:r>
          </a:p>
          <a:p>
            <a:r>
              <a:rPr lang="en-GB" sz="2800" dirty="0" smtClean="0"/>
              <a:t>Antioxidant </a:t>
            </a:r>
            <a:r>
              <a:rPr lang="en-GB" sz="2800" dirty="0" smtClean="0">
                <a:sym typeface="Symbol" pitchFamily="18" charset="2"/>
              </a:rPr>
              <a:t></a:t>
            </a:r>
            <a:r>
              <a:rPr lang="en-GB" sz="2800" dirty="0" smtClean="0"/>
              <a:t>: </a:t>
            </a:r>
            <a:r>
              <a:rPr lang="en-GB" sz="2800" dirty="0" err="1" smtClean="0"/>
              <a:t>vit</a:t>
            </a:r>
            <a:r>
              <a:rPr lang="en-GB" sz="2800" dirty="0" smtClean="0"/>
              <a:t> C, E; Selenium </a:t>
            </a:r>
          </a:p>
          <a:p>
            <a:r>
              <a:rPr lang="en-GB" sz="2800" dirty="0" smtClean="0">
                <a:sym typeface="Symbol" pitchFamily="18" charset="2"/>
              </a:rPr>
              <a:t>Lipid overload / lipid </a:t>
            </a:r>
            <a:r>
              <a:rPr lang="en-GB" sz="2800" dirty="0" err="1" smtClean="0">
                <a:sym typeface="Symbol" pitchFamily="18" charset="2"/>
              </a:rPr>
              <a:t>peroxidation</a:t>
            </a:r>
            <a:endParaRPr lang="en-GB" sz="2000" dirty="0" smtClean="0"/>
          </a:p>
          <a:p>
            <a:pPr>
              <a:buFontTx/>
              <a:buNone/>
            </a:pPr>
            <a:endParaRPr lang="nl-NL" sz="2000" dirty="0" smtClean="0"/>
          </a:p>
        </p:txBody>
      </p:sp>
      <p:sp>
        <p:nvSpPr>
          <p:cNvPr id="70660" name="Text Box 1028"/>
          <p:cNvSpPr txBox="1">
            <a:spLocks noChangeArrowheads="1"/>
          </p:cNvSpPr>
          <p:nvPr/>
        </p:nvSpPr>
        <p:spPr bwMode="auto">
          <a:xfrm>
            <a:off x="5245100" y="6296025"/>
            <a:ext cx="3898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/>
              <a:t>Buchman, Hepatology 2006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731811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44500"/>
            <a:ext cx="8686800" cy="881063"/>
          </a:xfrm>
        </p:spPr>
        <p:txBody>
          <a:bodyPr/>
          <a:lstStyle/>
          <a:p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TPN-induced liver dysfunction: treatment</a:t>
            </a:r>
            <a:endParaRPr lang="nl-NL" sz="280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6863" y="1244600"/>
            <a:ext cx="8440737" cy="4521200"/>
          </a:xfrm>
        </p:spPr>
        <p:txBody>
          <a:bodyPr/>
          <a:lstStyle/>
          <a:p>
            <a:r>
              <a:rPr lang="en-GB" smtClean="0"/>
              <a:t>Metronidazole (?)</a:t>
            </a:r>
          </a:p>
          <a:p>
            <a:r>
              <a:rPr lang="en-GB" smtClean="0"/>
              <a:t>Enteral nutrition</a:t>
            </a:r>
          </a:p>
          <a:p>
            <a:r>
              <a:rPr lang="en-GB" smtClean="0"/>
              <a:t>Ursodeoxycholic acid (?)</a:t>
            </a:r>
          </a:p>
          <a:p>
            <a:r>
              <a:rPr lang="en-GB" smtClean="0"/>
              <a:t>Choline (?)</a:t>
            </a:r>
          </a:p>
          <a:p>
            <a:r>
              <a:rPr lang="en-GB" smtClean="0"/>
              <a:t>ERCP / cholecystectomy: </a:t>
            </a:r>
          </a:p>
          <a:p>
            <a:pPr>
              <a:buFontTx/>
              <a:buNone/>
            </a:pPr>
            <a:r>
              <a:rPr lang="en-GB" smtClean="0"/>
              <a:t>						100% sludge after 6 wks of TPN</a:t>
            </a:r>
          </a:p>
          <a:p>
            <a:r>
              <a:rPr lang="en-GB" smtClean="0"/>
              <a:t>End-stage: liver (and small bowel) Tx</a:t>
            </a:r>
          </a:p>
          <a:p>
            <a:endParaRPr lang="en-GB" smtClean="0"/>
          </a:p>
          <a:p>
            <a:r>
              <a:rPr lang="en-GB" smtClean="0"/>
              <a:t>Withhold TPN</a:t>
            </a:r>
          </a:p>
          <a:p>
            <a:r>
              <a:rPr lang="en-GB" smtClean="0"/>
              <a:t>Alter lipid formulation: OO to LCT/MCT to SL (to FO??)</a:t>
            </a:r>
          </a:p>
          <a:p>
            <a:endParaRPr lang="en-GB" smtClean="0"/>
          </a:p>
          <a:p>
            <a:pPr>
              <a:buFontTx/>
              <a:buNone/>
            </a:pPr>
            <a:endParaRPr lang="nl-NL" smtClean="0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17488" y="4645025"/>
            <a:ext cx="8186737" cy="11890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764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Complications: </a:t>
            </a:r>
            <a:r>
              <a:rPr lang="en-US" dirty="0" err="1" smtClean="0"/>
              <a:t>Glycaemic</a:t>
            </a:r>
            <a:r>
              <a:rPr lang="en-US" dirty="0" smtClean="0"/>
              <a:t> Control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Until recently, BG&lt;200 mg/dl was tolerated in critically ill patients. </a:t>
            </a:r>
          </a:p>
          <a:p>
            <a:pPr eaLnBrk="1" hangingPunct="1"/>
            <a:r>
              <a:rPr lang="en-US" smtClean="0"/>
              <a:t>Now greater attention is given to glycemic control due to evidence that     glucose is associated with     morbidity/mortality and risk of infection</a:t>
            </a:r>
          </a:p>
          <a:p>
            <a:pPr eaLnBrk="1" hangingPunct="1"/>
            <a:r>
              <a:rPr lang="en-US" smtClean="0"/>
              <a:t>New recommendation is to keep BG&lt;150 mg/dl or as close to normal as possible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6324600" y="32004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343400" y="37338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676400" y="62484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Van den Berghe et al. NEJM, 2001</a:t>
            </a:r>
          </a:p>
        </p:txBody>
      </p:sp>
    </p:spTree>
    <p:extLst>
      <p:ext uri="{BB962C8B-B14F-4D97-AF65-F5344CB8AC3E}">
        <p14:creationId xmlns:p14="http://schemas.microsoft.com/office/powerpoint/2010/main" val="35344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Conventional control of blood sugar (BS &gt;140mg) is recommended (NICE-SUGAR study, NEJM, 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406900"/>
            <a:ext cx="8547099" cy="1362075"/>
          </a:xfrm>
        </p:spPr>
        <p:txBody>
          <a:bodyPr/>
          <a:lstStyle/>
          <a:p>
            <a:r>
              <a:rPr lang="en-US" dirty="0" smtClean="0"/>
              <a:t>Requirements’ calculation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7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206500"/>
          </a:xfrm>
        </p:spPr>
        <p:txBody>
          <a:bodyPr/>
          <a:lstStyle/>
          <a:p>
            <a:pPr eaLnBrk="1" hangingPunct="1"/>
            <a:r>
              <a:rPr lang="en-US" smtClean="0"/>
              <a:t>Acute Inpatient PN Monitoring</a:t>
            </a:r>
          </a:p>
        </p:txBody>
      </p:sp>
      <p:graphicFrame>
        <p:nvGraphicFramePr>
          <p:cNvPr id="4403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078317"/>
              </p:ext>
            </p:extLst>
          </p:nvPr>
        </p:nvGraphicFramePr>
        <p:xfrm>
          <a:off x="723900" y="1447800"/>
          <a:ext cx="7772400" cy="4650360"/>
        </p:xfrm>
        <a:graphic>
          <a:graphicData uri="http://schemas.openxmlformats.org/drawingml/2006/table">
            <a:tbl>
              <a:tblPr/>
              <a:tblGrid>
                <a:gridCol w="2095500"/>
                <a:gridCol w="1943100"/>
                <a:gridCol w="1943100"/>
                <a:gridCol w="17907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Daily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Frequency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3x/week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Weekly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Glucose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Initially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Electrolytes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Initially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Phos, Mg, BUN, Cr, 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Initially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√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Fluid/Is &amp; 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Temperature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T. Bili, LFTs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Initially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Inpatient Monitoring PN</a:t>
            </a:r>
          </a:p>
        </p:txBody>
      </p:sp>
      <p:graphicFrame>
        <p:nvGraphicFramePr>
          <p:cNvPr id="4505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219508"/>
              </p:ext>
            </p:extLst>
          </p:nvPr>
        </p:nvGraphicFramePr>
        <p:xfrm>
          <a:off x="812800" y="1600200"/>
          <a:ext cx="7772400" cy="4016313"/>
        </p:xfrm>
        <a:graphic>
          <a:graphicData uri="http://schemas.openxmlformats.org/drawingml/2006/table">
            <a:tbl>
              <a:tblPr/>
              <a:tblGrid>
                <a:gridCol w="2735263"/>
                <a:gridCol w="1654175"/>
                <a:gridCol w="1943100"/>
                <a:gridCol w="1439862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Daily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Frequency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Weekly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Body Weight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Initially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Nitrogen Balance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Initially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HGB, HCT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Catheter Site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Lymphocyte Count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Clinical Status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304800"/>
            <a:ext cx="7772400" cy="915988"/>
          </a:xfrm>
        </p:spPr>
        <p:txBody>
          <a:bodyPr/>
          <a:lstStyle/>
          <a:p>
            <a:pPr eaLnBrk="1" hangingPunct="1"/>
            <a:r>
              <a:rPr lang="en-US" dirty="0" smtClean="0"/>
              <a:t>Monitoring: Malnutrition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31900"/>
            <a:ext cx="73914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u="sng" dirty="0" smtClean="0"/>
              <a:t>Serum Hepatic Proteins				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u="sng" dirty="0" smtClean="0"/>
              <a:t>Parameter				   t ½ 	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800" dirty="0" smtClean="0"/>
              <a:t>Albumin				     	19 days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800" dirty="0" smtClean="0"/>
              <a:t>Transferrin					9 days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800" dirty="0" err="1" smtClean="0"/>
              <a:t>Prealbumin</a:t>
            </a:r>
            <a:r>
              <a:rPr lang="en-US" sz="2800" dirty="0" smtClean="0"/>
              <a:t>					2 – 3 days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800" dirty="0" smtClean="0"/>
              <a:t>Retinol Binding Protein			~12 hours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Fluid Excess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Critically ill pts and those with cardiac, renal, hepatic failure may require fluid restriction</a:t>
            </a:r>
          </a:p>
          <a:p>
            <a:pPr eaLnBrk="1" hangingPunct="1"/>
            <a:r>
              <a:rPr lang="en-US" sz="2800" dirty="0" smtClean="0"/>
              <a:t>May need to restrict total calories to reduce total volume</a:t>
            </a:r>
          </a:p>
          <a:p>
            <a:pPr eaLnBrk="1" hangingPunct="1"/>
            <a:r>
              <a:rPr lang="en-US" sz="2800" dirty="0" smtClean="0"/>
              <a:t>Use most concentrated source of PN components (50% dextrose = 2 kcal/ml; 20% lipid = 2 kcal/ml)</a:t>
            </a:r>
          </a:p>
          <a:p>
            <a:pPr eaLnBrk="1" hangingPunct="1"/>
            <a:r>
              <a:rPr lang="en-US" sz="2800" dirty="0" smtClean="0"/>
              <a:t>PPN may be contraindicated due to fluid volume of 2-4 liters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متشکرم.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448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Fluid requirement</a:t>
            </a:r>
          </a:p>
          <a:p>
            <a:r>
              <a:rPr lang="en-US" dirty="0" smtClean="0"/>
              <a:t>Energy requirement</a:t>
            </a:r>
          </a:p>
          <a:p>
            <a:r>
              <a:rPr lang="en-US" dirty="0" smtClean="0"/>
              <a:t>Protein requirement</a:t>
            </a:r>
          </a:p>
          <a:p>
            <a:r>
              <a:rPr lang="en-US" dirty="0" smtClean="0"/>
              <a:t>CHO/Protein</a:t>
            </a:r>
          </a:p>
          <a:p>
            <a:r>
              <a:rPr lang="en-US" dirty="0" smtClean="0"/>
              <a:t>Micronutrients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497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C St Radboud Sjabloon">
  <a:themeElements>
    <a:clrScheme name="">
      <a:dk1>
        <a:srgbClr val="000000"/>
      </a:dk1>
      <a:lt1>
        <a:srgbClr val="FFFFFF"/>
      </a:lt1>
      <a:dk2>
        <a:srgbClr val="BE3100"/>
      </a:dk2>
      <a:lt2>
        <a:srgbClr val="F37C09"/>
      </a:lt2>
      <a:accent1>
        <a:srgbClr val="0E4286"/>
      </a:accent1>
      <a:accent2>
        <a:srgbClr val="B89400"/>
      </a:accent2>
      <a:accent3>
        <a:srgbClr val="FFFFFF"/>
      </a:accent3>
      <a:accent4>
        <a:srgbClr val="000000"/>
      </a:accent4>
      <a:accent5>
        <a:srgbClr val="AAB0C3"/>
      </a:accent5>
      <a:accent6>
        <a:srgbClr val="A68600"/>
      </a:accent6>
      <a:hlink>
        <a:srgbClr val="3D168B"/>
      </a:hlink>
      <a:folHlink>
        <a:srgbClr val="00607A"/>
      </a:folHlink>
    </a:clrScheme>
    <a:fontScheme name="UMC St Radboud Sjablo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UMC St Radboud Sjabloon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C St Radboud Sjabloon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C St Radboud Sjablo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C St Radboud Sjabloon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Settings\z928040\Application Data\Microsoft\Templates\UMC St Radboud Sjabloon.pot</Template>
  <TotalTime>8827</TotalTime>
  <Words>1938</Words>
  <Application>Microsoft Office PowerPoint</Application>
  <PresentationFormat>On-screen Show (4:3)</PresentationFormat>
  <Paragraphs>573</Paragraphs>
  <Slides>84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UMC St Radboud Sjabloon</vt:lpstr>
      <vt:lpstr>PARENTERAL NUTRITION</vt:lpstr>
      <vt:lpstr>PowerPoint Presentation</vt:lpstr>
      <vt:lpstr>Total Parenteral Nutrition</vt:lpstr>
      <vt:lpstr>Parenteral Nutrition</vt:lpstr>
      <vt:lpstr>PowerPoint Presentation</vt:lpstr>
      <vt:lpstr>Risk </vt:lpstr>
      <vt:lpstr>Total Parenteral Nutrition</vt:lpstr>
      <vt:lpstr>Requirements’ calculation</vt:lpstr>
      <vt:lpstr>PowerPoint Presentation</vt:lpstr>
      <vt:lpstr>Total Parenteral Nutrition: fluid requirement</vt:lpstr>
      <vt:lpstr>How much volume to give? </vt:lpstr>
      <vt:lpstr>Energy </vt:lpstr>
      <vt:lpstr>Requirement of energy</vt:lpstr>
      <vt:lpstr>Caloric requirements: the other way!</vt:lpstr>
      <vt:lpstr>Caloric requirements (cont1)</vt:lpstr>
      <vt:lpstr>Protein</vt:lpstr>
      <vt:lpstr>How much protein to give?</vt:lpstr>
      <vt:lpstr>Total Parenteral Nutrition: Amino Acids</vt:lpstr>
      <vt:lpstr>Total Parenteral Nutrition: Carbohydrate </vt:lpstr>
      <vt:lpstr>How much CHO?</vt:lpstr>
      <vt:lpstr>How much Fat?</vt:lpstr>
      <vt:lpstr>How much Fat? (cont) </vt:lpstr>
      <vt:lpstr>Total Parenteral Nutrition Electrolytes</vt:lpstr>
      <vt:lpstr>Electrolyte Requirements</vt:lpstr>
      <vt:lpstr>Standard electrolytes solution</vt:lpstr>
      <vt:lpstr>Trace Elements Requirements</vt:lpstr>
      <vt:lpstr>Total Parenteral Nutrition Trace Elements</vt:lpstr>
      <vt:lpstr>Total Parenteral Nutrition Trace Elements</vt:lpstr>
      <vt:lpstr>Total Parenteral Nutrition Vitamins</vt:lpstr>
      <vt:lpstr>Osmolarity of solution</vt:lpstr>
      <vt:lpstr>Example</vt:lpstr>
      <vt:lpstr>Which rate to start?</vt:lpstr>
      <vt:lpstr> Transitional Feeding</vt:lpstr>
      <vt:lpstr>Transitional Feeding: parenteral to enteral</vt:lpstr>
      <vt:lpstr>Total Parenteral Nutrition</vt:lpstr>
      <vt:lpstr>   TC</vt:lpstr>
      <vt:lpstr>PowerPoint Presentation</vt:lpstr>
      <vt:lpstr>PowerPoint Presentation</vt:lpstr>
      <vt:lpstr>PICC</vt:lpstr>
      <vt:lpstr>PowerPoint Presentation</vt:lpstr>
      <vt:lpstr>SUMMARY</vt:lpstr>
      <vt:lpstr>PowerPoint Presentation</vt:lpstr>
      <vt:lpstr>PowerPoint Presentation</vt:lpstr>
      <vt:lpstr>PN admixtures</vt:lpstr>
      <vt:lpstr>All-in-One (AIO) admixtures</vt:lpstr>
      <vt:lpstr>PowerPoint Presentation</vt:lpstr>
      <vt:lpstr>Multi-bottle system</vt:lpstr>
      <vt:lpstr>PowerPoint Presentation</vt:lpstr>
      <vt:lpstr>PowerPoint Presentation</vt:lpstr>
      <vt:lpstr>Advantages of AIO</vt:lpstr>
      <vt:lpstr>Exceptions of AIO</vt:lpstr>
      <vt:lpstr>2:1 or 2 in one PN admixtures</vt:lpstr>
      <vt:lpstr>ترکیبات موجود تغذیه پرنترال</vt:lpstr>
      <vt:lpstr>In Iran</vt:lpstr>
      <vt:lpstr>Lipid Emulsions: Formulations</vt:lpstr>
      <vt:lpstr> </vt:lpstr>
      <vt:lpstr>PN workload</vt:lpstr>
      <vt:lpstr>PowerPoint Presentation</vt:lpstr>
      <vt:lpstr>Incompatibility issues</vt:lpstr>
      <vt:lpstr>Immunonutrition </vt:lpstr>
      <vt:lpstr>COMPLICATIONS</vt:lpstr>
      <vt:lpstr>PowerPoint Presentation</vt:lpstr>
      <vt:lpstr>Total Parenteral Nutrition Compatibility</vt:lpstr>
      <vt:lpstr>IV-Related Phlebitis</vt:lpstr>
      <vt:lpstr>Metabolic complications of PN</vt:lpstr>
      <vt:lpstr>Refeeding Syndrome</vt:lpstr>
      <vt:lpstr>Refeeding Syndrome Symptoms</vt:lpstr>
      <vt:lpstr>Refeeding Syndrome Prevention/Treatment</vt:lpstr>
      <vt:lpstr>Monitoring for Complications</vt:lpstr>
      <vt:lpstr>Monitoring: blood glucose</vt:lpstr>
      <vt:lpstr>Monitoring: electrolytes</vt:lpstr>
      <vt:lpstr>Monitoring: lipid profile</vt:lpstr>
      <vt:lpstr>Complications: Liver function tests</vt:lpstr>
      <vt:lpstr>PowerPoint Presentation</vt:lpstr>
      <vt:lpstr>PN-induced liver dysfunction</vt:lpstr>
      <vt:lpstr>PN-induced liver function #: risk factors</vt:lpstr>
      <vt:lpstr>TPN-induced liver dysfunction: treatment</vt:lpstr>
      <vt:lpstr>Complications: Glycaemic Control</vt:lpstr>
      <vt:lpstr>But now</vt:lpstr>
      <vt:lpstr>Acute Inpatient PN Monitoring</vt:lpstr>
      <vt:lpstr>Inpatient Monitoring PN</vt:lpstr>
      <vt:lpstr>Monitoring: Malnutrition </vt:lpstr>
      <vt:lpstr>Fluid Excess</vt:lpstr>
      <vt:lpstr>متشکرم.</vt:lpstr>
    </vt:vector>
  </TitlesOfParts>
  <Company>Centocor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Default Title Slide Presentation Topic Here - 42pt Times New Roman (Bold w/Shadow)</dc:title>
  <dc:creator>Diefenderfer</dc:creator>
  <cp:lastModifiedBy>Dr Abdolreza Norouzy</cp:lastModifiedBy>
  <cp:revision>331</cp:revision>
  <cp:lastPrinted>2013-03-10T10:59:21Z</cp:lastPrinted>
  <dcterms:created xsi:type="dcterms:W3CDTF">1999-06-30T14:54:06Z</dcterms:created>
  <dcterms:modified xsi:type="dcterms:W3CDTF">2013-03-10T11:12:45Z</dcterms:modified>
</cp:coreProperties>
</file>