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82" r:id="rId6"/>
    <p:sldId id="283" r:id="rId7"/>
    <p:sldId id="288" r:id="rId8"/>
    <p:sldId id="279" r:id="rId9"/>
    <p:sldId id="260" r:id="rId10"/>
    <p:sldId id="280" r:id="rId11"/>
    <p:sldId id="302" r:id="rId12"/>
    <p:sldId id="285" r:id="rId13"/>
    <p:sldId id="284" r:id="rId14"/>
    <p:sldId id="300" r:id="rId15"/>
    <p:sldId id="301" r:id="rId16"/>
    <p:sldId id="296" r:id="rId17"/>
    <p:sldId id="261" r:id="rId18"/>
    <p:sldId id="262" r:id="rId19"/>
    <p:sldId id="286" r:id="rId20"/>
    <p:sldId id="287" r:id="rId21"/>
    <p:sldId id="289" r:id="rId22"/>
    <p:sldId id="313" r:id="rId23"/>
    <p:sldId id="314" r:id="rId24"/>
    <p:sldId id="315" r:id="rId25"/>
    <p:sldId id="290" r:id="rId26"/>
    <p:sldId id="303" r:id="rId27"/>
    <p:sldId id="264" r:id="rId28"/>
    <p:sldId id="310" r:id="rId29"/>
    <p:sldId id="311" r:id="rId30"/>
    <p:sldId id="312" r:id="rId31"/>
    <p:sldId id="265" r:id="rId32"/>
    <p:sldId id="266" r:id="rId33"/>
    <p:sldId id="267" r:id="rId34"/>
    <p:sldId id="268" r:id="rId35"/>
    <p:sldId id="269" r:id="rId36"/>
    <p:sldId id="304" r:id="rId37"/>
    <p:sldId id="305" r:id="rId38"/>
    <p:sldId id="306" r:id="rId39"/>
    <p:sldId id="307" r:id="rId40"/>
    <p:sldId id="308" r:id="rId41"/>
    <p:sldId id="309" r:id="rId42"/>
    <p:sldId id="316" r:id="rId43"/>
    <p:sldId id="317" r:id="rId44"/>
    <p:sldId id="318" r:id="rId45"/>
    <p:sldId id="319" r:id="rId46"/>
    <p:sldId id="291" r:id="rId47"/>
    <p:sldId id="292" r:id="rId48"/>
    <p:sldId id="293" r:id="rId49"/>
    <p:sldId id="294" r:id="rId50"/>
    <p:sldId id="295" r:id="rId51"/>
    <p:sldId id="297" r:id="rId52"/>
    <p:sldId id="298" r:id="rId53"/>
    <p:sldId id="299" r:id="rId54"/>
    <p:sldId id="270" r:id="rId55"/>
    <p:sldId id="271" r:id="rId56"/>
    <p:sldId id="320" r:id="rId57"/>
    <p:sldId id="272" r:id="rId58"/>
    <p:sldId id="276" r:id="rId59"/>
    <p:sldId id="273" r:id="rId60"/>
    <p:sldId id="275" r:id="rId61"/>
    <p:sldId id="277" r:id="rId62"/>
    <p:sldId id="274" r:id="rId63"/>
    <p:sldId id="281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F2362-0A90-483B-A9D8-A68142BB83E7}" type="datetimeFigureOut">
              <a:rPr lang="en-GB" smtClean="0"/>
              <a:t>27/09/2015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3EF46-5D91-428A-9D69-6E5E117494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0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247AF-A1FF-4F08-B0A5-CF00ED5D1DF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3B5357-218F-4286-A024-460D26F0DA1E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9DB95-2991-4D7C-9AF7-64AC60919E3F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5BF1EC-E6FF-4EED-A0E0-3B9A1FF55A5C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7F66-32D8-437E-984C-F47A6172337D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0DA10-3A4F-4D4D-B654-2D3423A8D29A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7586F-7D99-462A-94D2-78F14852F643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4010A-95B7-4616-AFEB-6CC3A3FFFFCD}" type="slidenum">
              <a:rPr lang="en-US"/>
              <a:pPr/>
              <a:t>63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AF59C2-06BA-4BF3-9070-4BCA58BD2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365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B3C12-4033-4CE2-AEF6-FF94C3F6A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3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  <a:cs typeface="B Nazanin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Nazanin" pitchFamily="2" charset="-78"/>
              </a:defRPr>
            </a:lvl1pPr>
            <a:lvl2pPr>
              <a:defRPr>
                <a:solidFill>
                  <a:schemeClr val="bg1"/>
                </a:solidFill>
                <a:cs typeface="B Nazanin" pitchFamily="2" charset="-78"/>
              </a:defRPr>
            </a:lvl2pPr>
            <a:lvl3pPr>
              <a:defRPr>
                <a:solidFill>
                  <a:schemeClr val="bg1"/>
                </a:solidFill>
                <a:cs typeface="B Nazanin" pitchFamily="2" charset="-78"/>
              </a:defRPr>
            </a:lvl3pPr>
            <a:lvl4pPr>
              <a:defRPr>
                <a:solidFill>
                  <a:schemeClr val="bg1"/>
                </a:solidFill>
                <a:cs typeface="B Nazanin" pitchFamily="2" charset="-78"/>
              </a:defRPr>
            </a:lvl4pPr>
            <a:lvl5pPr>
              <a:defRPr>
                <a:solidFill>
                  <a:schemeClr val="bg1"/>
                </a:solidFill>
                <a:cs typeface="B Nazanin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CF197-5954-4A56-8691-7BCD3072112B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858AE-414B-4B08-8912-7CDBFB4C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7772400" cy="1470025"/>
          </a:xfrm>
        </p:spPr>
        <p:txBody>
          <a:bodyPr>
            <a:noAutofit/>
          </a:bodyPr>
          <a:lstStyle/>
          <a:p>
            <a:r>
              <a:rPr lang="fa-IR" sz="4800" dirty="0" smtClean="0">
                <a:solidFill>
                  <a:srgbClr val="FF0000"/>
                </a:solidFill>
              </a:rPr>
              <a:t>حمایتهای تغذیه ای در بیماران سوختگی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4678" y="3643314"/>
            <a:ext cx="5543544" cy="17526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chemeClr val="bg1"/>
                </a:solidFill>
              </a:rPr>
              <a:t>دکتر عبدالرضا نوروزی</a:t>
            </a:r>
          </a:p>
          <a:p>
            <a:r>
              <a:rPr lang="fa-IR" sz="2600" dirty="0" smtClean="0">
                <a:solidFill>
                  <a:schemeClr val="bg1"/>
                </a:solidFill>
              </a:rPr>
              <a:t>متخصص تغذیه و فلوشیپ بیماریهای متابولیک</a:t>
            </a:r>
          </a:p>
          <a:p>
            <a:pPr rtl="1"/>
            <a:r>
              <a:rPr lang="fa-IR" sz="2600" dirty="0" smtClean="0">
                <a:solidFill>
                  <a:schemeClr val="bg1"/>
                </a:solidFill>
              </a:rPr>
              <a:t> دانشیار دانشکده پزشکی مشهد</a:t>
            </a:r>
            <a:endParaRPr lang="en-US" sz="2600" dirty="0">
              <a:solidFill>
                <a:schemeClr val="bg1"/>
              </a:solidFill>
            </a:endParaRPr>
          </a:p>
        </p:txBody>
      </p:sp>
      <p:pic>
        <p:nvPicPr>
          <p:cNvPr id="4" name="Picture 3" descr="bur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786058"/>
            <a:ext cx="2830704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rn_Degree_Diagram_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57166"/>
            <a:ext cx="4357718" cy="61884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D:\张伟\ZW\教学\大课讲课\烧伤图片\Burn1_small（1度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33718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3" name="Picture 3" descr="D:\张伟\ZW\教学\大课讲课\烧伤图片\Burn2_small（2度）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527425" cy="216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4" name="Picture 4" descr="D:\张伟\ZW\教学\大课讲课\烧伤图片\Burn3_small（3度）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67200"/>
            <a:ext cx="33718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6781800" y="304800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FFFF"/>
                </a:solidFill>
                <a:latin typeface="Arial Narrow" pitchFamily="34" charset="0"/>
              </a:rPr>
              <a:t>BURN INJURY (32)</a:t>
            </a:r>
          </a:p>
        </p:txBody>
      </p:sp>
    </p:spTree>
    <p:extLst>
      <p:ext uri="{BB962C8B-B14F-4D97-AF65-F5344CB8AC3E}">
        <p14:creationId xmlns:p14="http://schemas.microsoft.com/office/powerpoint/2010/main" val="345625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Alternative 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Partial Thickness</a:t>
            </a:r>
          </a:p>
          <a:p>
            <a:pPr lvl="1"/>
            <a:r>
              <a:rPr lang="en-GB" dirty="0" smtClean="0"/>
              <a:t>Superficial</a:t>
            </a:r>
          </a:p>
          <a:p>
            <a:pPr lvl="1"/>
            <a:r>
              <a:rPr lang="en-GB" dirty="0" smtClean="0"/>
              <a:t>Deep</a:t>
            </a:r>
          </a:p>
          <a:p>
            <a:r>
              <a:rPr lang="en-GB" dirty="0" smtClean="0"/>
              <a:t>Full thickness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Determining Severity of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Size (surface area)</a:t>
            </a:r>
          </a:p>
          <a:p>
            <a:r>
              <a:rPr lang="en-GB" dirty="0" smtClean="0"/>
              <a:t>Depth</a:t>
            </a:r>
          </a:p>
          <a:p>
            <a:r>
              <a:rPr lang="en-GB" dirty="0" smtClean="0"/>
              <a:t>Age</a:t>
            </a:r>
          </a:p>
          <a:p>
            <a:r>
              <a:rPr lang="en-GB" dirty="0" smtClean="0"/>
              <a:t>Prior status of health of victim</a:t>
            </a:r>
          </a:p>
          <a:p>
            <a:r>
              <a:rPr lang="en-GB" dirty="0" smtClean="0"/>
              <a:t> Location of burn</a:t>
            </a:r>
          </a:p>
          <a:p>
            <a:r>
              <a:rPr lang="en-GB" dirty="0" smtClean="0"/>
              <a:t> Severity of associated injury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895600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>
                <a:solidFill>
                  <a:srgbClr val="66FF66"/>
                </a:solidFill>
                <a:latin typeface="Comic Sans MS" pitchFamily="66" charset="0"/>
              </a:rPr>
              <a:t>3. Severity of burn injury</a:t>
            </a:r>
            <a:r>
              <a:rPr lang="en-US" altLang="zh-CN" sz="3200">
                <a:solidFill>
                  <a:schemeClr val="bg1"/>
                </a:solidFill>
              </a:rPr>
              <a:t/>
            </a:r>
            <a:br>
              <a:rPr lang="en-US" altLang="zh-CN" sz="3200">
                <a:solidFill>
                  <a:schemeClr val="bg1"/>
                </a:solidFill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</a:t>
            </a:r>
            <a:b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</a:t>
            </a:r>
            <a:r>
              <a:rPr lang="en-US" altLang="zh-CN" sz="3200">
                <a:solidFill>
                  <a:schemeClr val="bg1"/>
                </a:solidFill>
                <a:latin typeface="Comic Sans MS"/>
              </a:rPr>
              <a:t>·</a:t>
            </a:r>
            <a:r>
              <a:rPr lang="en-US" altLang="zh-CN" sz="3200">
                <a:solidFill>
                  <a:srgbClr val="FFFF00"/>
                </a:solidFill>
                <a:latin typeface="Comic Sans MS" pitchFamily="66" charset="0"/>
              </a:rPr>
              <a:t>mild: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Ⅱ</a:t>
            </a:r>
            <a:r>
              <a:rPr lang="en-US" altLang="zh-CN" sz="3200" baseline="30000">
                <a:solidFill>
                  <a:schemeClr val="bg1"/>
                </a:solidFill>
                <a:latin typeface="Comic Sans MS" pitchFamily="66" charset="0"/>
              </a:rPr>
              <a:t>0 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&lt;10%TBS</a:t>
            </a:r>
            <a:r>
              <a:rPr lang="en-US" altLang="zh-CN" sz="3200">
                <a:solidFill>
                  <a:schemeClr val="bg1"/>
                </a:solidFill>
              </a:rPr>
              <a:t/>
            </a:r>
            <a:br>
              <a:rPr lang="en-US" altLang="zh-CN" sz="3200">
                <a:solidFill>
                  <a:schemeClr val="bg1"/>
                </a:solidFill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</a:t>
            </a:r>
            <a:r>
              <a:rPr lang="en-US" altLang="zh-CN" sz="3200">
                <a:solidFill>
                  <a:schemeClr val="bg1"/>
                </a:solidFill>
                <a:latin typeface="Comic Sans MS"/>
              </a:rPr>
              <a:t>·</a:t>
            </a:r>
            <a:r>
              <a:rPr lang="en-US" altLang="zh-CN" sz="3200">
                <a:solidFill>
                  <a:srgbClr val="FFFF00"/>
                </a:solidFill>
                <a:latin typeface="Comic Sans MS" pitchFamily="66" charset="0"/>
              </a:rPr>
              <a:t>moderate: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Ⅱ</a:t>
            </a:r>
            <a:r>
              <a:rPr lang="en-US" altLang="zh-CN" sz="3200" baseline="30000">
                <a:solidFill>
                  <a:schemeClr val="bg1"/>
                </a:solidFill>
                <a:latin typeface="Comic Sans MS" pitchFamily="66" charset="0"/>
              </a:rPr>
              <a:t>0 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10-30%; or</a:t>
            </a:r>
            <a:b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                  Ⅲ</a:t>
            </a:r>
            <a:r>
              <a:rPr lang="en-US" altLang="zh-CN" sz="3200" baseline="30000">
                <a:solidFill>
                  <a:schemeClr val="bg1"/>
                </a:solidFill>
                <a:latin typeface="Comic Sans MS" pitchFamily="66" charset="0"/>
              </a:rPr>
              <a:t>0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&lt;10%TBS</a:t>
            </a:r>
            <a:r>
              <a:rPr lang="en-US" altLang="zh-CN" sz="3200">
                <a:solidFill>
                  <a:schemeClr val="bg1"/>
                </a:solidFill>
              </a:rPr>
              <a:t/>
            </a:r>
            <a:br>
              <a:rPr lang="en-US" altLang="zh-CN" sz="3200">
                <a:solidFill>
                  <a:schemeClr val="bg1"/>
                </a:solidFill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</a:t>
            </a:r>
            <a:r>
              <a:rPr lang="en-US" altLang="zh-CN" sz="3200">
                <a:solidFill>
                  <a:schemeClr val="bg1"/>
                </a:solidFill>
                <a:latin typeface="Comic Sans MS"/>
              </a:rPr>
              <a:t>·</a:t>
            </a:r>
            <a:r>
              <a:rPr lang="en-US" altLang="zh-CN" sz="3200">
                <a:solidFill>
                  <a:srgbClr val="FFFF00"/>
                </a:solidFill>
                <a:latin typeface="Comic Sans MS" pitchFamily="66" charset="0"/>
              </a:rPr>
              <a:t>severe: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total area 30-50%; or</a:t>
            </a:r>
            <a:b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              Ⅲ</a:t>
            </a:r>
            <a:r>
              <a:rPr lang="en-US" altLang="zh-CN" sz="3200" baseline="30000">
                <a:solidFill>
                  <a:schemeClr val="bg1"/>
                </a:solidFill>
                <a:latin typeface="Comic Sans MS" pitchFamily="66" charset="0"/>
              </a:rPr>
              <a:t>0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10-20%; or with shock,</a:t>
            </a:r>
            <a:b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           airway burn, combined injury</a:t>
            </a:r>
            <a:r>
              <a:rPr lang="en-US" altLang="zh-CN" sz="3200">
                <a:solidFill>
                  <a:schemeClr val="bg1"/>
                </a:solidFill>
              </a:rPr>
              <a:t/>
            </a:r>
            <a:br>
              <a:rPr lang="en-US" altLang="zh-CN" sz="3200">
                <a:solidFill>
                  <a:schemeClr val="bg1"/>
                </a:solidFill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</a:t>
            </a:r>
            <a:r>
              <a:rPr lang="en-US" altLang="zh-CN" sz="3200">
                <a:solidFill>
                  <a:schemeClr val="bg1"/>
                </a:solidFill>
                <a:latin typeface="Comic Sans MS"/>
              </a:rPr>
              <a:t>·</a:t>
            </a:r>
            <a:r>
              <a:rPr lang="en-US" altLang="zh-CN" sz="3200">
                <a:solidFill>
                  <a:srgbClr val="FFFF00"/>
                </a:solidFill>
                <a:latin typeface="Comic Sans MS" pitchFamily="66" charset="0"/>
              </a:rPr>
              <a:t>major: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total area &gt;50%; Ⅲ</a:t>
            </a:r>
            <a:r>
              <a:rPr lang="en-US" altLang="zh-CN" sz="3200" baseline="30000">
                <a:solidFill>
                  <a:schemeClr val="bg1"/>
                </a:solidFill>
                <a:latin typeface="Comic Sans MS" pitchFamily="66" charset="0"/>
              </a:rPr>
              <a:t>0</a:t>
            </a: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&gt;20%;</a:t>
            </a:r>
            <a:b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200">
                <a:solidFill>
                  <a:schemeClr val="bg1"/>
                </a:solidFill>
                <a:latin typeface="Comic Sans MS" pitchFamily="66" charset="0"/>
              </a:rPr>
              <a:t>                  or with severe complications</a:t>
            </a:r>
            <a:r>
              <a:rPr lang="en-US" altLang="zh-CN" sz="3200">
                <a:latin typeface="Comic Sans MS" pitchFamily="66" charset="0"/>
              </a:rPr>
              <a:t> </a:t>
            </a:r>
            <a:r>
              <a:rPr lang="en-US" altLang="zh-CN" sz="3200"/>
              <a:t/>
            </a:r>
            <a:br>
              <a:rPr lang="en-US" altLang="zh-CN" sz="3200"/>
            </a:br>
            <a:endParaRPr lang="en-US" altLang="zh-CN" sz="320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781800" y="304800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FFFF"/>
                </a:solidFill>
                <a:latin typeface="Arial Narrow" pitchFamily="34" charset="0"/>
              </a:rPr>
              <a:t>BURN INJURY (27)</a:t>
            </a:r>
          </a:p>
        </p:txBody>
      </p:sp>
    </p:spTree>
    <p:extLst>
      <p:ext uri="{BB962C8B-B14F-4D97-AF65-F5344CB8AC3E}">
        <p14:creationId xmlns:p14="http://schemas.microsoft.com/office/powerpoint/2010/main" val="414346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3600" b="1">
                <a:solidFill>
                  <a:schemeClr val="bg1"/>
                </a:solidFill>
                <a:latin typeface="Comic Sans MS" pitchFamily="66" charset="0"/>
              </a:rPr>
              <a:t>depth: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</a:t>
            </a:r>
            <a:b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 </a:t>
            </a:r>
            <a:r>
              <a:rPr lang="en-US" altLang="zh-CN" sz="3600">
                <a:solidFill>
                  <a:srgbClr val="FFFF00"/>
                </a:solidFill>
                <a:latin typeface="Comic Sans MS" pitchFamily="66" charset="0"/>
              </a:rPr>
              <a:t>superficial: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Ⅰ</a:t>
            </a:r>
            <a:r>
              <a:rPr lang="en-US" altLang="zh-CN" sz="3600" baseline="30000">
                <a:solidFill>
                  <a:schemeClr val="bg1"/>
                </a:solidFill>
                <a:latin typeface="Comic Sans MS" pitchFamily="66" charset="0"/>
              </a:rPr>
              <a:t>0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and superficial Ⅱ</a:t>
            </a:r>
            <a:r>
              <a:rPr lang="en-US" altLang="zh-CN" sz="3600" baseline="30000">
                <a:solidFill>
                  <a:schemeClr val="bg1"/>
                </a:solidFill>
                <a:latin typeface="Comic Sans MS" pitchFamily="66" charset="0"/>
              </a:rPr>
              <a:t>0 </a:t>
            </a:r>
            <a:r>
              <a:rPr lang="en-US" altLang="zh-CN" sz="3600">
                <a:solidFill>
                  <a:schemeClr val="bg1"/>
                </a:solidFill>
              </a:rPr>
              <a:t/>
            </a:r>
            <a:br>
              <a:rPr lang="en-US" altLang="zh-CN" sz="3600">
                <a:solidFill>
                  <a:schemeClr val="bg1"/>
                </a:solidFill>
              </a:rPr>
            </a:b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 </a:t>
            </a:r>
            <a:r>
              <a:rPr lang="en-US" altLang="zh-CN" sz="3600">
                <a:solidFill>
                  <a:srgbClr val="FFFF00"/>
                </a:solidFill>
                <a:latin typeface="Comic Sans MS" pitchFamily="66" charset="0"/>
              </a:rPr>
              <a:t>deep: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deep Ⅱ</a:t>
            </a:r>
            <a:r>
              <a:rPr lang="en-US" altLang="zh-CN" sz="3600" baseline="30000">
                <a:solidFill>
                  <a:schemeClr val="bg1"/>
                </a:solidFill>
                <a:latin typeface="Comic Sans MS" pitchFamily="66" charset="0"/>
              </a:rPr>
              <a:t>0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and  Ⅲ</a:t>
            </a:r>
            <a:r>
              <a:rPr lang="en-US" altLang="zh-CN" sz="3600" baseline="30000">
                <a:solidFill>
                  <a:schemeClr val="bg1"/>
                </a:solidFill>
                <a:latin typeface="Comic Sans MS" pitchFamily="66" charset="0"/>
              </a:rPr>
              <a:t>0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altLang="zh-CN" sz="3600">
                <a:solidFill>
                  <a:schemeClr val="bg1"/>
                </a:solidFill>
              </a:rPr>
              <a:t/>
            </a:r>
            <a:br>
              <a:rPr lang="en-US" altLang="zh-CN" sz="3600">
                <a:solidFill>
                  <a:schemeClr val="bg1"/>
                </a:solidFill>
              </a:rPr>
            </a:b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  </a:t>
            </a:r>
            <a:b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600" b="1">
                <a:solidFill>
                  <a:schemeClr val="bg1"/>
                </a:solidFill>
                <a:latin typeface="Comic Sans MS" pitchFamily="66" charset="0"/>
              </a:rPr>
              <a:t>area: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</a:t>
            </a:r>
            <a:b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         </a:t>
            </a:r>
            <a:r>
              <a:rPr lang="en-US" altLang="zh-CN" sz="3600">
                <a:solidFill>
                  <a:srgbClr val="FFFF00"/>
                </a:solidFill>
                <a:latin typeface="Comic Sans MS" pitchFamily="66" charset="0"/>
              </a:rPr>
              <a:t>small area: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&lt;15%</a:t>
            </a:r>
            <a:r>
              <a:rPr lang="en-US" altLang="zh-CN" sz="3600">
                <a:solidFill>
                  <a:schemeClr val="bg1"/>
                </a:solidFill>
              </a:rPr>
              <a:t/>
            </a:r>
            <a:br>
              <a:rPr lang="en-US" altLang="zh-CN" sz="3600">
                <a:solidFill>
                  <a:schemeClr val="bg1"/>
                </a:solidFill>
              </a:rPr>
            </a:b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         </a:t>
            </a:r>
            <a:r>
              <a:rPr lang="en-US" altLang="zh-CN" sz="3600">
                <a:solidFill>
                  <a:srgbClr val="FFFF00"/>
                </a:solidFill>
                <a:latin typeface="Comic Sans MS" pitchFamily="66" charset="0"/>
              </a:rPr>
              <a:t>middle area: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15-30%</a:t>
            </a:r>
            <a:r>
              <a:rPr lang="en-US" altLang="zh-CN" sz="3600">
                <a:solidFill>
                  <a:schemeClr val="bg1"/>
                </a:solidFill>
              </a:rPr>
              <a:t/>
            </a:r>
            <a:br>
              <a:rPr lang="en-US" altLang="zh-CN" sz="3600">
                <a:solidFill>
                  <a:schemeClr val="bg1"/>
                </a:solidFill>
              </a:rPr>
            </a:b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          </a:t>
            </a:r>
            <a:r>
              <a:rPr lang="en-US" altLang="zh-CN" sz="3600">
                <a:solidFill>
                  <a:srgbClr val="FFFF00"/>
                </a:solidFill>
                <a:latin typeface="Comic Sans MS" pitchFamily="66" charset="0"/>
              </a:rPr>
              <a:t>large area:</a:t>
            </a:r>
            <a:r>
              <a:rPr lang="en-US" altLang="zh-CN" sz="3600">
                <a:solidFill>
                  <a:schemeClr val="bg1"/>
                </a:solidFill>
                <a:latin typeface="Comic Sans MS" pitchFamily="66" charset="0"/>
              </a:rPr>
              <a:t> &gt;30%</a:t>
            </a:r>
            <a:r>
              <a:rPr lang="en-US" altLang="zh-CN" sz="3600">
                <a:solidFill>
                  <a:schemeClr val="bg1"/>
                </a:solidFill>
              </a:rPr>
              <a:t/>
            </a:r>
            <a:br>
              <a:rPr lang="en-US" altLang="zh-CN" sz="3600">
                <a:solidFill>
                  <a:schemeClr val="bg1"/>
                </a:solidFill>
              </a:rPr>
            </a:br>
            <a:endParaRPr lang="en-US" altLang="zh-CN" sz="3600">
              <a:solidFill>
                <a:schemeClr val="bg1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781800" y="304800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FFFF"/>
                </a:solidFill>
                <a:latin typeface="Arial Narrow" pitchFamily="34" charset="0"/>
              </a:rPr>
              <a:t>BURN INJURY (28)</a:t>
            </a:r>
          </a:p>
        </p:txBody>
      </p:sp>
    </p:spTree>
    <p:extLst>
      <p:ext uri="{BB962C8B-B14F-4D97-AF65-F5344CB8AC3E}">
        <p14:creationId xmlns:p14="http://schemas.microsoft.com/office/powerpoint/2010/main" val="1461893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339013" cy="768350"/>
          </a:xfrm>
        </p:spPr>
        <p:txBody>
          <a:bodyPr>
            <a:normAutofit fontScale="90000"/>
          </a:bodyPr>
          <a:lstStyle/>
          <a:p>
            <a:r>
              <a:rPr lang="en-US" altLang="en-US" sz="3200">
                <a:solidFill>
                  <a:srgbClr val="FFCC00"/>
                </a:solidFill>
              </a:rPr>
              <a:t>Immediate Physiologic and Metabolic Changes after Injury or Burn</a:t>
            </a:r>
          </a:p>
        </p:txBody>
      </p:sp>
      <p:pic>
        <p:nvPicPr>
          <p:cNvPr id="41987" name="Picture 3" descr="42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7"/>
          <a:stretch>
            <a:fillRect/>
          </a:stretch>
        </p:blipFill>
        <p:spPr bwMode="auto">
          <a:xfrm>
            <a:off x="539552" y="1037100"/>
            <a:ext cx="7960955" cy="545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219200" y="6525344"/>
            <a:ext cx="7491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1000" i="1" dirty="0">
                <a:solidFill>
                  <a:schemeClr val="bg2"/>
                </a:solidFill>
                <a:latin typeface="Arial" charset="0"/>
              </a:rPr>
              <a:t>ADH</a:t>
            </a:r>
            <a:r>
              <a:rPr lang="en-US" altLang="en-US" sz="1000" dirty="0">
                <a:solidFill>
                  <a:schemeClr val="bg2"/>
                </a:solidFill>
                <a:latin typeface="Arial" charset="0"/>
              </a:rPr>
              <a:t>, </a:t>
            </a:r>
            <a:r>
              <a:rPr lang="en-US" altLang="en-US" sz="1000" dirty="0" err="1">
                <a:solidFill>
                  <a:schemeClr val="bg2"/>
                </a:solidFill>
                <a:latin typeface="Arial" charset="0"/>
              </a:rPr>
              <a:t>Antiduretic</a:t>
            </a:r>
            <a:r>
              <a:rPr lang="en-US" altLang="en-US" sz="1000" dirty="0">
                <a:solidFill>
                  <a:schemeClr val="bg2"/>
                </a:solidFill>
                <a:latin typeface="Arial" charset="0"/>
              </a:rPr>
              <a:t> hormone; </a:t>
            </a:r>
            <a:r>
              <a:rPr lang="en-US" altLang="en-US" sz="1000" i="1" dirty="0">
                <a:solidFill>
                  <a:schemeClr val="bg2"/>
                </a:solidFill>
                <a:latin typeface="Arial" charset="0"/>
              </a:rPr>
              <a:t>NH</a:t>
            </a:r>
            <a:r>
              <a:rPr lang="en-US" altLang="en-US" sz="1000" i="1" baseline="-25000" dirty="0">
                <a:solidFill>
                  <a:schemeClr val="bg2"/>
                </a:solidFill>
                <a:latin typeface="Arial" charset="0"/>
              </a:rPr>
              <a:t>3</a:t>
            </a:r>
            <a:r>
              <a:rPr lang="en-US" altLang="en-US" sz="1000" dirty="0">
                <a:solidFill>
                  <a:schemeClr val="bg2"/>
                </a:solidFill>
                <a:latin typeface="Arial" charset="0"/>
              </a:rPr>
              <a:t>, ammonia.</a:t>
            </a:r>
          </a:p>
        </p:txBody>
      </p:sp>
    </p:spTree>
    <p:extLst>
      <p:ext uri="{BB962C8B-B14F-4D97-AF65-F5344CB8AC3E}">
        <p14:creationId xmlns:p14="http://schemas.microsoft.com/office/powerpoint/2010/main" val="348888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Hypermetabolism</a:t>
            </a:r>
            <a:endParaRPr lang="en-US" dirty="0" smtClean="0"/>
          </a:p>
          <a:p>
            <a:pPr lvl="1"/>
            <a:r>
              <a:rPr lang="en-US" dirty="0" smtClean="0"/>
              <a:t>Up to 100% basal metabolic rate is required</a:t>
            </a:r>
          </a:p>
          <a:p>
            <a:pPr lvl="1"/>
            <a:r>
              <a:rPr lang="en-US" dirty="0" smtClean="0"/>
              <a:t>Severe weight loss</a:t>
            </a:r>
          </a:p>
          <a:p>
            <a:pPr lvl="2"/>
            <a:r>
              <a:rPr lang="en-US" dirty="0" smtClean="0"/>
              <a:t>Up to 10%: increased mortality</a:t>
            </a:r>
          </a:p>
          <a:p>
            <a:pPr lvl="2"/>
            <a:r>
              <a:rPr lang="en-US" dirty="0" smtClean="0"/>
              <a:t>&gt;30%: almost 100% mortality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Decrease in basal metabolic rate in recovery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Hormonal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circulating </a:t>
            </a:r>
            <a:r>
              <a:rPr lang="en-US" dirty="0" err="1" smtClean="0"/>
              <a:t>cathecolamines</a:t>
            </a:r>
            <a:r>
              <a:rPr lang="en-US" dirty="0" smtClean="0"/>
              <a:t>, </a:t>
            </a:r>
            <a:r>
              <a:rPr lang="en-US" dirty="0" err="1" smtClean="0"/>
              <a:t>cortisol</a:t>
            </a:r>
            <a:r>
              <a:rPr lang="en-US" dirty="0" smtClean="0"/>
              <a:t> and glucagon</a:t>
            </a:r>
          </a:p>
          <a:p>
            <a:r>
              <a:rPr lang="en-US" dirty="0" smtClean="0"/>
              <a:t>Normal/slightly elevated insulin</a:t>
            </a:r>
          </a:p>
          <a:p>
            <a:r>
              <a:rPr lang="en-US" dirty="0" smtClean="0"/>
              <a:t>Increased proteolysis and </a:t>
            </a:r>
            <a:r>
              <a:rPr lang="en-US" dirty="0" err="1" smtClean="0"/>
              <a:t>lipolysis</a:t>
            </a:r>
            <a:endParaRPr lang="en-US" dirty="0" smtClean="0"/>
          </a:p>
          <a:p>
            <a:r>
              <a:rPr lang="en-US" dirty="0" smtClean="0"/>
              <a:t>Release of large amounts of amino acids, glycerol and free fatty acids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Evaporative water loss from burn wounds may reach 300 cc/m2/h (normal = 15)</a:t>
            </a:r>
          </a:p>
          <a:p>
            <a:endParaRPr lang="en-GB" dirty="0" smtClean="0"/>
          </a:p>
          <a:p>
            <a:r>
              <a:rPr lang="en-GB" dirty="0" smtClean="0"/>
              <a:t>Heat loss may reach 580 Kcal/hour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the types and degree of burns</a:t>
            </a:r>
          </a:p>
          <a:p>
            <a:r>
              <a:rPr lang="en-US" dirty="0" smtClean="0"/>
              <a:t>Understand the bodies metabolic, hormonal, and immune response to burn</a:t>
            </a:r>
          </a:p>
          <a:p>
            <a:r>
              <a:rPr lang="en-US" dirty="0" smtClean="0"/>
              <a:t>Identify proper energy requirements for burn victims</a:t>
            </a:r>
          </a:p>
          <a:p>
            <a:r>
              <a:rPr lang="en-US" dirty="0" smtClean="0"/>
              <a:t>Understand the significant of CHO, protein and fat in burn patients</a:t>
            </a:r>
          </a:p>
          <a:p>
            <a:r>
              <a:rPr lang="en-US" dirty="0" smtClean="0"/>
              <a:t>Recognize the vitamins and minerals important in burn healing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Fighting the Metabolic</a:t>
            </a:r>
            <a:br>
              <a:rPr lang="en-GB" dirty="0" smtClean="0"/>
            </a:br>
            <a:r>
              <a:rPr lang="en-GB" dirty="0" smtClean="0"/>
              <a:t>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Aggressive nutritional support</a:t>
            </a:r>
          </a:p>
          <a:p>
            <a:r>
              <a:rPr lang="en-GB" dirty="0" smtClean="0"/>
              <a:t> Rapid wound closure</a:t>
            </a:r>
          </a:p>
          <a:p>
            <a:r>
              <a:rPr lang="en-GB" dirty="0" smtClean="0"/>
              <a:t>Control pain and stress</a:t>
            </a:r>
          </a:p>
          <a:p>
            <a:r>
              <a:rPr lang="en-GB" dirty="0" smtClean="0"/>
              <a:t>Prevent sepsis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Hypovolemic</a:t>
            </a:r>
            <a:r>
              <a:rPr lang="en-GB" dirty="0" smtClean="0"/>
              <a:t> State: First 48°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 Rapid fluid shifts</a:t>
            </a:r>
          </a:p>
          <a:p>
            <a:r>
              <a:rPr lang="en-GB" dirty="0" smtClean="0"/>
              <a:t>Capillary permeability with burns increases with </a:t>
            </a:r>
            <a:r>
              <a:rPr lang="en-GB" dirty="0" err="1" smtClean="0"/>
              <a:t>vasodilation</a:t>
            </a:r>
            <a:endParaRPr lang="en-GB" dirty="0" smtClean="0"/>
          </a:p>
          <a:p>
            <a:r>
              <a:rPr lang="en-GB" dirty="0" smtClean="0"/>
              <a:t>Fluid loss deep in wounds</a:t>
            </a:r>
          </a:p>
          <a:p>
            <a:r>
              <a:rPr lang="en-GB" dirty="0" smtClean="0"/>
              <a:t>Metabolic acidosis</a:t>
            </a:r>
          </a:p>
          <a:p>
            <a:r>
              <a:rPr lang="en-GB" dirty="0" smtClean="0"/>
              <a:t>Protein loss</a:t>
            </a:r>
          </a:p>
          <a:p>
            <a:r>
              <a:rPr lang="en-GB" dirty="0" err="1" smtClean="0"/>
              <a:t>Hemoconcentration</a:t>
            </a:r>
            <a:endParaRPr lang="en-GB" dirty="0" smtClean="0"/>
          </a:p>
          <a:p>
            <a:pPr lvl="1"/>
            <a:r>
              <a:rPr lang="en-GB" dirty="0" err="1" smtClean="0"/>
              <a:t>Hct</a:t>
            </a:r>
            <a:r>
              <a:rPr lang="en-GB" dirty="0" smtClean="0"/>
              <a:t> increases</a:t>
            </a:r>
          </a:p>
          <a:p>
            <a:r>
              <a:rPr lang="en-GB" dirty="0" smtClean="0"/>
              <a:t>Low blood volume, </a:t>
            </a:r>
            <a:r>
              <a:rPr lang="en-GB" dirty="0" err="1" smtClean="0"/>
              <a:t>oliguria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Hyponatremia</a:t>
            </a:r>
            <a:endParaRPr lang="en-GB" dirty="0" smtClean="0"/>
          </a:p>
          <a:p>
            <a:r>
              <a:rPr lang="en-GB" dirty="0" smtClean="0"/>
              <a:t> K – damaged cells release K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MNT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 weight loss</a:t>
            </a:r>
          </a:p>
          <a:p>
            <a:r>
              <a:rPr lang="en-US" dirty="0" smtClean="0"/>
              <a:t>Preserve </a:t>
            </a:r>
            <a:r>
              <a:rPr lang="en-US" dirty="0"/>
              <a:t>lean body </a:t>
            </a:r>
            <a:r>
              <a:rPr lang="en-US" dirty="0" smtClean="0"/>
              <a:t>mass</a:t>
            </a:r>
          </a:p>
          <a:p>
            <a:r>
              <a:rPr lang="en-US" dirty="0" smtClean="0"/>
              <a:t> </a:t>
            </a:r>
            <a:r>
              <a:rPr lang="en-US" dirty="0"/>
              <a:t>Promote healing</a:t>
            </a:r>
          </a:p>
        </p:txBody>
      </p:sp>
    </p:spTree>
    <p:extLst>
      <p:ext uri="{BB962C8B-B14F-4D97-AF65-F5344CB8AC3E}">
        <p14:creationId xmlns:p14="http://schemas.microsoft.com/office/powerpoint/2010/main" val="1137053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ASSESS PATIENT WITHIN 48 HOURS (TRY 24 HRS)</a:t>
            </a:r>
          </a:p>
          <a:p>
            <a:pPr marL="0" indent="0">
              <a:buNone/>
            </a:pPr>
            <a:r>
              <a:rPr lang="en-US" dirty="0"/>
              <a:t>• FOLLOW UP WITH THE PATIENT EVERY 3 DAYS</a:t>
            </a:r>
          </a:p>
          <a:p>
            <a:pPr marL="0" indent="0">
              <a:buNone/>
            </a:pPr>
            <a:r>
              <a:rPr lang="en-US" dirty="0"/>
              <a:t>• WEEKLY MULTIDISCIPLINARY BURN ROUNDS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53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HEIGHT</a:t>
            </a:r>
          </a:p>
          <a:p>
            <a:pPr marL="0" indent="0">
              <a:buNone/>
            </a:pPr>
            <a:r>
              <a:rPr lang="en-US" dirty="0"/>
              <a:t>• ADMIT WT</a:t>
            </a:r>
          </a:p>
          <a:p>
            <a:pPr marL="0" indent="0">
              <a:buNone/>
            </a:pPr>
            <a:r>
              <a:rPr lang="en-US" dirty="0"/>
              <a:t>• USUAL WT</a:t>
            </a:r>
          </a:p>
          <a:p>
            <a:pPr marL="0" indent="0">
              <a:buNone/>
            </a:pPr>
            <a:r>
              <a:rPr lang="en-US" dirty="0"/>
              <a:t>• % TBSA</a:t>
            </a:r>
          </a:p>
          <a:p>
            <a:pPr marL="0" indent="0">
              <a:buNone/>
            </a:pPr>
            <a:r>
              <a:rPr lang="en-US" dirty="0"/>
              <a:t>• FOOD ALLERGIES / INTOLERANCES</a:t>
            </a:r>
          </a:p>
          <a:p>
            <a:pPr marL="0" indent="0">
              <a:buNone/>
            </a:pPr>
            <a:r>
              <a:rPr lang="en-US" dirty="0"/>
              <a:t>• DIFFICULTY CHEWING / SWALLOWING</a:t>
            </a:r>
          </a:p>
          <a:p>
            <a:pPr marL="0" indent="0">
              <a:buNone/>
            </a:pPr>
            <a:r>
              <a:rPr lang="en-US" dirty="0"/>
              <a:t>• SUPPLEMENTS PRIOR TO ADMISSION</a:t>
            </a:r>
          </a:p>
          <a:p>
            <a:pPr marL="0" indent="0">
              <a:buNone/>
            </a:pPr>
            <a:r>
              <a:rPr lang="en-US" dirty="0"/>
              <a:t>• PREVIOUS GASTROINTESTINAL ISSUES</a:t>
            </a:r>
          </a:p>
          <a:p>
            <a:pPr marL="0" indent="0">
              <a:buNone/>
            </a:pPr>
            <a:r>
              <a:rPr lang="en-US" dirty="0"/>
              <a:t>• PREVIOUS SUBSTANCE ABUSE?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95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Diuretic Phase: 48-72° After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Capillary membrane integrity returns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Edema</a:t>
            </a:r>
            <a:r>
              <a:rPr lang="en-GB" dirty="0" smtClean="0"/>
              <a:t> fluid shifts back into vessels – blood volume increases</a:t>
            </a:r>
          </a:p>
          <a:p>
            <a:r>
              <a:rPr lang="en-GB" dirty="0" err="1" smtClean="0"/>
              <a:t>Hemodilution</a:t>
            </a:r>
            <a:r>
              <a:rPr lang="en-GB" dirty="0" smtClean="0"/>
              <a:t> - low </a:t>
            </a:r>
            <a:r>
              <a:rPr lang="en-GB" dirty="0" err="1" smtClean="0"/>
              <a:t>Hct</a:t>
            </a:r>
            <a:r>
              <a:rPr lang="en-GB" dirty="0" smtClean="0"/>
              <a:t>, decreased potassium as it moves back into the cell or is excreted in urine with the </a:t>
            </a:r>
            <a:r>
              <a:rPr lang="en-GB" dirty="0" err="1" smtClean="0"/>
              <a:t>diuresis</a:t>
            </a:r>
            <a:endParaRPr lang="en-GB" dirty="0" smtClean="0"/>
          </a:p>
          <a:p>
            <a:r>
              <a:rPr lang="en-GB" dirty="0" smtClean="0"/>
              <a:t> Fluid overload can occur due to increased intravascular volume</a:t>
            </a:r>
          </a:p>
          <a:p>
            <a:r>
              <a:rPr lang="en-GB" dirty="0" smtClean="0"/>
              <a:t>Metabolic acidosis - HCO3 loss in urine, increase in fat metabolism</a:t>
            </a:r>
          </a:p>
          <a:p>
            <a:r>
              <a:rPr lang="en-GB" dirty="0" smtClean="0"/>
              <a:t> Increase in renal blood flow - result in </a:t>
            </a:r>
            <a:r>
              <a:rPr lang="en-GB" dirty="0" err="1" smtClean="0"/>
              <a:t>diuresis</a:t>
            </a:r>
            <a:r>
              <a:rPr lang="en-GB" dirty="0" smtClean="0"/>
              <a:t> (unless renal damage)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Nutrition Assessment: Calories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4267200"/>
          </a:xfrm>
        </p:spPr>
        <p:txBody>
          <a:bodyPr/>
          <a:lstStyle/>
          <a:p>
            <a:r>
              <a:rPr lang="en-US" altLang="en-US"/>
              <a:t>Use pre-burn or usual weight, if known (fluid resuscitation may alter admit weight; ICU body wts not accurate indicator of body cell mass). </a:t>
            </a:r>
          </a:p>
          <a:p>
            <a:r>
              <a:rPr lang="en-US" altLang="en-US"/>
              <a:t>Adjusted body weight is appropriate with obesity (&gt;120% IBW)</a:t>
            </a:r>
          </a:p>
          <a:p>
            <a:r>
              <a:rPr lang="en-US" altLang="en-US"/>
              <a:t>Use actual body weight even if below 100% ideal</a:t>
            </a:r>
          </a:p>
        </p:txBody>
      </p:sp>
    </p:spTree>
    <p:extLst>
      <p:ext uri="{BB962C8B-B14F-4D97-AF65-F5344CB8AC3E}">
        <p14:creationId xmlns:p14="http://schemas.microsoft.com/office/powerpoint/2010/main" val="3347265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Energy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formulas</a:t>
            </a:r>
          </a:p>
          <a:p>
            <a:r>
              <a:rPr lang="en-US" dirty="0" err="1" smtClean="0"/>
              <a:t>Curreri</a:t>
            </a:r>
            <a:r>
              <a:rPr lang="en-US" dirty="0" smtClean="0"/>
              <a:t> formula: simple</a:t>
            </a:r>
          </a:p>
          <a:p>
            <a:r>
              <a:rPr lang="en-US" dirty="0" smtClean="0"/>
              <a:t>Long formula: considers BEE, activity and injury activity</a:t>
            </a:r>
          </a:p>
          <a:p>
            <a:r>
              <a:rPr lang="en-US" dirty="0" smtClean="0"/>
              <a:t>Ireton-Jones formula: ventilator consideration</a:t>
            </a:r>
          </a:p>
          <a:p>
            <a:r>
              <a:rPr lang="en-US" dirty="0" smtClean="0"/>
              <a:t>Wolfe formula: children</a:t>
            </a:r>
          </a:p>
          <a:p>
            <a:r>
              <a:rPr lang="en-US" dirty="0" smtClean="0"/>
              <a:t>Galveston formula: children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Ireton-Jones 1997 Equations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itchFamily="18" charset="2"/>
              <a:buNone/>
            </a:pPr>
            <a:r>
              <a:rPr lang="en-US" altLang="en-US"/>
              <a:t>Ventilator-Dependent Patients:</a:t>
            </a:r>
          </a:p>
          <a:p>
            <a:r>
              <a:rPr lang="en-US" altLang="en-US"/>
              <a:t>EEE = 1784 – 11(A) + 5(W) + 244(G) + 239(T) = 804(B)</a:t>
            </a:r>
          </a:p>
          <a:p>
            <a:pPr>
              <a:buFont typeface="Symbol" pitchFamily="18" charset="2"/>
              <a:buNone/>
            </a:pPr>
            <a:r>
              <a:rPr lang="en-US" altLang="en-US"/>
              <a:t>Spontaneously-Breathing Patients:</a:t>
            </a:r>
          </a:p>
          <a:p>
            <a:r>
              <a:rPr lang="en-US" altLang="en-US"/>
              <a:t>EEE = 629 – 11(A) + 25(W) – 609(O)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779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Ireton-Jones Equations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52578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altLang="en-US" sz="2800"/>
              <a:t>Where:</a:t>
            </a:r>
          </a:p>
          <a:p>
            <a:r>
              <a:rPr lang="en-US" altLang="en-US" sz="2800"/>
              <a:t>A = age in years</a:t>
            </a:r>
          </a:p>
          <a:p>
            <a:r>
              <a:rPr lang="en-US" altLang="en-US" sz="2800"/>
              <a:t>W = weight (kg)</a:t>
            </a:r>
          </a:p>
          <a:p>
            <a:r>
              <a:rPr lang="en-US" altLang="en-US" sz="2800"/>
              <a:t>O = presence of obesity &gt;30% above IBW (0 = absent, 1 = present)</a:t>
            </a:r>
          </a:p>
          <a:p>
            <a:r>
              <a:rPr lang="en-US" altLang="en-US" sz="2800"/>
              <a:t>G = gender (female = 0, male = 1)</a:t>
            </a:r>
          </a:p>
          <a:p>
            <a:r>
              <a:rPr lang="en-US" altLang="en-US" sz="2800"/>
              <a:t>T = diagnosis of trauma (absent = 0, present = 1)</a:t>
            </a:r>
          </a:p>
          <a:p>
            <a:r>
              <a:rPr lang="en-US" altLang="en-US" sz="2800"/>
              <a:t>B = diagnosis of burn (absent = 0, present = 1)</a:t>
            </a:r>
          </a:p>
          <a:p>
            <a:r>
              <a:rPr lang="en-US" altLang="en-US" sz="2800"/>
              <a:t>EEE = estimated energy expenditure</a:t>
            </a:r>
          </a:p>
        </p:txBody>
      </p:sp>
    </p:spTree>
    <p:extLst>
      <p:ext uri="{BB962C8B-B14F-4D97-AF65-F5344CB8AC3E}">
        <p14:creationId xmlns:p14="http://schemas.microsoft.com/office/powerpoint/2010/main" val="181828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types of burn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Thermal</a:t>
            </a:r>
          </a:p>
          <a:p>
            <a:r>
              <a:rPr lang="en-US" dirty="0" smtClean="0"/>
              <a:t>Radiation</a:t>
            </a:r>
          </a:p>
          <a:p>
            <a:r>
              <a:rPr lang="en-US" dirty="0" smtClean="0"/>
              <a:t>Chemical</a:t>
            </a:r>
          </a:p>
          <a:p>
            <a:r>
              <a:rPr lang="en-US" dirty="0" smtClean="0"/>
              <a:t>Electrical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Ireton-Jones 1997 Equations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Three studies comparing RMR and the updated Ireton-Jones 1997 equations report similar mean values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However, only 36% of subjects were predicted within </a:t>
            </a:r>
            <a:r>
              <a:rPr lang="en-US" altLang="en-US" sz="2800" dirty="0" smtClean="0"/>
              <a:t>100</a:t>
            </a:r>
            <a:r>
              <a:rPr lang="en-US" altLang="en-US" sz="2800" dirty="0"/>
              <a:t>% of RMR.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Further research in the critically ill population is needed regarding the Ireton-Jones 1997 equations (</a:t>
            </a:r>
            <a:r>
              <a:rPr lang="en-US" altLang="en-US" sz="2800" b="1" dirty="0"/>
              <a:t>Grade III</a:t>
            </a:r>
            <a:r>
              <a:rPr lang="en-US" altLang="en-US" sz="2800" b="1" dirty="0" smtClean="0"/>
              <a:t>)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84177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Energy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en-US" dirty="0" smtClean="0"/>
              <a:t>General rule:</a:t>
            </a:r>
          </a:p>
          <a:p>
            <a:pPr lvl="1"/>
            <a:r>
              <a:rPr lang="en-US" dirty="0" smtClean="0"/>
              <a:t>For burns &lt;40%: 30-40kcal/day</a:t>
            </a:r>
          </a:p>
          <a:p>
            <a:pPr lvl="1"/>
            <a:r>
              <a:rPr lang="en-US" dirty="0" smtClean="0"/>
              <a:t>For burns &gt;40%: 40-55kcal/day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err="1" smtClean="0"/>
              <a:t>Curreri</a:t>
            </a:r>
            <a:r>
              <a:rPr lang="en-US" dirty="0" smtClean="0"/>
              <a:t> formula:</a:t>
            </a:r>
          </a:p>
          <a:p>
            <a:pPr lvl="1"/>
            <a:r>
              <a:rPr lang="en-US" dirty="0" smtClean="0"/>
              <a:t>25 x ideal body weight + 40 x total burn surface as %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Carbohydrate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Glucose reduces extent of </a:t>
            </a:r>
            <a:r>
              <a:rPr lang="en-US" dirty="0" err="1" smtClean="0"/>
              <a:t>hypermetabolic</a:t>
            </a:r>
            <a:r>
              <a:rPr lang="en-US" dirty="0" smtClean="0"/>
              <a:t> response and protein breakdown</a:t>
            </a:r>
          </a:p>
          <a:p>
            <a:r>
              <a:rPr lang="en-US" dirty="0" smtClean="0"/>
              <a:t>Limited to 50% of energy intake</a:t>
            </a:r>
          </a:p>
          <a:p>
            <a:r>
              <a:rPr lang="en-US" dirty="0" smtClean="0"/>
              <a:t>Adults: 5 g/kg per day</a:t>
            </a:r>
          </a:p>
          <a:p>
            <a:r>
              <a:rPr lang="en-US" dirty="0" smtClean="0"/>
              <a:t>EN and PN</a:t>
            </a:r>
          </a:p>
          <a:p>
            <a:r>
              <a:rPr lang="en-US" dirty="0" smtClean="0"/>
              <a:t>Ventilator problem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rate of glucose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Hyperglycaemia</a:t>
            </a:r>
            <a:r>
              <a:rPr lang="en-US" dirty="0" smtClean="0"/>
              <a:t> needing insulin</a:t>
            </a:r>
          </a:p>
          <a:p>
            <a:r>
              <a:rPr lang="en-US" dirty="0" smtClean="0"/>
              <a:t>Stimulating hepatic </a:t>
            </a:r>
            <a:r>
              <a:rPr lang="en-US" dirty="0" err="1" smtClean="0"/>
              <a:t>lipogenesis</a:t>
            </a:r>
            <a:endParaRPr lang="en-US" dirty="0" smtClean="0"/>
          </a:p>
          <a:p>
            <a:r>
              <a:rPr lang="en-US" dirty="0" smtClean="0"/>
              <a:t>Increased CO2 production</a:t>
            </a:r>
          </a:p>
          <a:p>
            <a:r>
              <a:rPr lang="en-US" dirty="0" smtClean="0"/>
              <a:t>Prevents &amp; slows weaning form ventilator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</a:t>
            </a:r>
            <a:r>
              <a:rPr lang="en-US" dirty="0" err="1" smtClean="0"/>
              <a:t>lipolysis</a:t>
            </a:r>
            <a:endParaRPr lang="en-US" dirty="0" smtClean="0"/>
          </a:p>
          <a:p>
            <a:r>
              <a:rPr lang="en-US" dirty="0" smtClean="0"/>
              <a:t>Fat should not exceeds 30% of energy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Intact proteins rather than amino acids</a:t>
            </a:r>
          </a:p>
          <a:p>
            <a:r>
              <a:rPr lang="en-US" dirty="0" smtClean="0"/>
              <a:t>Wound loss, excretion loss and catabolism</a:t>
            </a:r>
          </a:p>
          <a:p>
            <a:r>
              <a:rPr lang="en-US" dirty="0" smtClean="0"/>
              <a:t>Total nitrogen loss estimation: Total urine nitrogen + 4</a:t>
            </a:r>
          </a:p>
          <a:p>
            <a:r>
              <a:rPr lang="en-US" dirty="0" smtClean="0"/>
              <a:t>2-4g/kg ideal body weight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Nutrition Assessment: Protein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Primary goal is healing, closure, LBM sparing: do not reduce protein to preserve renal function.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Significant protein loss via wound exudate despite nutrition support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Estimated 110g/d during first 10 days post-burn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Estimated protein needs (depending on TBSA):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20-25% overall calories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Superficial: 1.5-2.0 g/kg/d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Partial thickness: 2.0-2.5g/kg/d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Full thickness 2.5-3.0g/kg/d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In some cases up to 4g/kg/d/d</a:t>
            </a:r>
          </a:p>
        </p:txBody>
      </p:sp>
    </p:spTree>
    <p:extLst>
      <p:ext uri="{BB962C8B-B14F-4D97-AF65-F5344CB8AC3E}">
        <p14:creationId xmlns:p14="http://schemas.microsoft.com/office/powerpoint/2010/main" val="41334902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Feeding Modalities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003232" cy="41148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If </a:t>
            </a:r>
            <a:r>
              <a:rPr lang="en-US" altLang="en-US" sz="2800" dirty="0">
                <a:solidFill>
                  <a:schemeClr val="bg1"/>
                </a:solidFill>
                <a:cs typeface="Arial" charset="0"/>
              </a:rPr>
              <a:t>&lt;20% TBSA, can trial high kcal/</a:t>
            </a:r>
            <a:r>
              <a:rPr lang="en-US" altLang="en-US" sz="2800" dirty="0" err="1">
                <a:solidFill>
                  <a:schemeClr val="bg1"/>
                </a:solidFill>
                <a:cs typeface="Arial" charset="0"/>
              </a:rPr>
              <a:t>prot</a:t>
            </a:r>
            <a:r>
              <a:rPr lang="en-US" altLang="en-US" sz="2800" dirty="0">
                <a:solidFill>
                  <a:schemeClr val="bg1"/>
                </a:solidFill>
                <a:cs typeface="Arial" charset="0"/>
              </a:rPr>
              <a:t> diet with </a:t>
            </a:r>
            <a:r>
              <a:rPr lang="en-US" altLang="en-US" sz="2800" dirty="0" smtClean="0">
                <a:solidFill>
                  <a:schemeClr val="bg1"/>
                </a:solidFill>
                <a:cs typeface="Arial" charset="0"/>
              </a:rPr>
              <a:t>protein </a:t>
            </a:r>
            <a:r>
              <a:rPr lang="en-US" altLang="en-US" sz="2800" dirty="0" err="1">
                <a:solidFill>
                  <a:schemeClr val="bg1"/>
                </a:solidFill>
                <a:cs typeface="Arial" charset="0"/>
              </a:rPr>
              <a:t>supps</a:t>
            </a:r>
            <a:r>
              <a:rPr lang="en-US" altLang="en-US" sz="2800" dirty="0">
                <a:solidFill>
                  <a:schemeClr val="bg1"/>
                </a:solidFill>
                <a:cs typeface="Arial" charset="0"/>
              </a:rPr>
              <a:t>, calorie count. 10-20% TBSA may still need enteral nutrition if </a:t>
            </a:r>
            <a:r>
              <a:rPr lang="en-US" altLang="en-US" sz="2800" dirty="0" smtClean="0">
                <a:solidFill>
                  <a:schemeClr val="bg1"/>
                </a:solidFill>
                <a:cs typeface="Arial" charset="0"/>
              </a:rPr>
              <a:t>protein </a:t>
            </a:r>
            <a:r>
              <a:rPr lang="en-US" altLang="en-US" sz="2800" dirty="0">
                <a:solidFill>
                  <a:schemeClr val="bg1"/>
                </a:solidFill>
                <a:cs typeface="Arial" charset="0"/>
              </a:rPr>
              <a:t>suboptimal.</a:t>
            </a:r>
          </a:p>
          <a:p>
            <a:r>
              <a:rPr lang="en-US" altLang="en-US" sz="2800" dirty="0">
                <a:solidFill>
                  <a:schemeClr val="bg1"/>
                </a:solidFill>
                <a:cs typeface="Arial" charset="0"/>
              </a:rPr>
              <a:t>If ≥20% TBSA or &lt;90% IBW, EN indicated. Usually started within first 24h of admission.</a:t>
            </a:r>
          </a:p>
          <a:p>
            <a:r>
              <a:rPr lang="en-US" altLang="en-US" sz="2800" dirty="0">
                <a:solidFill>
                  <a:schemeClr val="bg1"/>
                </a:solidFill>
                <a:cs typeface="Arial" charset="0"/>
              </a:rPr>
              <a:t>TPN only indicated when EN fails, or in cases of abdominal compartment </a:t>
            </a:r>
            <a:r>
              <a:rPr lang="en-US" altLang="en-US" sz="2800" dirty="0" smtClean="0">
                <a:solidFill>
                  <a:schemeClr val="bg1"/>
                </a:solidFill>
                <a:cs typeface="Arial" charset="0"/>
              </a:rPr>
              <a:t>syndrome</a:t>
            </a:r>
            <a:endParaRPr lang="en-US" altLang="en-US" sz="280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81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Feeding tubes placed within 4 hours of admission, EN started as soon as placement </a:t>
            </a:r>
            <a:r>
              <a:rPr lang="en-US" altLang="en-US" dirty="0" smtClean="0"/>
              <a:t>confirmed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err="1">
                <a:cs typeface="Arial" charset="0"/>
              </a:rPr>
              <a:t>Osmolite</a:t>
            </a:r>
            <a:r>
              <a:rPr lang="en-US" altLang="en-US" dirty="0">
                <a:cs typeface="Arial" charset="0"/>
              </a:rPr>
              <a:t> 1.2/1.5 as standard formula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9695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Additional Supplementation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600200"/>
            <a:ext cx="8136904" cy="46371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Daily MVI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500mg Ascorbic Acid BID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220mg Zinc (if not receiving IV trace elements) – length of </a:t>
            </a:r>
            <a:r>
              <a:rPr lang="en-US" altLang="en-US" sz="2400" dirty="0" err="1">
                <a:solidFill>
                  <a:schemeClr val="bg1"/>
                </a:solidFill>
              </a:rPr>
              <a:t>tx</a:t>
            </a:r>
            <a:r>
              <a:rPr lang="en-US" altLang="en-US" sz="2400" dirty="0">
                <a:solidFill>
                  <a:schemeClr val="bg1"/>
                </a:solidFill>
              </a:rPr>
              <a:t> unknown (10-14 days?)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bg1"/>
                </a:solidFill>
              </a:rPr>
              <a:t>10,000 </a:t>
            </a:r>
            <a:r>
              <a:rPr lang="en-US" altLang="en-US" sz="2400" dirty="0">
                <a:solidFill>
                  <a:schemeClr val="bg1"/>
                </a:solidFill>
              </a:rPr>
              <a:t>IU Vitamin A</a:t>
            </a:r>
          </a:p>
          <a:p>
            <a:pPr>
              <a:lnSpc>
                <a:spcPct val="80000"/>
              </a:lnSpc>
            </a:pPr>
            <a:r>
              <a:rPr lang="en-US" altLang="en-US" sz="2400" dirty="0" err="1">
                <a:solidFill>
                  <a:schemeClr val="bg1"/>
                </a:solidFill>
              </a:rPr>
              <a:t>Oxandrolone</a:t>
            </a:r>
            <a:r>
              <a:rPr lang="en-US" altLang="en-US" sz="2400" dirty="0">
                <a:solidFill>
                  <a:schemeClr val="bg1"/>
                </a:solidFill>
              </a:rPr>
              <a:t> (anabolic steroid to decrease loss of LBM, promote wound healing, counteract lysis during </a:t>
            </a:r>
            <a:r>
              <a:rPr lang="en-US" altLang="en-US" sz="2400" dirty="0" err="1">
                <a:solidFill>
                  <a:schemeClr val="bg1"/>
                </a:solidFill>
              </a:rPr>
              <a:t>hypermetabolic</a:t>
            </a:r>
            <a:r>
              <a:rPr lang="en-US" altLang="en-US" sz="2400" dirty="0">
                <a:solidFill>
                  <a:schemeClr val="bg1"/>
                </a:solidFill>
              </a:rPr>
              <a:t> state)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IV Trace elements (copper, zinc, selenium) for &gt;20% TBSA. Requires central access.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solidFill>
                  <a:schemeClr val="bg1"/>
                </a:solidFill>
              </a:rPr>
              <a:t>14d course for 20-60% burn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solidFill>
                  <a:schemeClr val="bg1"/>
                </a:solidFill>
              </a:rPr>
              <a:t>21d course for &gt;60% burn</a:t>
            </a:r>
          </a:p>
        </p:txBody>
      </p:sp>
    </p:spTree>
    <p:extLst>
      <p:ext uri="{BB962C8B-B14F-4D97-AF65-F5344CB8AC3E}">
        <p14:creationId xmlns:p14="http://schemas.microsoft.com/office/powerpoint/2010/main" val="238033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Burn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Severity depends on:</a:t>
            </a:r>
          </a:p>
          <a:p>
            <a:pPr lvl="1"/>
            <a:r>
              <a:rPr lang="en-US" dirty="0" smtClean="0"/>
              <a:t>Depth of burn</a:t>
            </a:r>
          </a:p>
          <a:p>
            <a:pPr lvl="1"/>
            <a:r>
              <a:rPr lang="en-US" dirty="0" smtClean="0"/>
              <a:t>Extend of surface area involved</a:t>
            </a: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Adjusting Needs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Needs max around 7-10 days post-burn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May consider adjusting needs weekly until burns covered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Predictive equations may not be reliable after 30 days post-burn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Adjust needs for % open area: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Decreases needs: grafting, re-epithelialization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Increases needs: wound infection, graft loss, donor sites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596684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Long-term Follow-up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Cycling </a:t>
            </a:r>
            <a:r>
              <a:rPr lang="en-US" altLang="en-US" dirty="0" smtClean="0"/>
              <a:t>Tube Feeding: </a:t>
            </a:r>
            <a:r>
              <a:rPr lang="en-US" altLang="en-US" dirty="0"/>
              <a:t>Allow for improved appetite as </a:t>
            </a:r>
            <a:r>
              <a:rPr lang="en-US" altLang="en-US" dirty="0" err="1"/>
              <a:t>po</a:t>
            </a:r>
            <a:r>
              <a:rPr lang="en-US" altLang="en-US" dirty="0"/>
              <a:t> increases </a:t>
            </a:r>
          </a:p>
          <a:p>
            <a:pPr lvl="1"/>
            <a:r>
              <a:rPr lang="en-US" altLang="en-US" dirty="0"/>
              <a:t>50-100% TF volume often delivered over 12-16h if </a:t>
            </a:r>
            <a:r>
              <a:rPr lang="en-US" altLang="en-US" dirty="0" err="1"/>
              <a:t>pt</a:t>
            </a:r>
            <a:r>
              <a:rPr lang="en-US" altLang="en-US" dirty="0"/>
              <a:t> can tolerate volume until </a:t>
            </a:r>
            <a:r>
              <a:rPr lang="en-US" altLang="en-US" dirty="0" err="1"/>
              <a:t>po</a:t>
            </a:r>
            <a:r>
              <a:rPr lang="en-US" altLang="en-US" dirty="0"/>
              <a:t> </a:t>
            </a:r>
            <a:r>
              <a:rPr lang="en-US" altLang="en-US" dirty="0" smtClean="0"/>
              <a:t>&gt;60</a:t>
            </a:r>
            <a:r>
              <a:rPr lang="en-US" altLang="en-US" dirty="0"/>
              <a:t>% </a:t>
            </a:r>
            <a:r>
              <a:rPr lang="en-US" altLang="en-US" dirty="0" err="1"/>
              <a:t>est</a:t>
            </a:r>
            <a:r>
              <a:rPr lang="en-US" altLang="en-US" dirty="0"/>
              <a:t> needs.</a:t>
            </a:r>
          </a:p>
          <a:p>
            <a:r>
              <a:rPr lang="en-US" altLang="en-US" dirty="0"/>
              <a:t>Calorie count</a:t>
            </a:r>
          </a:p>
          <a:p>
            <a:r>
              <a:rPr lang="en-US" altLang="en-US" dirty="0"/>
              <a:t>High calorie/high protein diet</a:t>
            </a:r>
          </a:p>
          <a:p>
            <a:r>
              <a:rPr lang="en-US" altLang="en-US" dirty="0"/>
              <a:t>Oral supplementation</a:t>
            </a:r>
          </a:p>
        </p:txBody>
      </p:sp>
    </p:spTree>
    <p:extLst>
      <p:ext uri="{BB962C8B-B14F-4D97-AF65-F5344CB8AC3E}">
        <p14:creationId xmlns:p14="http://schemas.microsoft.com/office/powerpoint/2010/main" val="11381929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Diarrhea – If on antibiotics</a:t>
            </a:r>
          </a:p>
          <a:p>
            <a:pPr marL="0" indent="0">
              <a:buNone/>
            </a:pPr>
            <a:r>
              <a:rPr lang="en-US" dirty="0"/>
              <a:t>• Ileus – decreased GI motility due to pain</a:t>
            </a:r>
          </a:p>
          <a:p>
            <a:pPr marL="0" indent="0">
              <a:buNone/>
            </a:pPr>
            <a:r>
              <a:rPr lang="en-US" dirty="0"/>
              <a:t>medications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Gastroparesis</a:t>
            </a:r>
            <a:r>
              <a:rPr lang="en-US" dirty="0"/>
              <a:t> – decreased GI motility most</a:t>
            </a:r>
          </a:p>
          <a:p>
            <a:pPr marL="0" indent="0">
              <a:buNone/>
            </a:pPr>
            <a:r>
              <a:rPr lang="en-US" dirty="0"/>
              <a:t>common with poorly controlled diabetes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991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Monitoring Gastric Residuals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Performed by inserting a syringe into the feeding tube and withdrawing gastric contents and measuring volume</a:t>
            </a:r>
          </a:p>
          <a:p>
            <a:pPr eaLnBrk="1" hangingPunct="1">
              <a:buFont typeface="Symbol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Often a part of nursing protocols/physician orders for tubefed patients</a:t>
            </a:r>
          </a:p>
        </p:txBody>
      </p:sp>
    </p:spTree>
    <p:extLst>
      <p:ext uri="{BB962C8B-B14F-4D97-AF65-F5344CB8AC3E}">
        <p14:creationId xmlns:p14="http://schemas.microsoft.com/office/powerpoint/2010/main" val="6269537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Enteral Nutrition Monitoring: Gastric Residuals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value and method of monitoring of gastric residuals is controversial</a:t>
            </a:r>
          </a:p>
          <a:p>
            <a:pPr eaLnBrk="1" hangingPunct="1"/>
            <a:r>
              <a:rPr lang="en-US" sz="2800" smtClean="0"/>
              <a:t>Associated with increase in clogging of feeding tubes</a:t>
            </a:r>
          </a:p>
          <a:p>
            <a:pPr eaLnBrk="1" hangingPunct="1"/>
            <a:r>
              <a:rPr lang="en-US" sz="2800" smtClean="0"/>
              <a:t>Collapses modern soft NG tubes</a:t>
            </a:r>
          </a:p>
          <a:p>
            <a:pPr eaLnBrk="1" hangingPunct="1"/>
            <a:r>
              <a:rPr lang="en-US" sz="2800" smtClean="0"/>
              <a:t>Residual volume not well correlated with physical examination and radiographic findings</a:t>
            </a:r>
          </a:p>
          <a:p>
            <a:pPr eaLnBrk="1" hangingPunct="1"/>
            <a:r>
              <a:rPr lang="en-US" sz="2800" smtClean="0"/>
              <a:t>There are no studies associating high residual volume with increased risk of aspiration</a:t>
            </a:r>
          </a:p>
        </p:txBody>
      </p:sp>
    </p:spTree>
    <p:extLst>
      <p:ext uri="{BB962C8B-B14F-4D97-AF65-F5344CB8AC3E}">
        <p14:creationId xmlns:p14="http://schemas.microsoft.com/office/powerpoint/2010/main" val="23722735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Absorption/Secretion of Fluid </a:t>
            </a:r>
            <a:br>
              <a:rPr lang="en-US" sz="3600" smtClean="0"/>
            </a:br>
            <a:r>
              <a:rPr lang="en-US" sz="3600" smtClean="0"/>
              <a:t>in the GI Tract</a:t>
            </a:r>
          </a:p>
        </p:txBody>
      </p:sp>
      <p:graphicFrame>
        <p:nvGraphicFramePr>
          <p:cNvPr id="48173" name="Group 45"/>
          <p:cNvGraphicFramePr>
            <a:graphicFrameLocks noGrp="1"/>
          </p:cNvGraphicFramePr>
          <p:nvPr>
            <p:ph type="tbl" idx="1"/>
          </p:nvPr>
        </p:nvGraphicFramePr>
        <p:xfrm>
          <a:off x="1295400" y="1447800"/>
          <a:ext cx="7162800" cy="4663440"/>
        </p:xfrm>
        <a:graphic>
          <a:graphicData uri="http://schemas.openxmlformats.org/drawingml/2006/table">
            <a:tbl>
              <a:tblPr/>
              <a:tblGrid>
                <a:gridCol w="3276600"/>
                <a:gridCol w="38862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Addtions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en-US" sz="2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mL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Saliva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Stomach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Pancreas/Bile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Intestine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Subtractions (mL)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Colointestinal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8900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Net stool loss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9" name="Text Box 43"/>
          <p:cNvSpPr txBox="1">
            <a:spLocks noChangeArrowheads="1"/>
          </p:cNvSpPr>
          <p:nvPr/>
        </p:nvSpPr>
        <p:spPr bwMode="auto">
          <a:xfrm>
            <a:off x="2514600" y="6261100"/>
            <a:ext cx="6629400" cy="9477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Harig JM. Pathophysiology of small bowel diarrhea. Cited in Rees Parrish C. Enteral Feeding: The Art and the Science. Nutr Clin Pract 2003; 18;75-85.</a:t>
            </a:r>
          </a:p>
          <a:p>
            <a:pPr>
              <a:spcBef>
                <a:spcPct val="50000"/>
              </a:spcBef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6583438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Fluid requirement: Parkland Formula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24°:</a:t>
            </a:r>
          </a:p>
          <a:p>
            <a:pPr lvl="1"/>
            <a:r>
              <a:rPr lang="en-GB" dirty="0" smtClean="0"/>
              <a:t>4 mL Lactated Ringer’s X weight in kg X %total body surface area burned</a:t>
            </a:r>
          </a:p>
          <a:p>
            <a:r>
              <a:rPr lang="en-GB" dirty="0" smtClean="0"/>
              <a:t>50% of fluid in first 8°</a:t>
            </a:r>
          </a:p>
          <a:p>
            <a:r>
              <a:rPr lang="en-GB" dirty="0" smtClean="0"/>
              <a:t>50% over next 16°</a:t>
            </a:r>
          </a:p>
          <a:p>
            <a:r>
              <a:rPr lang="en-GB" dirty="0" smtClean="0"/>
              <a:t>Keep urinary output 0.5 – 1 mL/kg/°h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Signs of Adequate Fluid Resuscitation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Pulse &lt; 120 beats per minute</a:t>
            </a:r>
          </a:p>
          <a:p>
            <a:r>
              <a:rPr lang="en-GB" dirty="0" smtClean="0"/>
              <a:t>Urine output for adults 30 - 50 cc/hour</a:t>
            </a:r>
          </a:p>
          <a:p>
            <a:r>
              <a:rPr lang="en-GB" dirty="0" smtClean="0"/>
              <a:t>Systolic blood pressure &gt; 100 mm Hg</a:t>
            </a:r>
          </a:p>
          <a:p>
            <a:r>
              <a:rPr lang="en-GB" dirty="0" smtClean="0"/>
              <a:t>Blood pH within normal range 7.35 -7.45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Acute Resuscitation: Crystalloids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Isotonic</a:t>
            </a:r>
          </a:p>
          <a:p>
            <a:pPr lvl="1"/>
            <a:r>
              <a:rPr lang="en-GB" dirty="0" smtClean="0"/>
              <a:t> most common are lactated Ringers or </a:t>
            </a:r>
            <a:r>
              <a:rPr lang="en-GB" dirty="0" err="1" smtClean="0"/>
              <a:t>NaCl</a:t>
            </a:r>
            <a:r>
              <a:rPr lang="en-GB" dirty="0" smtClean="0"/>
              <a:t> (0.9%) </a:t>
            </a:r>
          </a:p>
          <a:p>
            <a:pPr lvl="1"/>
            <a:r>
              <a:rPr lang="en-GB" dirty="0" smtClean="0"/>
              <a:t>these do not generate a difference in osmotic pressure between the intravascular and interstitial spaces</a:t>
            </a:r>
          </a:p>
          <a:p>
            <a:pPr lvl="1"/>
            <a:r>
              <a:rPr lang="en-GB" dirty="0" smtClean="0"/>
              <a:t>subsequently LARGE amounts of fluid are required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Acute Resuscitation: Colloids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Replacement begins during the second 24° following the burn to replace intravascular volume</a:t>
            </a:r>
          </a:p>
          <a:p>
            <a:r>
              <a:rPr lang="en-GB" dirty="0" smtClean="0"/>
              <a:t> Once capillary permeability significantly decreases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Skin Layers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Epidermis</a:t>
            </a:r>
          </a:p>
          <a:p>
            <a:pPr lvl="1"/>
            <a:r>
              <a:rPr lang="en-GB" dirty="0" smtClean="0"/>
              <a:t>Tough protective barrier</a:t>
            </a:r>
          </a:p>
          <a:p>
            <a:endParaRPr lang="en-GB" dirty="0" smtClean="0"/>
          </a:p>
          <a:p>
            <a:r>
              <a:rPr lang="en-GB" dirty="0" smtClean="0"/>
              <a:t>Dermis</a:t>
            </a:r>
          </a:p>
          <a:p>
            <a:pPr lvl="1"/>
            <a:r>
              <a:rPr lang="en-GB" dirty="0" smtClean="0"/>
              <a:t>Contains blood vessels, nerve endings</a:t>
            </a:r>
          </a:p>
          <a:p>
            <a:pPr lvl="1"/>
            <a:r>
              <a:rPr lang="en-GB" dirty="0" smtClean="0"/>
              <a:t>Prevents water loss due to evaporation</a:t>
            </a:r>
          </a:p>
          <a:p>
            <a:pPr lvl="1"/>
            <a:r>
              <a:rPr lang="en-GB" dirty="0" smtClean="0"/>
              <a:t>Prevents loss of body heat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Post-Resuscitation Period: The Second 24 Hours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IV fluid should consist of glucose in water and plasma to maintain adequate circulating volume</a:t>
            </a:r>
          </a:p>
          <a:p>
            <a:r>
              <a:rPr lang="en-GB" dirty="0" smtClean="0"/>
              <a:t>Calorie and protein needs may be twice normal</a:t>
            </a:r>
          </a:p>
          <a:p>
            <a:r>
              <a:rPr lang="en-GB" dirty="0" smtClean="0"/>
              <a:t>Oral feeding if possible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Parenteral</a:t>
            </a:r>
            <a:r>
              <a:rPr lang="en-GB" dirty="0" smtClean="0"/>
              <a:t> (IV) feeding may be necessary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smtClean="0">
                <a:latin typeface="Times New Roman" pitchFamily="18" charset="0"/>
              </a:rPr>
              <a:t>Indications for Enteral Nutrition</a:t>
            </a:r>
            <a:r>
              <a:rPr lang="en-US" altLang="en-US" b="1" dirty="0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Malnourished patient expected to be unable to eat adequately for &gt; 5-7 days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Adequately nourished patient expected to be unable to eat &gt; 7-9 days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Adaptive phase of short bowel syndrome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Following severe trauma or burns</a:t>
            </a:r>
          </a:p>
        </p:txBody>
      </p:sp>
    </p:spTree>
    <p:extLst>
      <p:ext uri="{BB962C8B-B14F-4D97-AF65-F5344CB8AC3E}">
        <p14:creationId xmlns:p14="http://schemas.microsoft.com/office/powerpoint/2010/main" val="3026495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2800" b="1" dirty="0" smtClean="0">
                <a:latin typeface="Times New Roman" pitchFamily="18" charset="0"/>
              </a:rPr>
              <a:t>Contraindications to Enteral Nutrition Support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8229600" cy="48863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Malnourished patient expected to eat within 5-7 days</a:t>
            </a: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Severe acute pancreatitis</a:t>
            </a: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High output enteric fistula distal to feeding tube</a:t>
            </a: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Inability to gain access</a:t>
            </a: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Intractable vomiting or diarrhea</a:t>
            </a: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Aggressive therapy not warranted</a:t>
            </a: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Expected need less than 5-7 days if malnourished or 7-9 days if normally nourished</a:t>
            </a:r>
          </a:p>
        </p:txBody>
      </p:sp>
    </p:spTree>
    <p:extLst>
      <p:ext uri="{BB962C8B-B14F-4D97-AF65-F5344CB8AC3E}">
        <p14:creationId xmlns:p14="http://schemas.microsoft.com/office/powerpoint/2010/main" val="1099365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400" b="1" dirty="0" smtClean="0">
                <a:latin typeface="Times New Roman" pitchFamily="18" charset="0"/>
              </a:rPr>
              <a:t>Choosing Appropriate Formulas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Categories of enteral formulas:</a:t>
            </a:r>
          </a:p>
          <a:p>
            <a:pPr lvl="1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300" u="sng" dirty="0" smtClean="0">
                <a:latin typeface="Times New Roman" pitchFamily="18" charset="0"/>
              </a:rPr>
              <a:t>Polymeric </a:t>
            </a:r>
          </a:p>
          <a:p>
            <a:pPr lvl="2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100" dirty="0" smtClean="0">
                <a:latin typeface="Times New Roman" pitchFamily="18" charset="0"/>
              </a:rPr>
              <a:t>Whole protein nitrogen source, for use in patients with normal or near normal GI function</a:t>
            </a:r>
          </a:p>
          <a:p>
            <a:pPr lvl="1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300" u="sng" dirty="0" smtClean="0">
                <a:latin typeface="Times New Roman" pitchFamily="18" charset="0"/>
              </a:rPr>
              <a:t>Monomeric or elemental </a:t>
            </a:r>
            <a:r>
              <a:rPr lang="en-US" altLang="en-US" sz="2300" dirty="0" smtClean="0">
                <a:latin typeface="Times New Roman" pitchFamily="18" charset="0"/>
              </a:rPr>
              <a:t> </a:t>
            </a:r>
            <a:endParaRPr lang="en-US" altLang="en-US" sz="2300" u="sng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100" dirty="0" smtClean="0">
                <a:latin typeface="Times New Roman" pitchFamily="18" charset="0"/>
              </a:rPr>
              <a:t>Predigested nutrients; most have a low fat content or high % of MCT oil </a:t>
            </a:r>
            <a:r>
              <a:rPr lang="en-US" altLang="en-US" sz="2100" dirty="0" smtClean="0">
                <a:latin typeface="Times New Roman" pitchFamily="18" charset="0"/>
              </a:rPr>
              <a:t> (</a:t>
            </a:r>
            <a:r>
              <a:rPr lang="en-US" altLang="en-US" sz="2100" dirty="0" smtClean="0">
                <a:latin typeface="Times New Roman" pitchFamily="18" charset="0"/>
              </a:rPr>
              <a:t>medium-chain triglycerides); for use in patients with severely impaired GI function</a:t>
            </a:r>
          </a:p>
          <a:p>
            <a:pPr lvl="1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300" u="sng" dirty="0" smtClean="0">
                <a:latin typeface="Times New Roman" pitchFamily="18" charset="0"/>
              </a:rPr>
              <a:t>Disease specific</a:t>
            </a:r>
            <a:r>
              <a:rPr lang="en-US" altLang="en-US" sz="2300" dirty="0" smtClean="0">
                <a:latin typeface="Times New Roman" pitchFamily="18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100" dirty="0" smtClean="0">
                <a:latin typeface="Times New Roman" pitchFamily="18" charset="0"/>
              </a:rPr>
              <a:t>Formulas designed for feeding patients with specific disease states</a:t>
            </a:r>
          </a:p>
          <a:p>
            <a:pPr lvl="2" eaLnBrk="1" hangingPunct="1">
              <a:lnSpc>
                <a:spcPct val="90000"/>
              </a:lnSpc>
              <a:buClr>
                <a:srgbClr val="006600"/>
              </a:buClr>
            </a:pPr>
            <a:r>
              <a:rPr lang="en-US" altLang="en-US" sz="2100" dirty="0" smtClean="0">
                <a:latin typeface="Times New Roman" pitchFamily="18" charset="0"/>
              </a:rPr>
              <a:t>Formulas are available for respiratory disease, diabetes, renal failure, hepatic failure, and immune compromise</a:t>
            </a:r>
          </a:p>
          <a:p>
            <a:pPr lvl="2" eaLnBrk="1" hangingPunct="1">
              <a:lnSpc>
                <a:spcPct val="90000"/>
              </a:lnSpc>
              <a:buClr>
                <a:srgbClr val="006600"/>
              </a:buClr>
              <a:buFont typeface="Wingdings" pitchFamily="2" charset="2"/>
              <a:buNone/>
            </a:pPr>
            <a:r>
              <a:rPr lang="en-US" altLang="en-US" sz="2100" dirty="0" smtClean="0">
                <a:latin typeface="Times New Roman" pitchFamily="18" charset="0"/>
              </a:rPr>
              <a:t>       </a:t>
            </a:r>
            <a:r>
              <a:rPr lang="en-US" altLang="en-US" sz="1600" dirty="0" smtClean="0">
                <a:latin typeface="Times New Roman" pitchFamily="18" charset="0"/>
              </a:rPr>
              <a:t>*</a:t>
            </a:r>
            <a:r>
              <a:rPr lang="en-US" altLang="en-US" sz="1800" dirty="0" smtClean="0">
                <a:latin typeface="Times New Roman" pitchFamily="18" charset="0"/>
              </a:rPr>
              <a:t>well-designed clinical trials may or may not be available</a:t>
            </a:r>
          </a:p>
        </p:txBody>
      </p:sp>
    </p:spTree>
    <p:extLst>
      <p:ext uri="{BB962C8B-B14F-4D97-AF65-F5344CB8AC3E}">
        <p14:creationId xmlns:p14="http://schemas.microsoft.com/office/powerpoint/2010/main" val="2615274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Arginine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immune function</a:t>
            </a:r>
          </a:p>
          <a:p>
            <a:r>
              <a:rPr lang="en-US" dirty="0" smtClean="0"/>
              <a:t>Very abundant in protein</a:t>
            </a:r>
          </a:p>
          <a:p>
            <a:r>
              <a:rPr lang="en-US" dirty="0" smtClean="0"/>
              <a:t>Precursor for nitric oxide</a:t>
            </a:r>
          </a:p>
          <a:p>
            <a:r>
              <a:rPr lang="en-US" dirty="0" smtClean="0"/>
              <a:t>Enhances collagen deposition</a:t>
            </a:r>
          </a:p>
          <a:p>
            <a:r>
              <a:rPr lang="en-US" dirty="0" smtClean="0"/>
              <a:t>Up to 20 gram per day is recommended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Glutamine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abundant amino acid in body</a:t>
            </a:r>
          </a:p>
          <a:p>
            <a:r>
              <a:rPr lang="en-US" dirty="0" smtClean="0"/>
              <a:t>Preserves integrity of intestinal mucosa/permeability</a:t>
            </a:r>
          </a:p>
          <a:p>
            <a:r>
              <a:rPr lang="en-US" dirty="0" smtClean="0"/>
              <a:t>Stimulates blood flow to gut</a:t>
            </a:r>
          </a:p>
          <a:p>
            <a:r>
              <a:rPr lang="en-US" dirty="0" smtClean="0"/>
              <a:t>Improves immune function</a:t>
            </a:r>
          </a:p>
          <a:p>
            <a:r>
              <a:rPr lang="en-US" dirty="0" smtClean="0"/>
              <a:t>Decreases bacterial translocation</a:t>
            </a:r>
          </a:p>
          <a:p>
            <a:r>
              <a:rPr lang="en-US" dirty="0" smtClean="0"/>
              <a:t>Up to 30 gram per day is recommended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Citrulin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061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Ornithine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Precursor for glutamine</a:t>
            </a:r>
          </a:p>
          <a:p>
            <a:r>
              <a:rPr lang="en-US" dirty="0" smtClean="0"/>
              <a:t>Supplementation of 10-20 g/day</a:t>
            </a:r>
          </a:p>
          <a:p>
            <a:pPr lvl="1"/>
            <a:r>
              <a:rPr lang="en-US" dirty="0" smtClean="0"/>
              <a:t>Improves nitrogen balance</a:t>
            </a:r>
          </a:p>
          <a:p>
            <a:pPr lvl="1"/>
            <a:r>
              <a:rPr lang="en-US" dirty="0" smtClean="0"/>
              <a:t>Reduce protein catabolism</a:t>
            </a:r>
          </a:p>
          <a:p>
            <a:pPr lvl="1"/>
            <a:r>
              <a:rPr lang="en-US" dirty="0" smtClean="0"/>
              <a:t>Improve wound healing</a:t>
            </a:r>
          </a:p>
          <a:p>
            <a:pPr lvl="1"/>
            <a:r>
              <a:rPr lang="en-US" dirty="0" smtClean="0"/>
              <a:t>Improve glucose tolerance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Omega 3 PUFA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Immunomodulatory</a:t>
            </a:r>
            <a:r>
              <a:rPr lang="en-US" dirty="0" smtClean="0"/>
              <a:t> and anti-inflammatory</a:t>
            </a:r>
          </a:p>
          <a:p>
            <a:r>
              <a:rPr lang="en-US" smtClean="0"/>
              <a:t>3-5 g/day</a:t>
            </a:r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Multivitamin supplementation</a:t>
            </a:r>
          </a:p>
          <a:p>
            <a:r>
              <a:rPr lang="en-US" dirty="0" smtClean="0"/>
              <a:t>Vitamin A: 10,000 IU/day in adults</a:t>
            </a:r>
          </a:p>
          <a:p>
            <a:r>
              <a:rPr lang="en-US" dirty="0" smtClean="0"/>
              <a:t>Vitamin C: 500mg twice daily</a:t>
            </a:r>
          </a:p>
          <a:p>
            <a:r>
              <a:rPr lang="en-US" dirty="0" smtClean="0"/>
              <a:t>Copper, zinc and selenium supplements</a:t>
            </a:r>
          </a:p>
          <a:p>
            <a:r>
              <a:rPr lang="en-US" dirty="0" smtClean="0"/>
              <a:t>Watch calcium, phosphorus and magnesium balance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Functions of Skin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Protection Heat regulation</a:t>
            </a:r>
          </a:p>
          <a:p>
            <a:r>
              <a:rPr lang="en-GB" dirty="0" smtClean="0"/>
              <a:t>Sensory perception</a:t>
            </a:r>
          </a:p>
          <a:p>
            <a:r>
              <a:rPr lang="en-GB" dirty="0" smtClean="0"/>
              <a:t>Excretion</a:t>
            </a:r>
          </a:p>
          <a:p>
            <a:r>
              <a:rPr lang="en-GB" dirty="0" smtClean="0"/>
              <a:t>Vitamin D production</a:t>
            </a:r>
          </a:p>
          <a:p>
            <a:r>
              <a:rPr lang="en-GB" dirty="0" smtClean="0"/>
              <a:t> Expression</a:t>
            </a:r>
          </a:p>
          <a:p>
            <a:pPr lvl="1"/>
            <a:r>
              <a:rPr lang="en-GB" dirty="0" smtClean="0"/>
              <a:t> important with body image</a:t>
            </a:r>
          </a:p>
          <a:p>
            <a:pPr lvl="1"/>
            <a:r>
              <a:rPr lang="en-GB" dirty="0" smtClean="0"/>
              <a:t> fear of disfigurement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Enteral</a:t>
            </a:r>
            <a:r>
              <a:rPr lang="en-US" dirty="0" smtClean="0"/>
              <a:t> vs. </a:t>
            </a:r>
            <a:r>
              <a:rPr lang="en-US" dirty="0" err="1" smtClean="0"/>
              <a:t>Parenteral</a:t>
            </a:r>
            <a:r>
              <a:rPr lang="en-US" dirty="0" smtClean="0"/>
              <a:t>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recommendations</a:t>
            </a:r>
          </a:p>
          <a:p>
            <a:r>
              <a:rPr lang="en-US" dirty="0" smtClean="0"/>
              <a:t>Cost problem</a:t>
            </a:r>
          </a:p>
          <a:p>
            <a:r>
              <a:rPr lang="en-US" dirty="0" smtClean="0"/>
              <a:t>Complications</a:t>
            </a:r>
          </a:p>
          <a:p>
            <a:r>
              <a:rPr lang="en-US" dirty="0" smtClean="0"/>
              <a:t>Difficult access</a:t>
            </a:r>
          </a:p>
          <a:p>
            <a:r>
              <a:rPr lang="en-US" dirty="0" smtClean="0"/>
              <a:t>Preserving gut function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Re-feeding syndrome</a:t>
            </a:r>
          </a:p>
          <a:p>
            <a:r>
              <a:rPr lang="en-US" dirty="0" smtClean="0"/>
              <a:t>Dumping </a:t>
            </a:r>
            <a:r>
              <a:rPr lang="en-US" dirty="0" err="1" smtClean="0"/>
              <a:t>sydnrome</a:t>
            </a:r>
            <a:endParaRPr lang="en-US" dirty="0" smtClean="0"/>
          </a:p>
          <a:p>
            <a:r>
              <a:rPr lang="en-US" dirty="0" err="1" smtClean="0"/>
              <a:t>Hyperglycaemia</a:t>
            </a:r>
            <a:endParaRPr lang="en-US" dirty="0" smtClean="0"/>
          </a:p>
          <a:p>
            <a:r>
              <a:rPr lang="en-US" dirty="0" err="1" smtClean="0"/>
              <a:t>Hyperlipidaemia</a:t>
            </a:r>
            <a:endParaRPr lang="en-US" dirty="0" smtClean="0"/>
          </a:p>
          <a:p>
            <a:r>
              <a:rPr lang="en-US" dirty="0" smtClean="0"/>
              <a:t>Liver </a:t>
            </a:r>
            <a:r>
              <a:rPr lang="en-US" dirty="0" err="1" smtClean="0"/>
              <a:t>steatosis</a:t>
            </a:r>
            <a:endParaRPr lang="en-US" dirty="0" smtClean="0"/>
          </a:p>
          <a:p>
            <a:r>
              <a:rPr lang="en-US" dirty="0" smtClean="0"/>
              <a:t>Line related </a:t>
            </a:r>
          </a:p>
          <a:p>
            <a:r>
              <a:rPr lang="en-US" dirty="0" err="1" smtClean="0"/>
              <a:t>Hyperalimination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proper energy recommendations</a:t>
            </a:r>
          </a:p>
          <a:p>
            <a:r>
              <a:rPr lang="en-US" dirty="0" smtClean="0"/>
              <a:t>Be sure patients receiving adequate amounts of carbohydrate, protein and fat</a:t>
            </a:r>
          </a:p>
          <a:p>
            <a:r>
              <a:rPr lang="en-US" dirty="0" smtClean="0"/>
              <a:t>Be sure patients receiving proper vitamin and mineral supplementation</a:t>
            </a:r>
          </a:p>
          <a:p>
            <a:r>
              <a:rPr lang="en-US" dirty="0" smtClean="0"/>
              <a:t>Select proper feeding route</a:t>
            </a:r>
          </a:p>
          <a:p>
            <a:r>
              <a:rPr lang="en-US" dirty="0" smtClean="0"/>
              <a:t>Individualization 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Goals of Nutrition Support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Avoid malnutrition 	</a:t>
            </a:r>
          </a:p>
          <a:p>
            <a:pPr lvl="1"/>
            <a:r>
              <a:rPr lang="en-US" sz="2400">
                <a:latin typeface="Arial" charset="0"/>
              </a:rPr>
              <a:t>Avoid weight loss and preserve lean body mass</a:t>
            </a:r>
          </a:p>
          <a:p>
            <a:pPr lvl="1"/>
            <a:r>
              <a:rPr lang="en-US" sz="2400">
                <a:latin typeface="Arial" charset="0"/>
              </a:rPr>
              <a:t>Sustain functioning systems by providing adequate  nutrients</a:t>
            </a:r>
            <a:endParaRPr lang="en-US" sz="2400">
              <a:solidFill>
                <a:schemeClr val="accent2"/>
              </a:solidFill>
              <a:latin typeface="Arial" charset="0"/>
            </a:endParaRPr>
          </a:p>
          <a:p>
            <a:r>
              <a:rPr lang="en-US" sz="2800">
                <a:latin typeface="Arial" charset="0"/>
              </a:rPr>
              <a:t>Promote wound healing and graft retention</a:t>
            </a:r>
          </a:p>
          <a:p>
            <a:r>
              <a:rPr lang="en-US" sz="2800">
                <a:latin typeface="Arial" charset="0"/>
              </a:rPr>
              <a:t>Preserve immune function and gut integrity</a:t>
            </a:r>
          </a:p>
          <a:p>
            <a:r>
              <a:rPr lang="en-US" sz="2800">
                <a:latin typeface="Arial" charset="0"/>
              </a:rPr>
              <a:t>Avoid overfeeding -- hyperglycemia, increased CO2 production, organ system dysfunction</a:t>
            </a:r>
          </a:p>
          <a:p>
            <a:pPr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Nines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Estimation of total burn area</a:t>
            </a:r>
          </a:p>
          <a:p>
            <a:r>
              <a:rPr lang="en-US" dirty="0" smtClean="0"/>
              <a:t>Percentage of total body area</a:t>
            </a:r>
          </a:p>
          <a:p>
            <a:r>
              <a:rPr lang="en-US" dirty="0" smtClean="0"/>
              <a:t>Head &amp; Neck: 9%</a:t>
            </a:r>
          </a:p>
          <a:p>
            <a:r>
              <a:rPr lang="en-US" dirty="0" smtClean="0"/>
              <a:t>Arm: 9%</a:t>
            </a:r>
          </a:p>
          <a:p>
            <a:r>
              <a:rPr lang="en-US" dirty="0" smtClean="0"/>
              <a:t>Trunk: 18% each side</a:t>
            </a:r>
          </a:p>
          <a:p>
            <a:r>
              <a:rPr lang="en-US" dirty="0" smtClean="0"/>
              <a:t>Genitalia &amp; perineum: 1%</a:t>
            </a:r>
          </a:p>
          <a:p>
            <a:r>
              <a:rPr lang="en-US" dirty="0" smtClean="0"/>
              <a:t>Leg: 18% each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201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071546"/>
            <a:ext cx="5518495" cy="47387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burns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degree burns</a:t>
            </a:r>
          </a:p>
          <a:p>
            <a:pPr lvl="1"/>
            <a:r>
              <a:rPr lang="en-US" dirty="0" smtClean="0"/>
              <a:t>Superficial, dry, red and painful</a:t>
            </a:r>
          </a:p>
          <a:p>
            <a:r>
              <a:rPr lang="en-US" dirty="0" smtClean="0"/>
              <a:t>Second degree burns</a:t>
            </a:r>
          </a:p>
          <a:p>
            <a:pPr lvl="1"/>
            <a:r>
              <a:rPr lang="en-US" dirty="0" smtClean="0"/>
              <a:t>Blisters, very painful</a:t>
            </a:r>
          </a:p>
          <a:p>
            <a:r>
              <a:rPr lang="en-US" dirty="0" smtClean="0"/>
              <a:t>Third degree burns</a:t>
            </a:r>
          </a:p>
          <a:p>
            <a:pPr lvl="1"/>
            <a:r>
              <a:rPr lang="en-US" dirty="0" smtClean="0"/>
              <a:t>Extends completely through dermis, less painful</a:t>
            </a:r>
          </a:p>
          <a:p>
            <a:r>
              <a:rPr lang="en-US" dirty="0" smtClean="0"/>
              <a:t>Fourth degree burns</a:t>
            </a:r>
          </a:p>
          <a:p>
            <a:pPr lvl="1"/>
            <a:r>
              <a:rPr lang="en-US" dirty="0" smtClean="0"/>
              <a:t>Extends beneath fat into bone or muscle, </a:t>
            </a:r>
            <a:r>
              <a:rPr lang="en-US" dirty="0" err="1" smtClean="0"/>
              <a:t>electrcal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2036</Words>
  <Application>Microsoft Office PowerPoint</Application>
  <PresentationFormat>On-screen Show (4:3)</PresentationFormat>
  <Paragraphs>366</Paragraphs>
  <Slides>63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حمایتهای تغذیه ای در بیماران سوختگی</vt:lpstr>
      <vt:lpstr>PowerPoint Presentation</vt:lpstr>
      <vt:lpstr>Four types of burn</vt:lpstr>
      <vt:lpstr>Burn injury</vt:lpstr>
      <vt:lpstr>Skin Layers </vt:lpstr>
      <vt:lpstr>Functions of Skin</vt:lpstr>
      <vt:lpstr>Rule of Nines</vt:lpstr>
      <vt:lpstr>PowerPoint Presentation</vt:lpstr>
      <vt:lpstr>Degree of burns</vt:lpstr>
      <vt:lpstr>PowerPoint Presentation</vt:lpstr>
      <vt:lpstr>PowerPoint Presentation</vt:lpstr>
      <vt:lpstr>Alternative Classification</vt:lpstr>
      <vt:lpstr>Determining Severity of Injury</vt:lpstr>
      <vt:lpstr>3. Severity of burn injury             ·mild: Ⅱ0 &lt;10%TBS       ·moderate: Ⅱ0 10-30%; or                         Ⅲ0&lt;10%TBS       ·severe: total area 30-50%; or                     Ⅲ0 10-20%; or with shock,                  airway burn, combined injury       ·major: total area &gt;50%; Ⅲ0 &gt;20%;                   or with severe complications  </vt:lpstr>
      <vt:lpstr>depth:      superficial: Ⅰ0and superficial Ⅱ0     deep: deep Ⅱ0 and  Ⅲ0       area:              small area: &lt;15%            middle area: 15-30%            large area: &gt;30% </vt:lpstr>
      <vt:lpstr>Immediate Physiologic and Metabolic Changes after Injury or Burn</vt:lpstr>
      <vt:lpstr>Metabolic Response</vt:lpstr>
      <vt:lpstr>Hormonal Response</vt:lpstr>
      <vt:lpstr>PowerPoint Presentation</vt:lpstr>
      <vt:lpstr>Fighting the Metabolic Response</vt:lpstr>
      <vt:lpstr>Hypovolemic State: First 48°</vt:lpstr>
      <vt:lpstr>Goals of MNT</vt:lpstr>
      <vt:lpstr>Your responsibility</vt:lpstr>
      <vt:lpstr>Initial assessment</vt:lpstr>
      <vt:lpstr>Diuretic Phase: 48-72° After Injury</vt:lpstr>
      <vt:lpstr>Nutrition Assessment: Calories</vt:lpstr>
      <vt:lpstr> Energy Requirements</vt:lpstr>
      <vt:lpstr>Ireton-Jones 1997 Equations</vt:lpstr>
      <vt:lpstr>Ireton-Jones Equations</vt:lpstr>
      <vt:lpstr>Ireton-Jones 1997 Equations</vt:lpstr>
      <vt:lpstr>Adult Energy Requirements</vt:lpstr>
      <vt:lpstr>Carbohydrate Requirements</vt:lpstr>
      <vt:lpstr>High rate of glucose delivery</vt:lpstr>
      <vt:lpstr>Fat Requirements</vt:lpstr>
      <vt:lpstr>Protein Requirements</vt:lpstr>
      <vt:lpstr>Nutrition Assessment: Protein</vt:lpstr>
      <vt:lpstr>Feeding Modalities</vt:lpstr>
      <vt:lpstr>PowerPoint Presentation</vt:lpstr>
      <vt:lpstr>Additional Supplementation</vt:lpstr>
      <vt:lpstr>Adjusting Needs</vt:lpstr>
      <vt:lpstr>Long-term Follow-up</vt:lpstr>
      <vt:lpstr>GI problems</vt:lpstr>
      <vt:lpstr>Monitoring Gastric Residuals</vt:lpstr>
      <vt:lpstr>Enteral Nutrition Monitoring: Gastric Residuals</vt:lpstr>
      <vt:lpstr>Absorption/Secretion of Fluid  in the GI Tract</vt:lpstr>
      <vt:lpstr>Fluid requirement: Parkland Formula</vt:lpstr>
      <vt:lpstr>Signs of Adequate Fluid Resuscitation</vt:lpstr>
      <vt:lpstr>Acute Resuscitation: Crystalloids</vt:lpstr>
      <vt:lpstr>Acute Resuscitation: Colloids</vt:lpstr>
      <vt:lpstr>Post-Resuscitation Period: The Second 24 Hours</vt:lpstr>
      <vt:lpstr>Indications for Enteral Nutrition </vt:lpstr>
      <vt:lpstr>Contraindications to Enteral Nutrition Support</vt:lpstr>
      <vt:lpstr>Choosing Appropriate Formulas</vt:lpstr>
      <vt:lpstr>Arginine </vt:lpstr>
      <vt:lpstr>Glutamine </vt:lpstr>
      <vt:lpstr>Citrulin </vt:lpstr>
      <vt:lpstr>Ornithine </vt:lpstr>
      <vt:lpstr>Omega 3 PUFA</vt:lpstr>
      <vt:lpstr>Vitamin Requirements</vt:lpstr>
      <vt:lpstr>Enteral vs. Parenteral Feeding</vt:lpstr>
      <vt:lpstr>Complications </vt:lpstr>
      <vt:lpstr>PowerPoint Presentation</vt:lpstr>
      <vt:lpstr>Goals of Nutrition Support</vt:lpstr>
    </vt:vector>
  </TitlesOfParts>
  <Company>MUMS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حمایتهای تغذیه ای در بیماران سوختگی</dc:title>
  <dc:creator>Reza Norouzy</dc:creator>
  <cp:lastModifiedBy>NUTRITION</cp:lastModifiedBy>
  <cp:revision>25</cp:revision>
  <dcterms:created xsi:type="dcterms:W3CDTF">2010-04-21T19:33:05Z</dcterms:created>
  <dcterms:modified xsi:type="dcterms:W3CDTF">2015-09-27T05:26:42Z</dcterms:modified>
</cp:coreProperties>
</file>