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453" r:id="rId2"/>
    <p:sldId id="454" r:id="rId3"/>
    <p:sldId id="445" r:id="rId4"/>
    <p:sldId id="446" r:id="rId5"/>
    <p:sldId id="447" r:id="rId6"/>
    <p:sldId id="448" r:id="rId7"/>
    <p:sldId id="449" r:id="rId8"/>
    <p:sldId id="450" r:id="rId9"/>
    <p:sldId id="451" r:id="rId10"/>
    <p:sldId id="452" r:id="rId11"/>
    <p:sldId id="343" r:id="rId12"/>
    <p:sldId id="344" r:id="rId13"/>
    <p:sldId id="345" r:id="rId14"/>
    <p:sldId id="346" r:id="rId15"/>
    <p:sldId id="355" r:id="rId16"/>
    <p:sldId id="356" r:id="rId17"/>
    <p:sldId id="357" r:id="rId18"/>
    <p:sldId id="358" r:id="rId19"/>
    <p:sldId id="359" r:id="rId20"/>
    <p:sldId id="365" r:id="rId21"/>
    <p:sldId id="373" r:id="rId22"/>
    <p:sldId id="382" r:id="rId23"/>
    <p:sldId id="384" r:id="rId24"/>
    <p:sldId id="386" r:id="rId25"/>
    <p:sldId id="387" r:id="rId26"/>
    <p:sldId id="389" r:id="rId27"/>
    <p:sldId id="393" r:id="rId28"/>
    <p:sldId id="409" r:id="rId29"/>
    <p:sldId id="411" r:id="rId30"/>
    <p:sldId id="412" r:id="rId31"/>
    <p:sldId id="415" r:id="rId32"/>
    <p:sldId id="417" r:id="rId33"/>
    <p:sldId id="418" r:id="rId34"/>
  </p:sldIdLst>
  <p:sldSz cx="9144000" cy="6858000" type="screen4x3"/>
  <p:notesSz cx="7019925" cy="9305925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CC"/>
    <a:srgbClr val="CCECFF"/>
    <a:srgbClr val="99CCFF"/>
    <a:srgbClr val="0099CC"/>
    <a:srgbClr val="0000CC"/>
    <a:srgbClr val="000000"/>
    <a:srgbClr val="0000FF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086" y="-468"/>
      </p:cViewPr>
      <p:guideLst>
        <p:guide orient="horz" pos="2448"/>
        <p:guide pos="26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58691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6625" y="4419600"/>
            <a:ext cx="5146675" cy="418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96" tIns="45289" rIns="92196" bIns="452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54275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2213" y="704850"/>
            <a:ext cx="4635500" cy="34766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</p:spTree>
    <p:extLst>
      <p:ext uri="{BB962C8B-B14F-4D97-AF65-F5344CB8AC3E}">
        <p14:creationId xmlns:p14="http://schemas.microsoft.com/office/powerpoint/2010/main" val="15684357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6"/>
          <p:cNvSpPr>
            <a:spLocks noChangeArrowheads="1"/>
          </p:cNvSpPr>
          <p:nvPr/>
        </p:nvSpPr>
        <p:spPr bwMode="auto">
          <a:xfrm>
            <a:off x="1588" y="0"/>
            <a:ext cx="9142412" cy="6856413"/>
          </a:xfrm>
          <a:prstGeom prst="rect">
            <a:avLst/>
          </a:prstGeom>
          <a:gradFill rotWithShape="0">
            <a:gsLst>
              <a:gs pos="0">
                <a:srgbClr val="000029"/>
              </a:gs>
              <a:gs pos="100000">
                <a:srgbClr val="0000CC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Line 1029"/>
          <p:cNvSpPr>
            <a:spLocks noChangeShapeType="1"/>
          </p:cNvSpPr>
          <p:nvPr/>
        </p:nvSpPr>
        <p:spPr bwMode="auto">
          <a:xfrm>
            <a:off x="609600" y="1524000"/>
            <a:ext cx="7878763" cy="0"/>
          </a:xfrm>
          <a:prstGeom prst="line">
            <a:avLst/>
          </a:prstGeom>
          <a:noFill/>
          <a:ln w="50800">
            <a:solidFill>
              <a:srgbClr val="FF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 Box 1031"/>
          <p:cNvSpPr txBox="1">
            <a:spLocks noChangeArrowheads="1"/>
          </p:cNvSpPr>
          <p:nvPr/>
        </p:nvSpPr>
        <p:spPr bwMode="auto">
          <a:xfrm>
            <a:off x="5961063" y="6248400"/>
            <a:ext cx="148907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96259" name="Rectangle 1027"/>
          <p:cNvSpPr>
            <a:spLocks noGrp="1" noChangeArrowheads="1"/>
          </p:cNvSpPr>
          <p:nvPr>
            <p:ph type="ctrTitle"/>
          </p:nvPr>
        </p:nvSpPr>
        <p:spPr>
          <a:xfrm>
            <a:off x="677863" y="2286000"/>
            <a:ext cx="7788275" cy="11430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96260" name="Rectangle 1028"/>
          <p:cNvSpPr>
            <a:spLocks noGrp="1" noChangeArrowheads="1"/>
          </p:cNvSpPr>
          <p:nvPr>
            <p:ph type="subTitle" idx="1"/>
          </p:nvPr>
        </p:nvSpPr>
        <p:spPr>
          <a:xfrm>
            <a:off x="1354138" y="3886200"/>
            <a:ext cx="6435725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050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5800" y="40386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905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05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0"/>
                <a:invGamma/>
              </a:scheme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2413" cy="6856413"/>
          </a:xfrm>
          <a:prstGeom prst="rect">
            <a:avLst/>
          </a:prstGeom>
          <a:gradFill rotWithShape="0">
            <a:gsLst>
              <a:gs pos="0">
                <a:srgbClr val="000029"/>
              </a:gs>
              <a:gs pos="100000">
                <a:srgbClr val="0000CC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05000"/>
            <a:ext cx="77724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9" name="Line 10"/>
          <p:cNvSpPr>
            <a:spLocks noChangeShapeType="1"/>
          </p:cNvSpPr>
          <p:nvPr/>
        </p:nvSpPr>
        <p:spPr bwMode="auto">
          <a:xfrm>
            <a:off x="685800" y="1600200"/>
            <a:ext cx="7878763" cy="0"/>
          </a:xfrm>
          <a:prstGeom prst="line">
            <a:avLst/>
          </a:prstGeom>
          <a:noFill/>
          <a:ln w="50800">
            <a:solidFill>
              <a:srgbClr val="FF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7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</p:sldLayoutIdLst>
  <p:transition spd="med">
    <p:wipe dir="r"/>
  </p:transition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66FF33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66FF33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66FF33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66FF33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66FF33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66FF33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66FF33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66FF33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66FF33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66FF33"/>
        </a:buClr>
        <a:buSzPct val="10000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66FF33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rgbClr val="66FF33"/>
        </a:buClr>
        <a:buSzPct val="75000"/>
        <a:buChar char="•"/>
        <a:defRPr sz="2000"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rgbClr val="66FF33"/>
        </a:buClr>
        <a:buSzPct val="75000"/>
        <a:buChar char="–"/>
        <a:defRPr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rgbClr val="66FF33"/>
        </a:buClr>
        <a:buSzPct val="75000"/>
        <a:buChar char="•"/>
        <a:defRPr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lr>
          <a:srgbClr val="66FF33"/>
        </a:buClr>
        <a:buSzPct val="75000"/>
        <a:buChar char="•"/>
        <a:defRPr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lr>
          <a:srgbClr val="66FF33"/>
        </a:buClr>
        <a:buSzPct val="75000"/>
        <a:buChar char="•"/>
        <a:defRPr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lr>
          <a:srgbClr val="66FF33"/>
        </a:buClr>
        <a:buSzPct val="75000"/>
        <a:buChar char="•"/>
        <a:defRPr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lr>
          <a:srgbClr val="66FF33"/>
        </a:buClr>
        <a:buSzPct val="7500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Nutritional support in NICU/PICU</a:t>
            </a: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A Norouzy </a:t>
            </a:r>
          </a:p>
          <a:p>
            <a:r>
              <a:rPr lang="en-US" smtClean="0"/>
              <a:t>Assistant Professor in Clinical Nutrition</a:t>
            </a:r>
          </a:p>
          <a:p>
            <a:r>
              <a:rPr lang="en-US" smtClean="0"/>
              <a:t>Mashad Medical School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Enteral nutrition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BMF or formula</a:t>
            </a:r>
          </a:p>
          <a:p>
            <a:r>
              <a:rPr lang="en-US" smtClean="0"/>
              <a:t>Trophic feed or full feed</a:t>
            </a:r>
          </a:p>
          <a:p>
            <a:endParaRPr lang="en-US" smtClean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altLang="en-US" sz="3200" smtClean="0"/>
              <a:t>Barriers and Challenges of Nutrition Support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848600" cy="441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700" smtClean="0"/>
              <a:t>Metabolic vs nutrition support</a:t>
            </a:r>
          </a:p>
          <a:p>
            <a:pPr>
              <a:lnSpc>
                <a:spcPct val="90000"/>
              </a:lnSpc>
            </a:pPr>
            <a:r>
              <a:rPr lang="en-US" altLang="en-US" sz="2700" smtClean="0"/>
              <a:t>Wasting specific lesions (pre-operative nutritional status)</a:t>
            </a:r>
          </a:p>
          <a:p>
            <a:pPr>
              <a:lnSpc>
                <a:spcPct val="90000"/>
              </a:lnSpc>
            </a:pPr>
            <a:r>
              <a:rPr lang="en-US" altLang="en-US" sz="2700" smtClean="0"/>
              <a:t>Hemodynamic instability</a:t>
            </a:r>
          </a:p>
          <a:p>
            <a:pPr>
              <a:lnSpc>
                <a:spcPct val="90000"/>
              </a:lnSpc>
            </a:pPr>
            <a:r>
              <a:rPr lang="en-US" altLang="en-US" sz="2700" smtClean="0"/>
              <a:t>Severe hypotensive gut</a:t>
            </a:r>
          </a:p>
          <a:p>
            <a:pPr>
              <a:lnSpc>
                <a:spcPct val="90000"/>
              </a:lnSpc>
            </a:pPr>
            <a:r>
              <a:rPr lang="en-US" altLang="en-US" sz="2700" smtClean="0"/>
              <a:t>Fluid restriction</a:t>
            </a:r>
          </a:p>
          <a:p>
            <a:pPr>
              <a:lnSpc>
                <a:spcPct val="90000"/>
              </a:lnSpc>
            </a:pPr>
            <a:r>
              <a:rPr lang="en-US" altLang="en-US" sz="2700" smtClean="0"/>
              <a:t>Enteral vs parenteral</a:t>
            </a:r>
          </a:p>
          <a:p>
            <a:pPr>
              <a:lnSpc>
                <a:spcPct val="90000"/>
              </a:lnSpc>
            </a:pPr>
            <a:r>
              <a:rPr lang="en-US" altLang="en-US" sz="2700" smtClean="0"/>
              <a:t>Philosophy nutrition support will do more harm than good in immediate post-operative period</a:t>
            </a:r>
          </a:p>
          <a:p>
            <a:pPr>
              <a:lnSpc>
                <a:spcPct val="90000"/>
              </a:lnSpc>
            </a:pPr>
            <a:r>
              <a:rPr lang="en-US" altLang="en-US" sz="2700" smtClean="0"/>
              <a:t>Urgency to remove central line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Too Little vs Too Much</a:t>
            </a:r>
          </a:p>
        </p:txBody>
      </p:sp>
      <p:pic>
        <p:nvPicPr>
          <p:cNvPr id="14339" name="Picture 4" descr="table 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" y="2176463"/>
            <a:ext cx="8077200" cy="3544887"/>
          </a:xfrm>
          <a:noFill/>
        </p:spPr>
      </p:pic>
      <p:sp>
        <p:nvSpPr>
          <p:cNvPr id="14340" name="Text Box 5"/>
          <p:cNvSpPr txBox="1">
            <a:spLocks noChangeArrowheads="1"/>
          </p:cNvSpPr>
          <p:nvPr/>
        </p:nvSpPr>
        <p:spPr bwMode="auto">
          <a:xfrm>
            <a:off x="457200" y="5791200"/>
            <a:ext cx="1600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sz="1600">
                <a:latin typeface="Arial" charset="0"/>
              </a:rPr>
              <a:t>Diamond 1995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Too Little vs Too Much</a:t>
            </a:r>
          </a:p>
        </p:txBody>
      </p:sp>
      <p:sp>
        <p:nvSpPr>
          <p:cNvPr id="15363" name="Rectangle 6"/>
          <p:cNvSpPr>
            <a:spLocks noGrp="1" noChangeArrowheads="1"/>
          </p:cNvSpPr>
          <p:nvPr>
            <p:ph type="body" sz="half" idx="3"/>
          </p:nvPr>
        </p:nvSpPr>
        <p:spPr>
          <a:xfrm>
            <a:off x="5029200" y="2133600"/>
            <a:ext cx="3810000" cy="2590800"/>
          </a:xfrm>
        </p:spPr>
        <p:txBody>
          <a:bodyPr/>
          <a:lstStyle/>
          <a:p>
            <a:r>
              <a:rPr lang="en-US" smtClean="0"/>
              <a:t>Sedation</a:t>
            </a:r>
          </a:p>
          <a:p>
            <a:r>
              <a:rPr lang="en-US" smtClean="0"/>
              <a:t>Paralysis</a:t>
            </a:r>
          </a:p>
          <a:p>
            <a:r>
              <a:rPr lang="en-US" smtClean="0"/>
              <a:t>Intubation/ventilation</a:t>
            </a:r>
          </a:p>
          <a:p>
            <a:r>
              <a:rPr lang="en-US" smtClean="0"/>
              <a:t>+ inotropes</a:t>
            </a:r>
          </a:p>
          <a:p>
            <a:r>
              <a:rPr lang="en-US" smtClean="0"/>
              <a:t>+ wasting</a:t>
            </a:r>
          </a:p>
        </p:txBody>
      </p:sp>
      <p:pic>
        <p:nvPicPr>
          <p:cNvPr id="15364" name="Picture 7" descr="Bodil 1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2066925"/>
            <a:ext cx="4495800" cy="2901950"/>
          </a:xfr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Determining Caloric Requirements</a:t>
            </a:r>
          </a:p>
        </p:txBody>
      </p:sp>
      <p:pic>
        <p:nvPicPr>
          <p:cNvPr id="16387" name="Picture 4" descr="Tabl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1984375"/>
            <a:ext cx="7696200" cy="3914775"/>
          </a:xfr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Route of Administration: </a:t>
            </a:r>
            <a:br>
              <a:rPr lang="en-US" sz="3200" smtClean="0"/>
            </a:br>
            <a:r>
              <a:rPr lang="en-US" sz="3200" smtClean="0"/>
              <a:t>Enteral vs Parenteral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mtClean="0"/>
              <a:t>Indications for TPN:</a:t>
            </a:r>
          </a:p>
          <a:p>
            <a:r>
              <a:rPr lang="en-US" smtClean="0"/>
              <a:t>SBS</a:t>
            </a:r>
          </a:p>
          <a:p>
            <a:r>
              <a:rPr lang="en-US" smtClean="0"/>
              <a:t>Ileus</a:t>
            </a:r>
          </a:p>
          <a:p>
            <a:r>
              <a:rPr lang="en-US" smtClean="0"/>
              <a:t>Severe dysmotility</a:t>
            </a:r>
          </a:p>
          <a:p>
            <a:r>
              <a:rPr lang="en-US" smtClean="0"/>
              <a:t>NEC</a:t>
            </a:r>
          </a:p>
          <a:p>
            <a:r>
              <a:rPr lang="en-US" smtClean="0"/>
              <a:t>Unable to provide adequate support with enteral nutrition</a:t>
            </a:r>
          </a:p>
          <a:p>
            <a:pPr>
              <a:buFontTx/>
              <a:buNone/>
            </a:pPr>
            <a:r>
              <a:rPr lang="en-US" smtClean="0"/>
              <a:t>The gut can be used in critical illness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bodil40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44650"/>
            <a:ext cx="83820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3276600" y="5715000"/>
            <a:ext cx="5867400" cy="350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700" i="1"/>
              <a:t>Journal of Pediatric Gastroenterology and Nutrition. 41: S1-S4</a:t>
            </a:r>
          </a:p>
        </p:txBody>
      </p:sp>
      <p:sp>
        <p:nvSpPr>
          <p:cNvPr id="19460" name="Rectangle 6"/>
          <p:cNvSpPr>
            <a:spLocks noChangeArrowheads="1"/>
          </p:cNvSpPr>
          <p:nvPr/>
        </p:nvSpPr>
        <p:spPr bwMode="auto">
          <a:xfrm>
            <a:off x="533400" y="1828800"/>
            <a:ext cx="228600" cy="228600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114800"/>
          </a:xfrm>
        </p:spPr>
        <p:txBody>
          <a:bodyPr/>
          <a:lstStyle/>
          <a:p>
            <a:r>
              <a:rPr lang="en-US" smtClean="0"/>
              <a:t>TPN initiation dependent on age, size, nutritional status, disease, surgery or medical intervention</a:t>
            </a:r>
          </a:p>
          <a:p>
            <a:r>
              <a:rPr lang="en-US" smtClean="0"/>
              <a:t>In small preterm infants starvation for 1 day may be detrimental</a:t>
            </a:r>
          </a:p>
          <a:p>
            <a:r>
              <a:rPr lang="en-US" smtClean="0"/>
              <a:t>Older children can wait up to 7 days dependent on circumstance</a:t>
            </a:r>
          </a:p>
        </p:txBody>
      </p:sp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3276600" y="5715000"/>
            <a:ext cx="5867400" cy="350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700" i="1"/>
              <a:t>Journal of Pediatric Gastroenterology and Nutrition. 41: S1-S4</a:t>
            </a:r>
          </a:p>
        </p:txBody>
      </p:sp>
      <p:sp>
        <p:nvSpPr>
          <p:cNvPr id="2048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Espghan Guidelines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2971800" cy="1143000"/>
          </a:xfrm>
        </p:spPr>
        <p:txBody>
          <a:bodyPr/>
          <a:lstStyle/>
          <a:p>
            <a:pPr algn="l"/>
            <a:r>
              <a:rPr lang="en-US" smtClean="0"/>
              <a:t>Enteral: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191000"/>
          </a:xfrm>
        </p:spPr>
        <p:txBody>
          <a:bodyPr/>
          <a:lstStyle/>
          <a:p>
            <a:pPr>
              <a:buFontTx/>
              <a:buNone/>
            </a:pPr>
            <a:r>
              <a:rPr lang="en-US" smtClean="0"/>
              <a:t>Enteral Nutrition Advantages:</a:t>
            </a:r>
          </a:p>
          <a:p>
            <a:r>
              <a:rPr lang="en-US" smtClean="0"/>
              <a:t>Decreased cost</a:t>
            </a:r>
          </a:p>
          <a:p>
            <a:r>
              <a:rPr lang="en-US" smtClean="0"/>
              <a:t>Decreased metabolic abnormalities</a:t>
            </a:r>
          </a:p>
          <a:p>
            <a:r>
              <a:rPr lang="en-US" smtClean="0"/>
              <a:t>Decreased infectious risk</a:t>
            </a:r>
          </a:p>
          <a:p>
            <a:r>
              <a:rPr lang="en-US" smtClean="0"/>
              <a:t>Promotes GI integrity</a:t>
            </a:r>
          </a:p>
          <a:p>
            <a:r>
              <a:rPr lang="en-US" smtClean="0"/>
              <a:t>Stimulates enteric secretions, hormones and blood flow</a:t>
            </a:r>
          </a:p>
          <a:p>
            <a:r>
              <a:rPr lang="en-US" smtClean="0"/>
              <a:t>Decreased bacterial translocation</a:t>
            </a:r>
          </a:p>
          <a:p>
            <a:endParaRPr lang="en-US" smtClean="0"/>
          </a:p>
        </p:txBody>
      </p:sp>
      <p:pic>
        <p:nvPicPr>
          <p:cNvPr id="21508" name="Picture 4" descr="Bodil 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0"/>
            <a:ext cx="36576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mtClean="0"/>
              <a:t>Enteral: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80772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sz="2700" smtClean="0"/>
              <a:t>Critically ill pediatric patients have multiple</a:t>
            </a:r>
          </a:p>
          <a:p>
            <a:pPr>
              <a:buFontTx/>
              <a:buNone/>
            </a:pPr>
            <a:r>
              <a:rPr lang="en-US" sz="2700" smtClean="0"/>
              <a:t>factors that decrease gastric emptying:</a:t>
            </a:r>
          </a:p>
          <a:p>
            <a:r>
              <a:rPr lang="en-US" sz="2700" smtClean="0"/>
              <a:t>Formula osmolarity</a:t>
            </a:r>
          </a:p>
          <a:p>
            <a:r>
              <a:rPr lang="en-US" sz="2700" smtClean="0"/>
              <a:t>Fat content</a:t>
            </a:r>
          </a:p>
          <a:p>
            <a:r>
              <a:rPr lang="en-US" sz="2700" smtClean="0"/>
              <a:t>Lipid carbon chain length</a:t>
            </a:r>
          </a:p>
          <a:p>
            <a:r>
              <a:rPr lang="en-US" sz="2700" smtClean="0"/>
              <a:t>Medications (narcotics, benzodiazepines, sedatives)</a:t>
            </a:r>
          </a:p>
          <a:p>
            <a:pPr>
              <a:buFontTx/>
              <a:buNone/>
            </a:pPr>
            <a:r>
              <a:rPr lang="en-US" sz="2700" smtClean="0"/>
              <a:t>Continuous feeds are best</a:t>
            </a:r>
          </a:p>
          <a:p>
            <a:pPr>
              <a:buFontTx/>
              <a:buNone/>
            </a:pPr>
            <a:r>
              <a:rPr lang="en-US" sz="2700" smtClean="0"/>
              <a:t>Small bowel feeds very successful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NICU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Feeding the Hypotensive Patient</a:t>
            </a:r>
          </a:p>
        </p:txBody>
      </p:sp>
      <p:sp>
        <p:nvSpPr>
          <p:cNvPr id="25603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8077200" cy="4343400"/>
          </a:xfrm>
          <a:noFill/>
        </p:spPr>
        <p:txBody>
          <a:bodyPr/>
          <a:lstStyle/>
          <a:p>
            <a:pPr>
              <a:buFontTx/>
              <a:buNone/>
            </a:pPr>
            <a:r>
              <a:rPr lang="en-US" smtClean="0"/>
              <a:t>Splancnic bed gets:</a:t>
            </a:r>
          </a:p>
          <a:p>
            <a:pPr>
              <a:buFontTx/>
              <a:buNone/>
            </a:pPr>
            <a:r>
              <a:rPr lang="en-US" smtClean="0"/>
              <a:t>25% cardiac output at rest</a:t>
            </a:r>
          </a:p>
          <a:p>
            <a:pPr>
              <a:buFontTx/>
              <a:buNone/>
            </a:pPr>
            <a:r>
              <a:rPr lang="en-US" smtClean="0"/>
              <a:t>30% of oxygen consumption is in the splancnic</a:t>
            </a:r>
          </a:p>
          <a:p>
            <a:pPr>
              <a:buFontTx/>
              <a:buNone/>
            </a:pPr>
            <a:r>
              <a:rPr lang="en-US" smtClean="0"/>
              <a:t>bed</a:t>
            </a:r>
          </a:p>
          <a:p>
            <a:pPr lvl="3">
              <a:buFontTx/>
              <a:buNone/>
            </a:pPr>
            <a:r>
              <a:rPr lang="en-US" smtClean="0"/>
              <a:t>				              </a:t>
            </a:r>
            <a:r>
              <a:rPr lang="en-US" sz="2600" b="1" smtClean="0"/>
              <a:t>small intestine 44%</a:t>
            </a:r>
          </a:p>
          <a:p>
            <a:pPr>
              <a:buFontTx/>
              <a:buNone/>
            </a:pPr>
            <a:r>
              <a:rPr lang="en-US" smtClean="0"/>
              <a:t>* Arterial blood flow	    	</a:t>
            </a:r>
            <a:r>
              <a:rPr lang="en-US" sz="2600" b="1" smtClean="0"/>
              <a:t>stomach 12%</a:t>
            </a:r>
          </a:p>
          <a:p>
            <a:pPr>
              <a:buFontTx/>
              <a:buNone/>
            </a:pPr>
            <a:r>
              <a:rPr lang="en-US" smtClean="0"/>
              <a:t> 						</a:t>
            </a:r>
            <a:r>
              <a:rPr lang="en-US" sz="2600" b="1" smtClean="0"/>
              <a:t>colon 17%</a:t>
            </a:r>
          </a:p>
        </p:txBody>
      </p:sp>
      <p:sp>
        <p:nvSpPr>
          <p:cNvPr id="25604" name="Line 7"/>
          <p:cNvSpPr>
            <a:spLocks noChangeShapeType="1"/>
          </p:cNvSpPr>
          <p:nvPr/>
        </p:nvSpPr>
        <p:spPr bwMode="auto">
          <a:xfrm flipV="1">
            <a:off x="4648200" y="39624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05" name="Line 8"/>
          <p:cNvSpPr>
            <a:spLocks noChangeShapeType="1"/>
          </p:cNvSpPr>
          <p:nvPr/>
        </p:nvSpPr>
        <p:spPr bwMode="auto">
          <a:xfrm>
            <a:off x="4648200" y="46482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06" name="Line 9"/>
          <p:cNvSpPr>
            <a:spLocks noChangeShapeType="1"/>
          </p:cNvSpPr>
          <p:nvPr/>
        </p:nvSpPr>
        <p:spPr bwMode="auto">
          <a:xfrm>
            <a:off x="4648200" y="44958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Biochemistries in PICU</a:t>
            </a:r>
          </a:p>
        </p:txBody>
      </p:sp>
      <p:sp>
        <p:nvSpPr>
          <p:cNvPr id="3072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038600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600" smtClean="0"/>
              <a:t>Serum albumin, urea, triglycerides, magnesium</a:t>
            </a:r>
          </a:p>
          <a:p>
            <a:pPr lvl="1">
              <a:lnSpc>
                <a:spcPct val="90000"/>
              </a:lnSpc>
            </a:pPr>
            <a:r>
              <a:rPr lang="en-US" sz="2600" smtClean="0"/>
              <a:t> ↓ Mg – 20%</a:t>
            </a:r>
          </a:p>
          <a:p>
            <a:pPr lvl="1">
              <a:lnSpc>
                <a:spcPct val="90000"/>
              </a:lnSpc>
            </a:pPr>
            <a:r>
              <a:rPr lang="en-US" sz="2600" smtClean="0"/>
              <a:t> ↑ trig – 25%</a:t>
            </a:r>
          </a:p>
          <a:p>
            <a:pPr lvl="1">
              <a:lnSpc>
                <a:spcPct val="90000"/>
              </a:lnSpc>
            </a:pPr>
            <a:r>
              <a:rPr lang="en-US" sz="2600" smtClean="0"/>
              <a:t> ↑ urea – 30%</a:t>
            </a:r>
          </a:p>
          <a:p>
            <a:pPr lvl="1">
              <a:lnSpc>
                <a:spcPct val="90000"/>
              </a:lnSpc>
            </a:pPr>
            <a:r>
              <a:rPr lang="en-US" sz="2600" smtClean="0"/>
              <a:t> ↓ albumin – 52%</a:t>
            </a:r>
          </a:p>
          <a:p>
            <a:pPr>
              <a:lnSpc>
                <a:spcPct val="90000"/>
              </a:lnSpc>
            </a:pPr>
            <a:r>
              <a:rPr lang="en-US" sz="2600" smtClean="0"/>
              <a:t>↑ uremia → ↓ SD scores for weight and arm circumference between admission and discharge</a:t>
            </a:r>
          </a:p>
          <a:p>
            <a:pPr>
              <a:lnSpc>
                <a:spcPct val="90000"/>
              </a:lnSpc>
            </a:pPr>
            <a:r>
              <a:rPr lang="en-US" sz="2600" smtClean="0"/>
              <a:t>↑ triglycerides → &gt; ventilator dependence days and length of stay than children with triglyceride levels</a:t>
            </a:r>
          </a:p>
          <a:p>
            <a:pPr algn="r">
              <a:lnSpc>
                <a:spcPct val="90000"/>
              </a:lnSpc>
              <a:buFontTx/>
              <a:buNone/>
            </a:pPr>
            <a:endParaRPr lang="en-US" sz="1500" i="1" smtClean="0"/>
          </a:p>
        </p:txBody>
      </p:sp>
      <p:sp>
        <p:nvSpPr>
          <p:cNvPr id="30724" name="Rectangle 5"/>
          <p:cNvSpPr>
            <a:spLocks noChangeArrowheads="1"/>
          </p:cNvSpPr>
          <p:nvPr/>
        </p:nvSpPr>
        <p:spPr bwMode="auto">
          <a:xfrm>
            <a:off x="4953000" y="5791200"/>
            <a:ext cx="419100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sz="1400" i="1">
                <a:latin typeface="Arial" charset="0"/>
              </a:rPr>
              <a:t>Journal of Nutritional Biochemistry 17 (2006) 57-62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Nutrition Support in the ICU is not generic but: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>
              <a:buFontTx/>
              <a:buAutoNum type="arabicPeriod"/>
            </a:pPr>
            <a:r>
              <a:rPr lang="en-US" smtClean="0"/>
              <a:t>Patient specific </a:t>
            </a:r>
          </a:p>
          <a:p>
            <a:pPr marL="533400" indent="-533400">
              <a:buFontTx/>
              <a:buAutoNum type="arabicPeriod"/>
            </a:pPr>
            <a:r>
              <a:rPr lang="en-US" smtClean="0"/>
              <a:t>Disease specific</a:t>
            </a:r>
          </a:p>
          <a:p>
            <a:pPr marL="533400" indent="-533400">
              <a:buFontTx/>
              <a:buAutoNum type="arabicPeriod"/>
            </a:pPr>
            <a:r>
              <a:rPr lang="en-US" smtClean="0"/>
              <a:t>Macro and Micronutrient specific</a:t>
            </a:r>
          </a:p>
          <a:p>
            <a:pPr marL="533400" indent="-533400">
              <a:buFontTx/>
              <a:buAutoNum type="arabicPeriod"/>
            </a:pPr>
            <a:r>
              <a:rPr lang="en-US" smtClean="0"/>
              <a:t>Biochemically specific</a:t>
            </a:r>
          </a:p>
          <a:p>
            <a:pPr marL="533400" indent="-533400">
              <a:buFontTx/>
              <a:buAutoNum type="arabicPeriod"/>
            </a:pPr>
            <a:r>
              <a:rPr lang="en-US" smtClean="0"/>
              <a:t>Stage specific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Nutritional Support of the VLBW Infant</a:t>
            </a:r>
          </a:p>
        </p:txBody>
      </p:sp>
      <p:sp>
        <p:nvSpPr>
          <p:cNvPr id="32771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87313"/>
            <a:ext cx="7667625" cy="1311275"/>
          </a:xfrm>
        </p:spPr>
        <p:txBody>
          <a:bodyPr/>
          <a:lstStyle/>
          <a:p>
            <a:r>
              <a:rPr lang="en-US" sz="4000" smtClean="0"/>
              <a:t>Gold Standard of Growth for VLBW Infants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981200"/>
            <a:ext cx="7772400" cy="4672013"/>
          </a:xfrm>
        </p:spPr>
        <p:txBody>
          <a:bodyPr/>
          <a:lstStyle/>
          <a:p>
            <a:pPr marL="406400" indent="-406400">
              <a:lnSpc>
                <a:spcPct val="90000"/>
              </a:lnSpc>
            </a:pPr>
            <a:r>
              <a:rPr lang="en-US" smtClean="0"/>
              <a:t>To approximate the in utero growth of a normal fetus of the same post-conceptional age.</a:t>
            </a:r>
          </a:p>
          <a:p>
            <a:pPr marL="857250" lvl="1" indent="-336550">
              <a:lnSpc>
                <a:spcPct val="90000"/>
              </a:lnSpc>
            </a:pPr>
            <a:r>
              <a:rPr lang="en-US" smtClean="0"/>
              <a:t>Body weight</a:t>
            </a:r>
          </a:p>
          <a:p>
            <a:pPr marL="857250" lvl="1" indent="-336550">
              <a:lnSpc>
                <a:spcPct val="90000"/>
              </a:lnSpc>
            </a:pPr>
            <a:r>
              <a:rPr lang="en-US" smtClean="0"/>
              <a:t>Body composition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667625" cy="1311275"/>
          </a:xfrm>
        </p:spPr>
        <p:txBody>
          <a:bodyPr/>
          <a:lstStyle/>
          <a:p>
            <a:r>
              <a:rPr lang="en-US" smtClean="0"/>
              <a:t>Unique Nutritional Aspects of the VLBW Infant</a:t>
            </a:r>
            <a:endParaRPr lang="en-US" sz="4000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966913"/>
            <a:ext cx="7772400" cy="4891087"/>
          </a:xfrm>
        </p:spPr>
        <p:txBody>
          <a:bodyPr/>
          <a:lstStyle/>
          <a:p>
            <a:r>
              <a:rPr lang="en-US" smtClean="0"/>
              <a:t>Higher organ:muscle mass ratio</a:t>
            </a:r>
          </a:p>
          <a:p>
            <a:r>
              <a:rPr lang="en-US" smtClean="0"/>
              <a:t>Higher rate of protein synthesis and turnover</a:t>
            </a:r>
          </a:p>
          <a:p>
            <a:r>
              <a:rPr lang="en-US" smtClean="0"/>
              <a:t>Greater oxygen consumption during growth </a:t>
            </a:r>
          </a:p>
          <a:p>
            <a:r>
              <a:rPr lang="en-US" smtClean="0"/>
              <a:t>Higher energy cost due to transepidermal water loss</a:t>
            </a:r>
          </a:p>
          <a:p>
            <a:r>
              <a:rPr lang="en-US" smtClean="0"/>
              <a:t>Higher rate of fat deposition</a:t>
            </a:r>
          </a:p>
          <a:p>
            <a:r>
              <a:rPr lang="en-US" smtClean="0"/>
              <a:t>Prone to hyperglycemia</a:t>
            </a:r>
          </a:p>
          <a:p>
            <a:r>
              <a:rPr lang="en-US" smtClean="0"/>
              <a:t>Higher total body water content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848600" cy="1311275"/>
          </a:xfrm>
        </p:spPr>
        <p:txBody>
          <a:bodyPr/>
          <a:lstStyle/>
          <a:p>
            <a:r>
              <a:rPr lang="en-US" sz="4000" smtClean="0"/>
              <a:t>Preventing Feeding-Related Morbidities in VLBW Infants</a:t>
            </a:r>
            <a:endParaRPr lang="en-US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2133600"/>
            <a:ext cx="7772400" cy="4464050"/>
          </a:xfrm>
        </p:spPr>
        <p:txBody>
          <a:bodyPr/>
          <a:lstStyle/>
          <a:p>
            <a:r>
              <a:rPr lang="en-US" smtClean="0"/>
              <a:t>Necrotizing enterocolitis</a:t>
            </a:r>
          </a:p>
          <a:p>
            <a:r>
              <a:rPr lang="en-US" smtClean="0"/>
              <a:t>Osteoporosis</a:t>
            </a:r>
          </a:p>
          <a:p>
            <a:r>
              <a:rPr lang="en-US" smtClean="0"/>
              <a:t>Vitamin and mineral deficiencies</a:t>
            </a:r>
          </a:p>
          <a:p>
            <a:r>
              <a:rPr lang="en-US" smtClean="0"/>
              <a:t>Feeding intolerance</a:t>
            </a:r>
          </a:p>
          <a:p>
            <a:r>
              <a:rPr lang="en-US" smtClean="0"/>
              <a:t>Prolonged TPN and related cholestasis</a:t>
            </a:r>
          </a:p>
          <a:p>
            <a:r>
              <a:rPr lang="en-US" smtClean="0"/>
              <a:t>Prolonged hospitalization</a:t>
            </a:r>
          </a:p>
          <a:p>
            <a:r>
              <a:rPr lang="en-US" smtClean="0"/>
              <a:t>Lack of full physical and intellectual potential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60325"/>
            <a:ext cx="7772400" cy="1311275"/>
          </a:xfrm>
        </p:spPr>
        <p:txBody>
          <a:bodyPr/>
          <a:lstStyle/>
          <a:p>
            <a:r>
              <a:rPr lang="en-US" smtClean="0"/>
              <a:t>Nutritional Care/Outcomes in VLBW Infants - Potential Improvements</a:t>
            </a:r>
            <a:endParaRPr lang="en-US" sz="3200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981200"/>
            <a:ext cx="7772400" cy="4575175"/>
          </a:xfrm>
        </p:spPr>
        <p:txBody>
          <a:bodyPr/>
          <a:lstStyle/>
          <a:p>
            <a:pPr marL="406400" indent="-406400">
              <a:lnSpc>
                <a:spcPct val="90000"/>
              </a:lnSpc>
            </a:pPr>
            <a:r>
              <a:rPr lang="en-US" smtClean="0"/>
              <a:t>Human milk</a:t>
            </a:r>
          </a:p>
          <a:p>
            <a:pPr marL="406400" indent="-406400">
              <a:lnSpc>
                <a:spcPct val="90000"/>
              </a:lnSpc>
            </a:pPr>
            <a:r>
              <a:rPr lang="en-US" smtClean="0"/>
              <a:t>“Early” TPN</a:t>
            </a:r>
          </a:p>
          <a:p>
            <a:pPr marL="857250" lvl="1" indent="-336550">
              <a:lnSpc>
                <a:spcPct val="90000"/>
              </a:lnSpc>
            </a:pPr>
            <a:r>
              <a:rPr lang="en-US" smtClean="0"/>
              <a:t>Prevent protein deficit</a:t>
            </a:r>
          </a:p>
          <a:p>
            <a:pPr marL="857250" lvl="1" indent="-336550">
              <a:lnSpc>
                <a:spcPct val="90000"/>
              </a:lnSpc>
            </a:pPr>
            <a:r>
              <a:rPr lang="en-US" smtClean="0"/>
              <a:t>Prevent EFA deficiency</a:t>
            </a:r>
          </a:p>
          <a:p>
            <a:pPr marL="406400" indent="-406400">
              <a:lnSpc>
                <a:spcPct val="90000"/>
              </a:lnSpc>
            </a:pPr>
            <a:r>
              <a:rPr lang="en-US" smtClean="0"/>
              <a:t>GI priming/MEN/Trophic feeds</a:t>
            </a:r>
          </a:p>
          <a:p>
            <a:pPr marL="857250" lvl="1" indent="-336550">
              <a:lnSpc>
                <a:spcPct val="90000"/>
              </a:lnSpc>
            </a:pPr>
            <a:r>
              <a:rPr lang="en-US" smtClean="0"/>
              <a:t>Prevent GI atrophy effects</a:t>
            </a:r>
          </a:p>
          <a:p>
            <a:pPr marL="857250" lvl="1" indent="-336550">
              <a:lnSpc>
                <a:spcPct val="90000"/>
              </a:lnSpc>
            </a:pPr>
            <a:r>
              <a:rPr lang="en-US" smtClean="0"/>
              <a:t>Faster realization of full enteral feeds</a:t>
            </a:r>
          </a:p>
          <a:p>
            <a:pPr marL="406400" indent="-406400">
              <a:lnSpc>
                <a:spcPct val="90000"/>
              </a:lnSpc>
            </a:pPr>
            <a:r>
              <a:rPr lang="en-US" smtClean="0"/>
              <a:t>Fortification/Supplementation</a:t>
            </a:r>
          </a:p>
          <a:p>
            <a:pPr marL="857250" lvl="1" indent="-336550">
              <a:lnSpc>
                <a:spcPct val="90000"/>
              </a:lnSpc>
            </a:pPr>
            <a:r>
              <a:rPr lang="en-US" smtClean="0"/>
              <a:t>Starting earlier</a:t>
            </a:r>
          </a:p>
          <a:p>
            <a:pPr marL="857250" lvl="1" indent="-336550">
              <a:lnSpc>
                <a:spcPct val="90000"/>
              </a:lnSpc>
            </a:pPr>
            <a:r>
              <a:rPr lang="en-US" smtClean="0"/>
              <a:t>Continuing longer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2743200"/>
            <a:ext cx="7162800" cy="1470025"/>
          </a:xfrm>
        </p:spPr>
        <p:txBody>
          <a:bodyPr/>
          <a:lstStyle/>
          <a:p>
            <a:r>
              <a:rPr lang="en-US" smtClean="0"/>
              <a:t>Parenteral Nutrition for VLBW Infants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Best Practice 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Parenteral nutrition, including protein and lipids, should be started within the first 24 hours of life. </a:t>
            </a:r>
          </a:p>
          <a:p>
            <a:r>
              <a:rPr lang="en-US" smtClean="0"/>
              <a:t>Parenteral nutrition should be increased rapidly so infants receive adequate amino acids (3.0-4.0 gm/kg/day) and  calories (85-110 kcal/kg/day) as quickly as possible.</a:t>
            </a:r>
          </a:p>
          <a:p>
            <a:endParaRPr lang="en-US" smtClean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Energy and protein goals: TPN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Term:</a:t>
            </a:r>
          </a:p>
          <a:p>
            <a:pPr lvl="1"/>
            <a:r>
              <a:rPr lang="en-US" smtClean="0"/>
              <a:t>Energy: 80-100 kcal/kg/day</a:t>
            </a:r>
          </a:p>
          <a:p>
            <a:pPr lvl="1"/>
            <a:r>
              <a:rPr lang="en-US" smtClean="0"/>
              <a:t>Protein: 2.5-3.5 g/kg/day</a:t>
            </a:r>
          </a:p>
          <a:p>
            <a:pPr lvl="1"/>
            <a:endParaRPr lang="en-US" smtClean="0"/>
          </a:p>
          <a:p>
            <a:r>
              <a:rPr lang="en-US" smtClean="0"/>
              <a:t>Pre-term:</a:t>
            </a:r>
          </a:p>
          <a:p>
            <a:pPr lvl="1"/>
            <a:r>
              <a:rPr lang="en-US" smtClean="0"/>
              <a:t>Energy: 90-100 kcal/kg/day</a:t>
            </a:r>
          </a:p>
          <a:p>
            <a:pPr lvl="1"/>
            <a:r>
              <a:rPr lang="en-US" smtClean="0"/>
              <a:t>Protein: 2.5-3.5 g/kg/day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0" smtClean="0"/>
              <a:t>Best Practice 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smtClean="0"/>
              <a:t>Start parenteral lipids within the first 24 hours of life. Lipids can be started at doses as high as 2 g/kg/d. Lipids can be increased to doses as high as 3.0-3.5 g/kg/day over the first few days of life.</a:t>
            </a:r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3048000"/>
            <a:ext cx="7772400" cy="1470025"/>
          </a:xfrm>
        </p:spPr>
        <p:txBody>
          <a:bodyPr/>
          <a:lstStyle/>
          <a:p>
            <a:r>
              <a:rPr lang="en-US" smtClean="0"/>
              <a:t>Establishing Enteral Feedings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Best Practice 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smtClean="0"/>
              <a:t>Human milk should be used whenever possible as the enteral feeding of choice for VLBW infants.</a:t>
            </a:r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Best Practice 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b="1" smtClean="0"/>
              <a:t>Enteral feeds, in the form of trophic or minimal enteral feeds (also called GI priming), should be initiated within 1-2 days after birth, except when there are clear contraindications such as a congenital anomaly precluding feeding (e.g. omphalocele or gastroschisis), or evidence of GI dysfunction associated with hypoxic-ischemic compromise.</a:t>
            </a:r>
            <a:endParaRPr lang="en-US" smtClean="0"/>
          </a:p>
          <a:p>
            <a:pPr>
              <a:lnSpc>
                <a:spcPct val="90000"/>
              </a:lnSpc>
            </a:pPr>
            <a:endParaRPr lang="en-US" smtClean="0"/>
          </a:p>
        </p:txBody>
      </p:sp>
    </p:spTree>
  </p:cSld>
  <p:clrMapOvr>
    <a:masterClrMapping/>
  </p:clrMapOvr>
  <p:transition spd="med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Energy and protein goals: enteral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Term:</a:t>
            </a:r>
          </a:p>
          <a:p>
            <a:pPr lvl="1"/>
            <a:r>
              <a:rPr lang="en-US" smtClean="0"/>
              <a:t>Energy: 108 kcal/kg/day</a:t>
            </a:r>
          </a:p>
          <a:p>
            <a:pPr lvl="1"/>
            <a:r>
              <a:rPr lang="en-US" smtClean="0"/>
              <a:t>Protein: 2.2 g/kg/day</a:t>
            </a:r>
          </a:p>
          <a:p>
            <a:pPr lvl="1"/>
            <a:endParaRPr lang="en-US" smtClean="0"/>
          </a:p>
          <a:p>
            <a:r>
              <a:rPr lang="en-US" smtClean="0"/>
              <a:t>Pre-term:</a:t>
            </a:r>
          </a:p>
          <a:p>
            <a:pPr lvl="1"/>
            <a:r>
              <a:rPr lang="en-US" smtClean="0"/>
              <a:t>Energy: 120 kcal/kg/day</a:t>
            </a:r>
          </a:p>
          <a:p>
            <a:pPr lvl="1"/>
            <a:r>
              <a:rPr lang="en-US" smtClean="0"/>
              <a:t>Protein: +3 g/kg/day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IV Lipids 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Preterm infants can develop EFA deficiency within 72 hours of birth</a:t>
            </a:r>
          </a:p>
          <a:p>
            <a:r>
              <a:rPr lang="en-US" smtClean="0"/>
              <a:t>Dose: 0.5-1 g/kg/day to achieve 3 g/kg/day</a:t>
            </a:r>
          </a:p>
          <a:p>
            <a:r>
              <a:rPr lang="en-US" smtClean="0"/>
              <a:t> maximum 60% of total energy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Amino Acids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Start 1.5-3 g/kg/d</a:t>
            </a:r>
          </a:p>
          <a:p>
            <a:r>
              <a:rPr lang="en-US" smtClean="0"/>
              <a:t>Advance: 0.5-1 g/kg/d</a:t>
            </a:r>
          </a:p>
          <a:p>
            <a:endParaRPr lang="en-US" smtClean="0"/>
          </a:p>
          <a:p>
            <a:r>
              <a:rPr lang="en-US" smtClean="0"/>
              <a:t>Goal: 2.5-4 g/kg/d</a:t>
            </a:r>
          </a:p>
          <a:p>
            <a:r>
              <a:rPr lang="en-US" smtClean="0"/>
              <a:t>Monitor: renal function, albumin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Dextrose 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&lt;1000 g: glucose infusion rate: 4-6 mg/kg/min</a:t>
            </a:r>
          </a:p>
          <a:p>
            <a:endParaRPr lang="en-US" smtClean="0"/>
          </a:p>
          <a:p>
            <a:r>
              <a:rPr lang="en-US" smtClean="0"/>
              <a:t>1000-1500 g: GIR: &lt;8 mg/kg/min</a:t>
            </a:r>
          </a:p>
          <a:p>
            <a:endParaRPr lang="en-US" smtClean="0"/>
          </a:p>
          <a:p>
            <a:r>
              <a:rPr lang="en-US" smtClean="0"/>
              <a:t>GIR goal: &lt;12 mg/kg/min</a:t>
            </a:r>
          </a:p>
          <a:p>
            <a:endParaRPr lang="en-US" smtClean="0"/>
          </a:p>
          <a:p>
            <a:r>
              <a:rPr lang="en-US" smtClean="0"/>
              <a:t>GIR&gt;14: converts CHO to fat in liver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Vanilla TPN order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Start with amino acids ASAP </a:t>
            </a:r>
          </a:p>
          <a:p>
            <a:r>
              <a:rPr lang="en-US" smtClean="0"/>
              <a:t>Dextrose: 8-18 g/kg/d</a:t>
            </a:r>
          </a:p>
          <a:p>
            <a:r>
              <a:rPr lang="en-US" smtClean="0"/>
              <a:t>AA: 1.5-3 g/kg/d</a:t>
            </a:r>
          </a:p>
          <a:p>
            <a:r>
              <a:rPr lang="en-US" smtClean="0"/>
              <a:t>Fat: 0.5-1 g/kg/d</a:t>
            </a:r>
          </a:p>
          <a:p>
            <a:r>
              <a:rPr lang="en-US" smtClean="0"/>
              <a:t>Calcium: 150-200 mg/kg/day</a:t>
            </a:r>
          </a:p>
          <a:p>
            <a:r>
              <a:rPr lang="en-US" smtClean="0"/>
              <a:t>Phosphorous: 0.3-0.5 mmol/kg/d</a:t>
            </a:r>
          </a:p>
          <a:p>
            <a:r>
              <a:rPr lang="en-US" smtClean="0"/>
              <a:t>MVI &amp; trace elements</a:t>
            </a:r>
          </a:p>
          <a:p>
            <a:endParaRPr lang="en-US" smtClean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Tapering TPN/PPN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Start from lipids</a:t>
            </a:r>
          </a:p>
          <a:p>
            <a:endParaRPr lang="en-US" smtClean="0"/>
          </a:p>
          <a:p>
            <a:r>
              <a:rPr lang="en-US" smtClean="0"/>
              <a:t>Keep AA until last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eartbt">
  <a:themeElements>
    <a:clrScheme name="">
      <a:dk1>
        <a:srgbClr val="5F5F5F"/>
      </a:dk1>
      <a:lt1>
        <a:srgbClr val="FFFFFF"/>
      </a:lt1>
      <a:dk2>
        <a:srgbClr val="993300"/>
      </a:dk2>
      <a:lt2>
        <a:srgbClr val="FFFFFF"/>
      </a:lt2>
      <a:accent1>
        <a:srgbClr val="663300"/>
      </a:accent1>
      <a:accent2>
        <a:srgbClr val="FF9900"/>
      </a:accent2>
      <a:accent3>
        <a:srgbClr val="CAADAA"/>
      </a:accent3>
      <a:accent4>
        <a:srgbClr val="DADADA"/>
      </a:accent4>
      <a:accent5>
        <a:srgbClr val="B8ADAA"/>
      </a:accent5>
      <a:accent6>
        <a:srgbClr val="E78A00"/>
      </a:accent6>
      <a:hlink>
        <a:srgbClr val="FFCC00"/>
      </a:hlink>
      <a:folHlink>
        <a:srgbClr val="B2B2B2"/>
      </a:folHlink>
    </a:clrScheme>
    <a:fontScheme name="Heartbt.po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Heartbt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artbt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artbt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artbt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artbt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artbt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artbt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C:\Data\PowerPoint Templates\HEARTBT.POT</Template>
  <TotalTime>6885</TotalTime>
  <Pages>8899192</Pages>
  <Words>867</Words>
  <Application>Microsoft Office PowerPoint</Application>
  <PresentationFormat>On-screen Show (4:3)</PresentationFormat>
  <Paragraphs>169</Paragraphs>
  <Slides>33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Heartbt</vt:lpstr>
      <vt:lpstr>Nutritional support in NICU/PICU</vt:lpstr>
      <vt:lpstr>NICU</vt:lpstr>
      <vt:lpstr>Energy and protein goals: TPN</vt:lpstr>
      <vt:lpstr>Energy and protein goals: enteral</vt:lpstr>
      <vt:lpstr>IV Lipids </vt:lpstr>
      <vt:lpstr>Amino Acids</vt:lpstr>
      <vt:lpstr>Dextrose </vt:lpstr>
      <vt:lpstr>Vanilla TPN order</vt:lpstr>
      <vt:lpstr>Tapering TPN/PPN</vt:lpstr>
      <vt:lpstr>Enteral nutrition</vt:lpstr>
      <vt:lpstr>Barriers and Challenges of Nutrition Support</vt:lpstr>
      <vt:lpstr>Too Little vs Too Much</vt:lpstr>
      <vt:lpstr>Too Little vs Too Much</vt:lpstr>
      <vt:lpstr>Determining Caloric Requirements</vt:lpstr>
      <vt:lpstr>Route of Administration:  Enteral vs Parenteral</vt:lpstr>
      <vt:lpstr>PowerPoint Presentation</vt:lpstr>
      <vt:lpstr>Espghan Guidelines</vt:lpstr>
      <vt:lpstr>Enteral:</vt:lpstr>
      <vt:lpstr>Enteral:</vt:lpstr>
      <vt:lpstr>Feeding the Hypotensive Patient</vt:lpstr>
      <vt:lpstr>Biochemistries in PICU</vt:lpstr>
      <vt:lpstr>Nutrition Support in the ICU is not generic but:</vt:lpstr>
      <vt:lpstr>Nutritional Support of the VLBW Infant</vt:lpstr>
      <vt:lpstr>Gold Standard of Growth for VLBW Infants</vt:lpstr>
      <vt:lpstr>Unique Nutritional Aspects of the VLBW Infant</vt:lpstr>
      <vt:lpstr>Preventing Feeding-Related Morbidities in VLBW Infants</vt:lpstr>
      <vt:lpstr>Nutritional Care/Outcomes in VLBW Infants - Potential Improvements</vt:lpstr>
      <vt:lpstr>Parenteral Nutrition for VLBW Infants</vt:lpstr>
      <vt:lpstr>Best Practice </vt:lpstr>
      <vt:lpstr>Best Practice </vt:lpstr>
      <vt:lpstr>Establishing Enteral Feedings</vt:lpstr>
      <vt:lpstr>Best Practice </vt:lpstr>
      <vt:lpstr>Best Practice </vt:lpstr>
    </vt:vector>
  </TitlesOfParts>
  <Company>Capital Health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Information Systems</dc:creator>
  <cp:lastModifiedBy>Dr Abdolreza Norouzy</cp:lastModifiedBy>
  <cp:revision>273</cp:revision>
  <cp:lastPrinted>2003-10-24T21:46:28Z</cp:lastPrinted>
  <dcterms:created xsi:type="dcterms:W3CDTF">2003-05-30T13:19:41Z</dcterms:created>
  <dcterms:modified xsi:type="dcterms:W3CDTF">2013-10-20T10:56:05Z</dcterms:modified>
</cp:coreProperties>
</file>