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323" r:id="rId2"/>
    <p:sldId id="256" r:id="rId3"/>
    <p:sldId id="317" r:id="rId4"/>
    <p:sldId id="318" r:id="rId5"/>
    <p:sldId id="319" r:id="rId6"/>
    <p:sldId id="313" r:id="rId7"/>
    <p:sldId id="316" r:id="rId8"/>
    <p:sldId id="258" r:id="rId9"/>
    <p:sldId id="259" r:id="rId10"/>
    <p:sldId id="260" r:id="rId11"/>
    <p:sldId id="261" r:id="rId12"/>
    <p:sldId id="262" r:id="rId13"/>
    <p:sldId id="263" r:id="rId14"/>
    <p:sldId id="264" r:id="rId15"/>
    <p:sldId id="265" r:id="rId16"/>
    <p:sldId id="267" r:id="rId17"/>
    <p:sldId id="268" r:id="rId18"/>
    <p:sldId id="269" r:id="rId19"/>
    <p:sldId id="270" r:id="rId20"/>
    <p:sldId id="271" r:id="rId21"/>
    <p:sldId id="272" r:id="rId22"/>
    <p:sldId id="273" r:id="rId23"/>
    <p:sldId id="274" r:id="rId24"/>
    <p:sldId id="314" r:id="rId25"/>
    <p:sldId id="275" r:id="rId26"/>
    <p:sldId id="276" r:id="rId27"/>
    <p:sldId id="266" r:id="rId28"/>
    <p:sldId id="283" r:id="rId29"/>
    <p:sldId id="277" r:id="rId30"/>
    <p:sldId id="278" r:id="rId31"/>
    <p:sldId id="279" r:id="rId32"/>
    <p:sldId id="280" r:id="rId33"/>
    <p:sldId id="281" r:id="rId34"/>
    <p:sldId id="282" r:id="rId35"/>
    <p:sldId id="284" r:id="rId36"/>
    <p:sldId id="315" r:id="rId37"/>
    <p:sldId id="287" r:id="rId38"/>
    <p:sldId id="288" r:id="rId39"/>
    <p:sldId id="289" r:id="rId40"/>
    <p:sldId id="290" r:id="rId41"/>
    <p:sldId id="291" r:id="rId42"/>
    <p:sldId id="292" r:id="rId43"/>
    <p:sldId id="293" r:id="rId44"/>
    <p:sldId id="294" r:id="rId45"/>
    <p:sldId id="295" r:id="rId46"/>
    <p:sldId id="296" r:id="rId47"/>
    <p:sldId id="297" r:id="rId48"/>
    <p:sldId id="299" r:id="rId49"/>
    <p:sldId id="300" r:id="rId50"/>
    <p:sldId id="298" r:id="rId51"/>
    <p:sldId id="301" r:id="rId52"/>
    <p:sldId id="303" r:id="rId53"/>
    <p:sldId id="304" r:id="rId54"/>
    <p:sldId id="305" r:id="rId55"/>
    <p:sldId id="311" r:id="rId56"/>
    <p:sldId id="312" r:id="rId57"/>
    <p:sldId id="321" r:id="rId58"/>
    <p:sldId id="320" r:id="rId59"/>
    <p:sldId id="309" r:id="rId60"/>
    <p:sldId id="310" r:id="rId61"/>
    <p:sldId id="308" r:id="rId62"/>
    <p:sldId id="307" r:id="rId63"/>
    <p:sldId id="324" r:id="rId6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2"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sorterViewPr>
    <p:cViewPr>
      <p:scale>
        <a:sx n="100" d="100"/>
        <a:sy n="100" d="100"/>
      </p:scale>
      <p:origin x="0" y="-12162"/>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DE80417-96D4-47F7-B026-B8046A8B75F5}" type="doc">
      <dgm:prSet loTypeId="urn:microsoft.com/office/officeart/2005/8/layout/hProcess9" loCatId="process" qsTypeId="urn:microsoft.com/office/officeart/2005/8/quickstyle/simple1" qsCatId="simple" csTypeId="urn:microsoft.com/office/officeart/2005/8/colors/accent1_2" csCatId="accent1"/>
      <dgm:spPr/>
      <dgm:t>
        <a:bodyPr/>
        <a:lstStyle/>
        <a:p>
          <a:pPr rtl="1"/>
          <a:endParaRPr lang="fa-IR"/>
        </a:p>
      </dgm:t>
    </dgm:pt>
    <dgm:pt modelId="{26AA2C40-55EB-4C0A-8A88-2A2F6178CCB6}">
      <dgm:prSet/>
      <dgm:spPr/>
      <dgm:t>
        <a:bodyPr/>
        <a:lstStyle/>
        <a:p>
          <a:pPr rtl="0"/>
          <a:r>
            <a:rPr lang="en-US" smtClean="0"/>
            <a:t>Difficult to tolerate</a:t>
          </a:r>
          <a:endParaRPr lang="fa-IR"/>
        </a:p>
      </dgm:t>
    </dgm:pt>
    <dgm:pt modelId="{CA0BD570-ABBD-446D-92DB-A6897B171572}" type="parTrans" cxnId="{CC395F11-5338-41D8-8FD4-EE028CA33E05}">
      <dgm:prSet/>
      <dgm:spPr/>
      <dgm:t>
        <a:bodyPr/>
        <a:lstStyle/>
        <a:p>
          <a:pPr rtl="1"/>
          <a:endParaRPr lang="fa-IR"/>
        </a:p>
      </dgm:t>
    </dgm:pt>
    <dgm:pt modelId="{03F9B7FE-27C4-4E44-9BE1-B8C176CFE0EF}" type="sibTrans" cxnId="{CC395F11-5338-41D8-8FD4-EE028CA33E05}">
      <dgm:prSet/>
      <dgm:spPr/>
      <dgm:t>
        <a:bodyPr/>
        <a:lstStyle/>
        <a:p>
          <a:pPr rtl="1"/>
          <a:endParaRPr lang="fa-IR"/>
        </a:p>
      </dgm:t>
    </dgm:pt>
    <dgm:pt modelId="{10A63D87-9FD1-49CD-9FC4-227D285341AC}">
      <dgm:prSet/>
      <dgm:spPr/>
      <dgm:t>
        <a:bodyPr/>
        <a:lstStyle/>
        <a:p>
          <a:pPr rtl="0"/>
          <a:r>
            <a:rPr lang="en-US" smtClean="0"/>
            <a:t>Rapidly metabolized to small molecules</a:t>
          </a:r>
          <a:endParaRPr lang="fa-IR"/>
        </a:p>
      </dgm:t>
    </dgm:pt>
    <dgm:pt modelId="{7D32ABCE-34FC-466E-BFB6-31D71BCCD4AB}" type="parTrans" cxnId="{EF05AB88-1021-413A-B55A-3CD02519FAD4}">
      <dgm:prSet/>
      <dgm:spPr/>
      <dgm:t>
        <a:bodyPr/>
        <a:lstStyle/>
        <a:p>
          <a:pPr rtl="1"/>
          <a:endParaRPr lang="fa-IR"/>
        </a:p>
      </dgm:t>
    </dgm:pt>
    <dgm:pt modelId="{A36A4142-8989-4C83-8AB1-23700828459B}" type="sibTrans" cxnId="{EF05AB88-1021-413A-B55A-3CD02519FAD4}">
      <dgm:prSet/>
      <dgm:spPr/>
      <dgm:t>
        <a:bodyPr/>
        <a:lstStyle/>
        <a:p>
          <a:pPr rtl="1"/>
          <a:endParaRPr lang="fa-IR"/>
        </a:p>
      </dgm:t>
    </dgm:pt>
    <dgm:pt modelId="{92137C14-BB01-4D8E-A7D5-E180679678FD}">
      <dgm:prSet/>
      <dgm:spPr/>
      <dgm:t>
        <a:bodyPr/>
        <a:lstStyle/>
        <a:p>
          <a:pPr rtl="0"/>
          <a:r>
            <a:rPr lang="en-US" smtClean="0"/>
            <a:t>Increased osmotic load</a:t>
          </a:r>
          <a:endParaRPr lang="fa-IR"/>
        </a:p>
      </dgm:t>
    </dgm:pt>
    <dgm:pt modelId="{EA80FD69-EB4F-4939-A5BF-D3D1C3E09A2E}" type="parTrans" cxnId="{6C1571F1-5551-4013-8BC1-A567C71F1B74}">
      <dgm:prSet/>
      <dgm:spPr/>
      <dgm:t>
        <a:bodyPr/>
        <a:lstStyle/>
        <a:p>
          <a:pPr rtl="1"/>
          <a:endParaRPr lang="fa-IR"/>
        </a:p>
      </dgm:t>
    </dgm:pt>
    <dgm:pt modelId="{20D2468A-3C97-494A-AFB7-74606CCCFA49}" type="sibTrans" cxnId="{6C1571F1-5551-4013-8BC1-A567C71F1B74}">
      <dgm:prSet/>
      <dgm:spPr/>
      <dgm:t>
        <a:bodyPr/>
        <a:lstStyle/>
        <a:p>
          <a:pPr rtl="1"/>
          <a:endParaRPr lang="fa-IR"/>
        </a:p>
      </dgm:t>
    </dgm:pt>
    <dgm:pt modelId="{E65903E4-A72F-4011-85FE-3366C94DA6AE}">
      <dgm:prSet/>
      <dgm:spPr/>
      <dgm:t>
        <a:bodyPr/>
        <a:lstStyle/>
        <a:p>
          <a:pPr rtl="0"/>
          <a:r>
            <a:rPr lang="en-US" smtClean="0"/>
            <a:t>High-volume stool or ostomy output</a:t>
          </a:r>
          <a:endParaRPr lang="fa-IR"/>
        </a:p>
      </dgm:t>
    </dgm:pt>
    <dgm:pt modelId="{27BD35CD-B0F4-449B-9EBC-BD77ED1335F5}" type="parTrans" cxnId="{C902B4B6-1BF2-43D3-8F75-272F7C2CA0BF}">
      <dgm:prSet/>
      <dgm:spPr/>
      <dgm:t>
        <a:bodyPr/>
        <a:lstStyle/>
        <a:p>
          <a:pPr rtl="1"/>
          <a:endParaRPr lang="fa-IR"/>
        </a:p>
      </dgm:t>
    </dgm:pt>
    <dgm:pt modelId="{8A8A7AA9-6EFD-47AC-B2B8-22134902BA7C}" type="sibTrans" cxnId="{C902B4B6-1BF2-43D3-8F75-272F7C2CA0BF}">
      <dgm:prSet/>
      <dgm:spPr/>
      <dgm:t>
        <a:bodyPr/>
        <a:lstStyle/>
        <a:p>
          <a:pPr rtl="1"/>
          <a:endParaRPr lang="fa-IR"/>
        </a:p>
      </dgm:t>
    </dgm:pt>
    <dgm:pt modelId="{B6E1C3FB-6899-4886-AAB1-19CABE2D7630}" type="pres">
      <dgm:prSet presAssocID="{DDE80417-96D4-47F7-B026-B8046A8B75F5}" presName="CompostProcess" presStyleCnt="0">
        <dgm:presLayoutVars>
          <dgm:dir/>
          <dgm:resizeHandles val="exact"/>
        </dgm:presLayoutVars>
      </dgm:prSet>
      <dgm:spPr/>
      <dgm:t>
        <a:bodyPr/>
        <a:lstStyle/>
        <a:p>
          <a:pPr rtl="1"/>
          <a:endParaRPr lang="fa-IR"/>
        </a:p>
      </dgm:t>
    </dgm:pt>
    <dgm:pt modelId="{B625461B-6465-43AF-870F-5D210DD127D5}" type="pres">
      <dgm:prSet presAssocID="{DDE80417-96D4-47F7-B026-B8046A8B75F5}" presName="arrow" presStyleLbl="bgShp" presStyleIdx="0" presStyleCnt="1"/>
      <dgm:spPr/>
    </dgm:pt>
    <dgm:pt modelId="{D55AED12-776A-4B1A-A73C-B0C0F63269F5}" type="pres">
      <dgm:prSet presAssocID="{DDE80417-96D4-47F7-B026-B8046A8B75F5}" presName="linearProcess" presStyleCnt="0"/>
      <dgm:spPr/>
    </dgm:pt>
    <dgm:pt modelId="{5399A7FF-05BF-4A14-8418-C0E6597C736A}" type="pres">
      <dgm:prSet presAssocID="{26AA2C40-55EB-4C0A-8A88-2A2F6178CCB6}" presName="textNode" presStyleLbl="node1" presStyleIdx="0" presStyleCnt="4">
        <dgm:presLayoutVars>
          <dgm:bulletEnabled val="1"/>
        </dgm:presLayoutVars>
      </dgm:prSet>
      <dgm:spPr/>
      <dgm:t>
        <a:bodyPr/>
        <a:lstStyle/>
        <a:p>
          <a:pPr rtl="1"/>
          <a:endParaRPr lang="fa-IR"/>
        </a:p>
      </dgm:t>
    </dgm:pt>
    <dgm:pt modelId="{77016D7D-4A4A-4575-8372-253DF9DEF28D}" type="pres">
      <dgm:prSet presAssocID="{03F9B7FE-27C4-4E44-9BE1-B8C176CFE0EF}" presName="sibTrans" presStyleCnt="0"/>
      <dgm:spPr/>
    </dgm:pt>
    <dgm:pt modelId="{3C4B42FE-8815-4267-AE17-F4B6A98BA345}" type="pres">
      <dgm:prSet presAssocID="{10A63D87-9FD1-49CD-9FC4-227D285341AC}" presName="textNode" presStyleLbl="node1" presStyleIdx="1" presStyleCnt="4">
        <dgm:presLayoutVars>
          <dgm:bulletEnabled val="1"/>
        </dgm:presLayoutVars>
      </dgm:prSet>
      <dgm:spPr/>
      <dgm:t>
        <a:bodyPr/>
        <a:lstStyle/>
        <a:p>
          <a:pPr rtl="1"/>
          <a:endParaRPr lang="fa-IR"/>
        </a:p>
      </dgm:t>
    </dgm:pt>
    <dgm:pt modelId="{45234714-C56A-44FF-ABF9-B0BEB6E5D7D7}" type="pres">
      <dgm:prSet presAssocID="{A36A4142-8989-4C83-8AB1-23700828459B}" presName="sibTrans" presStyleCnt="0"/>
      <dgm:spPr/>
    </dgm:pt>
    <dgm:pt modelId="{79C3C127-050A-4904-BE60-DAE4CA04EC5A}" type="pres">
      <dgm:prSet presAssocID="{92137C14-BB01-4D8E-A7D5-E180679678FD}" presName="textNode" presStyleLbl="node1" presStyleIdx="2" presStyleCnt="4">
        <dgm:presLayoutVars>
          <dgm:bulletEnabled val="1"/>
        </dgm:presLayoutVars>
      </dgm:prSet>
      <dgm:spPr/>
      <dgm:t>
        <a:bodyPr/>
        <a:lstStyle/>
        <a:p>
          <a:pPr rtl="1"/>
          <a:endParaRPr lang="fa-IR"/>
        </a:p>
      </dgm:t>
    </dgm:pt>
    <dgm:pt modelId="{3525C47B-9F48-424A-9540-92E4EF5B6B73}" type="pres">
      <dgm:prSet presAssocID="{20D2468A-3C97-494A-AFB7-74606CCCFA49}" presName="sibTrans" presStyleCnt="0"/>
      <dgm:spPr/>
    </dgm:pt>
    <dgm:pt modelId="{12320C62-113C-4CB6-9ACF-EC5E8F7C0373}" type="pres">
      <dgm:prSet presAssocID="{E65903E4-A72F-4011-85FE-3366C94DA6AE}" presName="textNode" presStyleLbl="node1" presStyleIdx="3" presStyleCnt="4">
        <dgm:presLayoutVars>
          <dgm:bulletEnabled val="1"/>
        </dgm:presLayoutVars>
      </dgm:prSet>
      <dgm:spPr/>
      <dgm:t>
        <a:bodyPr/>
        <a:lstStyle/>
        <a:p>
          <a:pPr rtl="1"/>
          <a:endParaRPr lang="fa-IR"/>
        </a:p>
      </dgm:t>
    </dgm:pt>
  </dgm:ptLst>
  <dgm:cxnLst>
    <dgm:cxn modelId="{8555E5BC-F95F-4D5B-848C-3DAC862EE9FE}" type="presOf" srcId="{E65903E4-A72F-4011-85FE-3366C94DA6AE}" destId="{12320C62-113C-4CB6-9ACF-EC5E8F7C0373}" srcOrd="0" destOrd="0" presId="urn:microsoft.com/office/officeart/2005/8/layout/hProcess9"/>
    <dgm:cxn modelId="{CC395F11-5338-41D8-8FD4-EE028CA33E05}" srcId="{DDE80417-96D4-47F7-B026-B8046A8B75F5}" destId="{26AA2C40-55EB-4C0A-8A88-2A2F6178CCB6}" srcOrd="0" destOrd="0" parTransId="{CA0BD570-ABBD-446D-92DB-A6897B171572}" sibTransId="{03F9B7FE-27C4-4E44-9BE1-B8C176CFE0EF}"/>
    <dgm:cxn modelId="{EF05AB88-1021-413A-B55A-3CD02519FAD4}" srcId="{DDE80417-96D4-47F7-B026-B8046A8B75F5}" destId="{10A63D87-9FD1-49CD-9FC4-227D285341AC}" srcOrd="1" destOrd="0" parTransId="{7D32ABCE-34FC-466E-BFB6-31D71BCCD4AB}" sibTransId="{A36A4142-8989-4C83-8AB1-23700828459B}"/>
    <dgm:cxn modelId="{6C1571F1-5551-4013-8BC1-A567C71F1B74}" srcId="{DDE80417-96D4-47F7-B026-B8046A8B75F5}" destId="{92137C14-BB01-4D8E-A7D5-E180679678FD}" srcOrd="2" destOrd="0" parTransId="{EA80FD69-EB4F-4939-A5BF-D3D1C3E09A2E}" sibTransId="{20D2468A-3C97-494A-AFB7-74606CCCFA49}"/>
    <dgm:cxn modelId="{9493B9F9-2155-49DE-81D7-6388EC097E89}" type="presOf" srcId="{26AA2C40-55EB-4C0A-8A88-2A2F6178CCB6}" destId="{5399A7FF-05BF-4A14-8418-C0E6597C736A}" srcOrd="0" destOrd="0" presId="urn:microsoft.com/office/officeart/2005/8/layout/hProcess9"/>
    <dgm:cxn modelId="{E30A8D4D-2B47-4D09-8BA3-4C0492A86699}" type="presOf" srcId="{DDE80417-96D4-47F7-B026-B8046A8B75F5}" destId="{B6E1C3FB-6899-4886-AAB1-19CABE2D7630}" srcOrd="0" destOrd="0" presId="urn:microsoft.com/office/officeart/2005/8/layout/hProcess9"/>
    <dgm:cxn modelId="{C902B4B6-1BF2-43D3-8F75-272F7C2CA0BF}" srcId="{DDE80417-96D4-47F7-B026-B8046A8B75F5}" destId="{E65903E4-A72F-4011-85FE-3366C94DA6AE}" srcOrd="3" destOrd="0" parTransId="{27BD35CD-B0F4-449B-9EBC-BD77ED1335F5}" sibTransId="{8A8A7AA9-6EFD-47AC-B2B8-22134902BA7C}"/>
    <dgm:cxn modelId="{D4370CCE-7CC8-46B5-9A67-7F1B81588743}" type="presOf" srcId="{92137C14-BB01-4D8E-A7D5-E180679678FD}" destId="{79C3C127-050A-4904-BE60-DAE4CA04EC5A}" srcOrd="0" destOrd="0" presId="urn:microsoft.com/office/officeart/2005/8/layout/hProcess9"/>
    <dgm:cxn modelId="{8791B694-AC9F-49E2-BCD5-150DEE139D01}" type="presOf" srcId="{10A63D87-9FD1-49CD-9FC4-227D285341AC}" destId="{3C4B42FE-8815-4267-AE17-F4B6A98BA345}" srcOrd="0" destOrd="0" presId="urn:microsoft.com/office/officeart/2005/8/layout/hProcess9"/>
    <dgm:cxn modelId="{907BF6AC-FA0F-425C-AF48-3CB54DF550BE}" type="presParOf" srcId="{B6E1C3FB-6899-4886-AAB1-19CABE2D7630}" destId="{B625461B-6465-43AF-870F-5D210DD127D5}" srcOrd="0" destOrd="0" presId="urn:microsoft.com/office/officeart/2005/8/layout/hProcess9"/>
    <dgm:cxn modelId="{290CAFFF-8A05-4C75-B233-C3021274937E}" type="presParOf" srcId="{B6E1C3FB-6899-4886-AAB1-19CABE2D7630}" destId="{D55AED12-776A-4B1A-A73C-B0C0F63269F5}" srcOrd="1" destOrd="0" presId="urn:microsoft.com/office/officeart/2005/8/layout/hProcess9"/>
    <dgm:cxn modelId="{9CDB4889-38C7-4C52-9549-8064D1A55ECC}" type="presParOf" srcId="{D55AED12-776A-4B1A-A73C-B0C0F63269F5}" destId="{5399A7FF-05BF-4A14-8418-C0E6597C736A}" srcOrd="0" destOrd="0" presId="urn:microsoft.com/office/officeart/2005/8/layout/hProcess9"/>
    <dgm:cxn modelId="{C4359629-3F44-4F71-B760-29756C833D11}" type="presParOf" srcId="{D55AED12-776A-4B1A-A73C-B0C0F63269F5}" destId="{77016D7D-4A4A-4575-8372-253DF9DEF28D}" srcOrd="1" destOrd="0" presId="urn:microsoft.com/office/officeart/2005/8/layout/hProcess9"/>
    <dgm:cxn modelId="{E68CCE2C-3716-4834-93FE-A4A26A668046}" type="presParOf" srcId="{D55AED12-776A-4B1A-A73C-B0C0F63269F5}" destId="{3C4B42FE-8815-4267-AE17-F4B6A98BA345}" srcOrd="2" destOrd="0" presId="urn:microsoft.com/office/officeart/2005/8/layout/hProcess9"/>
    <dgm:cxn modelId="{265B4787-1646-487F-A5BE-4A229B80F70C}" type="presParOf" srcId="{D55AED12-776A-4B1A-A73C-B0C0F63269F5}" destId="{45234714-C56A-44FF-ABF9-B0BEB6E5D7D7}" srcOrd="3" destOrd="0" presId="urn:microsoft.com/office/officeart/2005/8/layout/hProcess9"/>
    <dgm:cxn modelId="{79A908DE-B59C-45EE-8DFF-3C28E91D80F7}" type="presParOf" srcId="{D55AED12-776A-4B1A-A73C-B0C0F63269F5}" destId="{79C3C127-050A-4904-BE60-DAE4CA04EC5A}" srcOrd="4" destOrd="0" presId="urn:microsoft.com/office/officeart/2005/8/layout/hProcess9"/>
    <dgm:cxn modelId="{D1D1EFBD-2C22-45D7-802F-32143E336772}" type="presParOf" srcId="{D55AED12-776A-4B1A-A73C-B0C0F63269F5}" destId="{3525C47B-9F48-424A-9540-92E4EF5B6B73}" srcOrd="5" destOrd="0" presId="urn:microsoft.com/office/officeart/2005/8/layout/hProcess9"/>
    <dgm:cxn modelId="{E05F4905-6700-4F0C-950C-ED722C96FCDD}" type="presParOf" srcId="{D55AED12-776A-4B1A-A73C-B0C0F63269F5}" destId="{12320C62-113C-4CB6-9ACF-EC5E8F7C0373}" srcOrd="6"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616F052-BA0A-45A4-BD71-E7D0ACEFD1E8}" type="doc">
      <dgm:prSet loTypeId="urn:microsoft.com/office/officeart/2005/8/layout/vList5" loCatId="list" qsTypeId="urn:microsoft.com/office/officeart/2005/8/quickstyle/simple1" qsCatId="simple" csTypeId="urn:microsoft.com/office/officeart/2005/8/colors/accent1_2" csCatId="accent1"/>
      <dgm:spPr/>
      <dgm:t>
        <a:bodyPr/>
        <a:lstStyle/>
        <a:p>
          <a:pPr rtl="1"/>
          <a:endParaRPr lang="fa-IR"/>
        </a:p>
      </dgm:t>
    </dgm:pt>
    <dgm:pt modelId="{F9EF8929-1782-4A82-A3B6-9EB00790C538}">
      <dgm:prSet/>
      <dgm:spPr/>
      <dgm:t>
        <a:bodyPr/>
        <a:lstStyle/>
        <a:p>
          <a:pPr rtl="0"/>
          <a:r>
            <a:rPr lang="en-US" smtClean="0"/>
            <a:t>Elevation in stool  reducing substances </a:t>
          </a:r>
          <a:endParaRPr lang="fa-IR"/>
        </a:p>
      </dgm:t>
    </dgm:pt>
    <dgm:pt modelId="{15032ED7-FC2F-449A-8136-B67D9493F937}" type="parTrans" cxnId="{F6CA088A-852A-4996-925B-D2B1BE462A11}">
      <dgm:prSet/>
      <dgm:spPr/>
      <dgm:t>
        <a:bodyPr/>
        <a:lstStyle/>
        <a:p>
          <a:pPr rtl="1"/>
          <a:endParaRPr lang="fa-IR"/>
        </a:p>
      </dgm:t>
    </dgm:pt>
    <dgm:pt modelId="{7FF8FCAD-3688-49A8-9111-336860C1B1E4}" type="sibTrans" cxnId="{F6CA088A-852A-4996-925B-D2B1BE462A11}">
      <dgm:prSet/>
      <dgm:spPr/>
      <dgm:t>
        <a:bodyPr/>
        <a:lstStyle/>
        <a:p>
          <a:pPr rtl="1"/>
          <a:endParaRPr lang="fa-IR"/>
        </a:p>
      </dgm:t>
    </dgm:pt>
    <dgm:pt modelId="{6ABF2057-9632-4263-9A8E-FAC0FB68915B}">
      <dgm:prSet/>
      <dgm:spPr/>
      <dgm:t>
        <a:bodyPr/>
        <a:lstStyle/>
        <a:p>
          <a:pPr rtl="0"/>
          <a:r>
            <a:rPr lang="en-US" smtClean="0"/>
            <a:t>Low stool pH</a:t>
          </a:r>
          <a:endParaRPr lang="fa-IR"/>
        </a:p>
      </dgm:t>
    </dgm:pt>
    <dgm:pt modelId="{9ACE5C92-B4F1-4BBB-8C81-78DE53A2B299}" type="parTrans" cxnId="{12994680-06C8-4260-B317-53FEA9082AC8}">
      <dgm:prSet/>
      <dgm:spPr/>
      <dgm:t>
        <a:bodyPr/>
        <a:lstStyle/>
        <a:p>
          <a:pPr rtl="1"/>
          <a:endParaRPr lang="fa-IR"/>
        </a:p>
      </dgm:t>
    </dgm:pt>
    <dgm:pt modelId="{B1C758B1-32BF-40F4-88B3-C62BA6D78DDD}" type="sibTrans" cxnId="{12994680-06C8-4260-B317-53FEA9082AC8}">
      <dgm:prSet/>
      <dgm:spPr/>
      <dgm:t>
        <a:bodyPr/>
        <a:lstStyle/>
        <a:p>
          <a:pPr rtl="1"/>
          <a:endParaRPr lang="fa-IR"/>
        </a:p>
      </dgm:t>
    </dgm:pt>
    <dgm:pt modelId="{77563F16-EB55-4F18-AD60-9641F2105EFA}" type="pres">
      <dgm:prSet presAssocID="{A616F052-BA0A-45A4-BD71-E7D0ACEFD1E8}" presName="Name0" presStyleCnt="0">
        <dgm:presLayoutVars>
          <dgm:dir/>
          <dgm:animLvl val="lvl"/>
          <dgm:resizeHandles val="exact"/>
        </dgm:presLayoutVars>
      </dgm:prSet>
      <dgm:spPr/>
      <dgm:t>
        <a:bodyPr/>
        <a:lstStyle/>
        <a:p>
          <a:pPr rtl="1"/>
          <a:endParaRPr lang="fa-IR"/>
        </a:p>
      </dgm:t>
    </dgm:pt>
    <dgm:pt modelId="{A4A1A362-DEF9-4769-AD6D-FAB3982FD25B}" type="pres">
      <dgm:prSet presAssocID="{F9EF8929-1782-4A82-A3B6-9EB00790C538}" presName="linNode" presStyleCnt="0"/>
      <dgm:spPr/>
    </dgm:pt>
    <dgm:pt modelId="{576E99DC-64DB-41CC-B127-FDEFA003BE7C}" type="pres">
      <dgm:prSet presAssocID="{F9EF8929-1782-4A82-A3B6-9EB00790C538}" presName="parentText" presStyleLbl="node1" presStyleIdx="0" presStyleCnt="2">
        <dgm:presLayoutVars>
          <dgm:chMax val="1"/>
          <dgm:bulletEnabled val="1"/>
        </dgm:presLayoutVars>
      </dgm:prSet>
      <dgm:spPr/>
      <dgm:t>
        <a:bodyPr/>
        <a:lstStyle/>
        <a:p>
          <a:pPr rtl="1"/>
          <a:endParaRPr lang="fa-IR"/>
        </a:p>
      </dgm:t>
    </dgm:pt>
    <dgm:pt modelId="{3E1ADD92-380A-4DAE-A544-781F6F1C35A9}" type="pres">
      <dgm:prSet presAssocID="{7FF8FCAD-3688-49A8-9111-336860C1B1E4}" presName="sp" presStyleCnt="0"/>
      <dgm:spPr/>
    </dgm:pt>
    <dgm:pt modelId="{8A928E49-1604-42A2-8654-F9A485BB4AA7}" type="pres">
      <dgm:prSet presAssocID="{6ABF2057-9632-4263-9A8E-FAC0FB68915B}" presName="linNode" presStyleCnt="0"/>
      <dgm:spPr/>
    </dgm:pt>
    <dgm:pt modelId="{DD022045-7644-4350-8493-F94760DA5AD7}" type="pres">
      <dgm:prSet presAssocID="{6ABF2057-9632-4263-9A8E-FAC0FB68915B}" presName="parentText" presStyleLbl="node1" presStyleIdx="1" presStyleCnt="2">
        <dgm:presLayoutVars>
          <dgm:chMax val="1"/>
          <dgm:bulletEnabled val="1"/>
        </dgm:presLayoutVars>
      </dgm:prSet>
      <dgm:spPr/>
      <dgm:t>
        <a:bodyPr/>
        <a:lstStyle/>
        <a:p>
          <a:pPr rtl="1"/>
          <a:endParaRPr lang="fa-IR"/>
        </a:p>
      </dgm:t>
    </dgm:pt>
  </dgm:ptLst>
  <dgm:cxnLst>
    <dgm:cxn modelId="{D94D08F1-32C5-4699-8E87-E9DD498099C6}" type="presOf" srcId="{6ABF2057-9632-4263-9A8E-FAC0FB68915B}" destId="{DD022045-7644-4350-8493-F94760DA5AD7}" srcOrd="0" destOrd="0" presId="urn:microsoft.com/office/officeart/2005/8/layout/vList5"/>
    <dgm:cxn modelId="{F6CA088A-852A-4996-925B-D2B1BE462A11}" srcId="{A616F052-BA0A-45A4-BD71-E7D0ACEFD1E8}" destId="{F9EF8929-1782-4A82-A3B6-9EB00790C538}" srcOrd="0" destOrd="0" parTransId="{15032ED7-FC2F-449A-8136-B67D9493F937}" sibTransId="{7FF8FCAD-3688-49A8-9111-336860C1B1E4}"/>
    <dgm:cxn modelId="{12994680-06C8-4260-B317-53FEA9082AC8}" srcId="{A616F052-BA0A-45A4-BD71-E7D0ACEFD1E8}" destId="{6ABF2057-9632-4263-9A8E-FAC0FB68915B}" srcOrd="1" destOrd="0" parTransId="{9ACE5C92-B4F1-4BBB-8C81-78DE53A2B299}" sibTransId="{B1C758B1-32BF-40F4-88B3-C62BA6D78DDD}"/>
    <dgm:cxn modelId="{CEAFDE73-3483-4DF7-BF34-859D1DF170C2}" type="presOf" srcId="{F9EF8929-1782-4A82-A3B6-9EB00790C538}" destId="{576E99DC-64DB-41CC-B127-FDEFA003BE7C}" srcOrd="0" destOrd="0" presId="urn:microsoft.com/office/officeart/2005/8/layout/vList5"/>
    <dgm:cxn modelId="{2AB57539-2A01-44C3-B968-D81D407E5EF9}" type="presOf" srcId="{A616F052-BA0A-45A4-BD71-E7D0ACEFD1E8}" destId="{77563F16-EB55-4F18-AD60-9641F2105EFA}" srcOrd="0" destOrd="0" presId="urn:microsoft.com/office/officeart/2005/8/layout/vList5"/>
    <dgm:cxn modelId="{39EF1577-AD9C-418B-8DF8-5226B52EC7CC}" type="presParOf" srcId="{77563F16-EB55-4F18-AD60-9641F2105EFA}" destId="{A4A1A362-DEF9-4769-AD6D-FAB3982FD25B}" srcOrd="0" destOrd="0" presId="urn:microsoft.com/office/officeart/2005/8/layout/vList5"/>
    <dgm:cxn modelId="{4D50ABDC-F661-4C23-AAEE-C7CF5EDB2A0B}" type="presParOf" srcId="{A4A1A362-DEF9-4769-AD6D-FAB3982FD25B}" destId="{576E99DC-64DB-41CC-B127-FDEFA003BE7C}" srcOrd="0" destOrd="0" presId="urn:microsoft.com/office/officeart/2005/8/layout/vList5"/>
    <dgm:cxn modelId="{B9611083-D217-440B-AFF7-282E4A155A07}" type="presParOf" srcId="{77563F16-EB55-4F18-AD60-9641F2105EFA}" destId="{3E1ADD92-380A-4DAE-A544-781F6F1C35A9}" srcOrd="1" destOrd="0" presId="urn:microsoft.com/office/officeart/2005/8/layout/vList5"/>
    <dgm:cxn modelId="{76706C0C-05DB-46C2-AE13-D25787E102FB}" type="presParOf" srcId="{77563F16-EB55-4F18-AD60-9641F2105EFA}" destId="{8A928E49-1604-42A2-8654-F9A485BB4AA7}" srcOrd="2" destOrd="0" presId="urn:microsoft.com/office/officeart/2005/8/layout/vList5"/>
    <dgm:cxn modelId="{5995A2AC-3560-4289-A23A-D33D2FC892DA}" type="presParOf" srcId="{8A928E49-1604-42A2-8654-F9A485BB4AA7}" destId="{DD022045-7644-4350-8493-F94760DA5AD7}" srcOrd="0"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0223ED9-D852-48C9-B2CB-EE3D48850D8D}" type="doc">
      <dgm:prSet loTypeId="urn:microsoft.com/office/officeart/2005/8/layout/hProcess9" loCatId="process" qsTypeId="urn:microsoft.com/office/officeart/2005/8/quickstyle/simple1" qsCatId="simple" csTypeId="urn:microsoft.com/office/officeart/2005/8/colors/accent1_2" csCatId="accent1"/>
      <dgm:spPr/>
      <dgm:t>
        <a:bodyPr/>
        <a:lstStyle/>
        <a:p>
          <a:pPr rtl="1"/>
          <a:endParaRPr lang="fa-IR"/>
        </a:p>
      </dgm:t>
    </dgm:pt>
    <dgm:pt modelId="{F523479D-D01B-4CA1-81B8-B8C196F62227}">
      <dgm:prSet/>
      <dgm:spPr/>
      <dgm:t>
        <a:bodyPr/>
        <a:lstStyle/>
        <a:p>
          <a:pPr rtl="0"/>
          <a:r>
            <a:rPr lang="en-US" smtClean="0"/>
            <a:t>if the patient is tolerating a rate of 40 mL/hour, </a:t>
          </a:r>
          <a:endParaRPr lang="fa-IR"/>
        </a:p>
      </dgm:t>
    </dgm:pt>
    <dgm:pt modelId="{58D864B0-3E22-4018-9245-BBB471255978}" type="parTrans" cxnId="{CEF4AE22-8ABA-4CF8-8AE6-B1A42F7556EB}">
      <dgm:prSet/>
      <dgm:spPr/>
      <dgm:t>
        <a:bodyPr/>
        <a:lstStyle/>
        <a:p>
          <a:pPr rtl="1"/>
          <a:endParaRPr lang="fa-IR"/>
        </a:p>
      </dgm:t>
    </dgm:pt>
    <dgm:pt modelId="{D7C3C196-001F-4717-B1DC-08A1BF1D288E}" type="sibTrans" cxnId="{CEF4AE22-8ABA-4CF8-8AE6-B1A42F7556EB}">
      <dgm:prSet/>
      <dgm:spPr/>
      <dgm:t>
        <a:bodyPr/>
        <a:lstStyle/>
        <a:p>
          <a:pPr rtl="1"/>
          <a:endParaRPr lang="fa-IR"/>
        </a:p>
      </dgm:t>
    </dgm:pt>
    <dgm:pt modelId="{5CB68609-7278-4EC1-8C90-29124ECFEDFA}">
      <dgm:prSet/>
      <dgm:spPr/>
      <dgm:t>
        <a:bodyPr/>
        <a:lstStyle/>
        <a:p>
          <a:pPr rtl="0"/>
          <a:r>
            <a:rPr lang="en-US" smtClean="0"/>
            <a:t>one could compress the feedings to be given as 48 ml/hour for 2.5 hours with 30 minutes off </a:t>
          </a:r>
          <a:endParaRPr lang="fa-IR"/>
        </a:p>
      </dgm:t>
    </dgm:pt>
    <dgm:pt modelId="{4004F132-B08F-4C94-A669-C302698441D5}" type="parTrans" cxnId="{24437097-C832-4C0C-8704-C581C76D1A77}">
      <dgm:prSet/>
      <dgm:spPr/>
      <dgm:t>
        <a:bodyPr/>
        <a:lstStyle/>
        <a:p>
          <a:pPr rtl="1"/>
          <a:endParaRPr lang="fa-IR"/>
        </a:p>
      </dgm:t>
    </dgm:pt>
    <dgm:pt modelId="{B1E383B3-6F60-4D54-83ED-4CB83772F391}" type="sibTrans" cxnId="{24437097-C832-4C0C-8704-C581C76D1A77}">
      <dgm:prSet/>
      <dgm:spPr/>
      <dgm:t>
        <a:bodyPr/>
        <a:lstStyle/>
        <a:p>
          <a:pPr rtl="1"/>
          <a:endParaRPr lang="fa-IR"/>
        </a:p>
      </dgm:t>
    </dgm:pt>
    <dgm:pt modelId="{A9103BF7-51C8-4ECB-B6ED-DF9DBAE6CC94}">
      <dgm:prSet/>
      <dgm:spPr/>
      <dgm:t>
        <a:bodyPr/>
        <a:lstStyle/>
        <a:p>
          <a:pPr rtl="0"/>
          <a:r>
            <a:rPr lang="en-US" smtClean="0"/>
            <a:t>, then 60 ml/hour for 2 hours with 1 hour off</a:t>
          </a:r>
          <a:endParaRPr lang="fa-IR"/>
        </a:p>
      </dgm:t>
    </dgm:pt>
    <dgm:pt modelId="{F91D2DC1-3517-4926-8B01-525BD3343A3E}" type="parTrans" cxnId="{933C468B-CECC-4324-B21B-957D7423D276}">
      <dgm:prSet/>
      <dgm:spPr/>
      <dgm:t>
        <a:bodyPr/>
        <a:lstStyle/>
        <a:p>
          <a:pPr rtl="1"/>
          <a:endParaRPr lang="fa-IR"/>
        </a:p>
      </dgm:t>
    </dgm:pt>
    <dgm:pt modelId="{B00F8193-A69A-464D-B347-D9602642F0A0}" type="sibTrans" cxnId="{933C468B-CECC-4324-B21B-957D7423D276}">
      <dgm:prSet/>
      <dgm:spPr/>
      <dgm:t>
        <a:bodyPr/>
        <a:lstStyle/>
        <a:p>
          <a:pPr rtl="1"/>
          <a:endParaRPr lang="fa-IR"/>
        </a:p>
      </dgm:t>
    </dgm:pt>
    <dgm:pt modelId="{B2B742CB-ED93-4808-827F-C770C56DCF4E}" type="pres">
      <dgm:prSet presAssocID="{00223ED9-D852-48C9-B2CB-EE3D48850D8D}" presName="CompostProcess" presStyleCnt="0">
        <dgm:presLayoutVars>
          <dgm:dir/>
          <dgm:resizeHandles val="exact"/>
        </dgm:presLayoutVars>
      </dgm:prSet>
      <dgm:spPr/>
      <dgm:t>
        <a:bodyPr/>
        <a:lstStyle/>
        <a:p>
          <a:pPr rtl="1"/>
          <a:endParaRPr lang="fa-IR"/>
        </a:p>
      </dgm:t>
    </dgm:pt>
    <dgm:pt modelId="{953DD019-FC2A-4374-9A8E-BA874D03AB61}" type="pres">
      <dgm:prSet presAssocID="{00223ED9-D852-48C9-B2CB-EE3D48850D8D}" presName="arrow" presStyleLbl="bgShp" presStyleIdx="0" presStyleCnt="1"/>
      <dgm:spPr/>
    </dgm:pt>
    <dgm:pt modelId="{DD2D06C4-C2E0-45B1-8810-2C6C8AF8C96B}" type="pres">
      <dgm:prSet presAssocID="{00223ED9-D852-48C9-B2CB-EE3D48850D8D}" presName="linearProcess" presStyleCnt="0"/>
      <dgm:spPr/>
    </dgm:pt>
    <dgm:pt modelId="{A33431BE-A71F-4930-9211-C7FBB7B2B88A}" type="pres">
      <dgm:prSet presAssocID="{F523479D-D01B-4CA1-81B8-B8C196F62227}" presName="textNode" presStyleLbl="node1" presStyleIdx="0" presStyleCnt="3">
        <dgm:presLayoutVars>
          <dgm:bulletEnabled val="1"/>
        </dgm:presLayoutVars>
      </dgm:prSet>
      <dgm:spPr/>
      <dgm:t>
        <a:bodyPr/>
        <a:lstStyle/>
        <a:p>
          <a:pPr rtl="1"/>
          <a:endParaRPr lang="fa-IR"/>
        </a:p>
      </dgm:t>
    </dgm:pt>
    <dgm:pt modelId="{C25DAF95-0725-483F-BC17-6307A2F02099}" type="pres">
      <dgm:prSet presAssocID="{D7C3C196-001F-4717-B1DC-08A1BF1D288E}" presName="sibTrans" presStyleCnt="0"/>
      <dgm:spPr/>
    </dgm:pt>
    <dgm:pt modelId="{43E25134-DB76-45D6-B83B-985AF8E70EA6}" type="pres">
      <dgm:prSet presAssocID="{5CB68609-7278-4EC1-8C90-29124ECFEDFA}" presName="textNode" presStyleLbl="node1" presStyleIdx="1" presStyleCnt="3">
        <dgm:presLayoutVars>
          <dgm:bulletEnabled val="1"/>
        </dgm:presLayoutVars>
      </dgm:prSet>
      <dgm:spPr/>
      <dgm:t>
        <a:bodyPr/>
        <a:lstStyle/>
        <a:p>
          <a:pPr rtl="1"/>
          <a:endParaRPr lang="fa-IR"/>
        </a:p>
      </dgm:t>
    </dgm:pt>
    <dgm:pt modelId="{2ECD886D-750A-497E-AC91-B67A0BF671E3}" type="pres">
      <dgm:prSet presAssocID="{B1E383B3-6F60-4D54-83ED-4CB83772F391}" presName="sibTrans" presStyleCnt="0"/>
      <dgm:spPr/>
    </dgm:pt>
    <dgm:pt modelId="{28032F51-F041-425A-A6B2-02540F79BBAD}" type="pres">
      <dgm:prSet presAssocID="{A9103BF7-51C8-4ECB-B6ED-DF9DBAE6CC94}" presName="textNode" presStyleLbl="node1" presStyleIdx="2" presStyleCnt="3">
        <dgm:presLayoutVars>
          <dgm:bulletEnabled val="1"/>
        </dgm:presLayoutVars>
      </dgm:prSet>
      <dgm:spPr/>
      <dgm:t>
        <a:bodyPr/>
        <a:lstStyle/>
        <a:p>
          <a:pPr rtl="1"/>
          <a:endParaRPr lang="fa-IR"/>
        </a:p>
      </dgm:t>
    </dgm:pt>
  </dgm:ptLst>
  <dgm:cxnLst>
    <dgm:cxn modelId="{3E68D4B2-1D98-4C27-AF86-1C606513A56D}" type="presOf" srcId="{00223ED9-D852-48C9-B2CB-EE3D48850D8D}" destId="{B2B742CB-ED93-4808-827F-C770C56DCF4E}" srcOrd="0" destOrd="0" presId="urn:microsoft.com/office/officeart/2005/8/layout/hProcess9"/>
    <dgm:cxn modelId="{F4B6D0E0-EB73-4A4D-88CA-76FABDDD64DA}" type="presOf" srcId="{F523479D-D01B-4CA1-81B8-B8C196F62227}" destId="{A33431BE-A71F-4930-9211-C7FBB7B2B88A}" srcOrd="0" destOrd="0" presId="urn:microsoft.com/office/officeart/2005/8/layout/hProcess9"/>
    <dgm:cxn modelId="{E139F988-7F29-4269-BE18-83BF5221060E}" type="presOf" srcId="{5CB68609-7278-4EC1-8C90-29124ECFEDFA}" destId="{43E25134-DB76-45D6-B83B-985AF8E70EA6}" srcOrd="0" destOrd="0" presId="urn:microsoft.com/office/officeart/2005/8/layout/hProcess9"/>
    <dgm:cxn modelId="{2BBC4184-C89B-4DFA-8C7C-6DB82E345ED0}" type="presOf" srcId="{A9103BF7-51C8-4ECB-B6ED-DF9DBAE6CC94}" destId="{28032F51-F041-425A-A6B2-02540F79BBAD}" srcOrd="0" destOrd="0" presId="urn:microsoft.com/office/officeart/2005/8/layout/hProcess9"/>
    <dgm:cxn modelId="{24437097-C832-4C0C-8704-C581C76D1A77}" srcId="{00223ED9-D852-48C9-B2CB-EE3D48850D8D}" destId="{5CB68609-7278-4EC1-8C90-29124ECFEDFA}" srcOrd="1" destOrd="0" parTransId="{4004F132-B08F-4C94-A669-C302698441D5}" sibTransId="{B1E383B3-6F60-4D54-83ED-4CB83772F391}"/>
    <dgm:cxn modelId="{CEF4AE22-8ABA-4CF8-8AE6-B1A42F7556EB}" srcId="{00223ED9-D852-48C9-B2CB-EE3D48850D8D}" destId="{F523479D-D01B-4CA1-81B8-B8C196F62227}" srcOrd="0" destOrd="0" parTransId="{58D864B0-3E22-4018-9245-BBB471255978}" sibTransId="{D7C3C196-001F-4717-B1DC-08A1BF1D288E}"/>
    <dgm:cxn modelId="{933C468B-CECC-4324-B21B-957D7423D276}" srcId="{00223ED9-D852-48C9-B2CB-EE3D48850D8D}" destId="{A9103BF7-51C8-4ECB-B6ED-DF9DBAE6CC94}" srcOrd="2" destOrd="0" parTransId="{F91D2DC1-3517-4926-8B01-525BD3343A3E}" sibTransId="{B00F8193-A69A-464D-B347-D9602642F0A0}"/>
    <dgm:cxn modelId="{C12BE475-C9E7-4B04-9473-AFC305A1969B}" type="presParOf" srcId="{B2B742CB-ED93-4808-827F-C770C56DCF4E}" destId="{953DD019-FC2A-4374-9A8E-BA874D03AB61}" srcOrd="0" destOrd="0" presId="urn:microsoft.com/office/officeart/2005/8/layout/hProcess9"/>
    <dgm:cxn modelId="{AA592E05-85A1-45CB-9970-09CB23419836}" type="presParOf" srcId="{B2B742CB-ED93-4808-827F-C770C56DCF4E}" destId="{DD2D06C4-C2E0-45B1-8810-2C6C8AF8C96B}" srcOrd="1" destOrd="0" presId="urn:microsoft.com/office/officeart/2005/8/layout/hProcess9"/>
    <dgm:cxn modelId="{DD7A52A2-BC84-4115-B682-C8CF6FFCC98A}" type="presParOf" srcId="{DD2D06C4-C2E0-45B1-8810-2C6C8AF8C96B}" destId="{A33431BE-A71F-4930-9211-C7FBB7B2B88A}" srcOrd="0" destOrd="0" presId="urn:microsoft.com/office/officeart/2005/8/layout/hProcess9"/>
    <dgm:cxn modelId="{82D3807B-AE1F-48EA-9368-074778477106}" type="presParOf" srcId="{DD2D06C4-C2E0-45B1-8810-2C6C8AF8C96B}" destId="{C25DAF95-0725-483F-BC17-6307A2F02099}" srcOrd="1" destOrd="0" presId="urn:microsoft.com/office/officeart/2005/8/layout/hProcess9"/>
    <dgm:cxn modelId="{A7908E3B-70D2-4FF2-9E44-EBD36BE56E89}" type="presParOf" srcId="{DD2D06C4-C2E0-45B1-8810-2C6C8AF8C96B}" destId="{43E25134-DB76-45D6-B83B-985AF8E70EA6}" srcOrd="2" destOrd="0" presId="urn:microsoft.com/office/officeart/2005/8/layout/hProcess9"/>
    <dgm:cxn modelId="{22F71024-56C0-4B70-800A-00B5B5411CA4}" type="presParOf" srcId="{DD2D06C4-C2E0-45B1-8810-2C6C8AF8C96B}" destId="{2ECD886D-750A-497E-AC91-B67A0BF671E3}" srcOrd="3" destOrd="0" presId="urn:microsoft.com/office/officeart/2005/8/layout/hProcess9"/>
    <dgm:cxn modelId="{CD41024F-01C6-4ED8-858E-2B1A3664EFA9}" type="presParOf" srcId="{DD2D06C4-C2E0-45B1-8810-2C6C8AF8C96B}" destId="{28032F51-F041-425A-A6B2-02540F79BBAD}"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25461B-6465-43AF-870F-5D210DD127D5}">
      <dsp:nvSpPr>
        <dsp:cNvPr id="0" name=""/>
        <dsp:cNvSpPr/>
      </dsp:nvSpPr>
      <dsp:spPr>
        <a:xfrm>
          <a:off x="720089" y="0"/>
          <a:ext cx="8161016" cy="3318936"/>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399A7FF-05BF-4A14-8418-C0E6597C736A}">
      <dsp:nvSpPr>
        <dsp:cNvPr id="0" name=""/>
        <dsp:cNvSpPr/>
      </dsp:nvSpPr>
      <dsp:spPr>
        <a:xfrm>
          <a:off x="4805" y="995680"/>
          <a:ext cx="2311225" cy="1327574"/>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rtl="0">
            <a:lnSpc>
              <a:spcPct val="90000"/>
            </a:lnSpc>
            <a:spcBef>
              <a:spcPct val="0"/>
            </a:spcBef>
            <a:spcAft>
              <a:spcPct val="35000"/>
            </a:spcAft>
          </a:pPr>
          <a:r>
            <a:rPr lang="en-US" sz="2500" kern="1200" smtClean="0"/>
            <a:t>Difficult to tolerate</a:t>
          </a:r>
          <a:endParaRPr lang="fa-IR" sz="2500" kern="1200"/>
        </a:p>
      </dsp:txBody>
      <dsp:txXfrm>
        <a:off x="69612" y="1060487"/>
        <a:ext cx="2181611" cy="1197960"/>
      </dsp:txXfrm>
    </dsp:sp>
    <dsp:sp modelId="{3C4B42FE-8815-4267-AE17-F4B6A98BA345}">
      <dsp:nvSpPr>
        <dsp:cNvPr id="0" name=""/>
        <dsp:cNvSpPr/>
      </dsp:nvSpPr>
      <dsp:spPr>
        <a:xfrm>
          <a:off x="2431591" y="995680"/>
          <a:ext cx="2311225" cy="1327574"/>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rtl="0">
            <a:lnSpc>
              <a:spcPct val="90000"/>
            </a:lnSpc>
            <a:spcBef>
              <a:spcPct val="0"/>
            </a:spcBef>
            <a:spcAft>
              <a:spcPct val="35000"/>
            </a:spcAft>
          </a:pPr>
          <a:r>
            <a:rPr lang="en-US" sz="2500" kern="1200" smtClean="0"/>
            <a:t>Rapidly metabolized to small molecules</a:t>
          </a:r>
          <a:endParaRPr lang="fa-IR" sz="2500" kern="1200"/>
        </a:p>
      </dsp:txBody>
      <dsp:txXfrm>
        <a:off x="2496398" y="1060487"/>
        <a:ext cx="2181611" cy="1197960"/>
      </dsp:txXfrm>
    </dsp:sp>
    <dsp:sp modelId="{79C3C127-050A-4904-BE60-DAE4CA04EC5A}">
      <dsp:nvSpPr>
        <dsp:cNvPr id="0" name=""/>
        <dsp:cNvSpPr/>
      </dsp:nvSpPr>
      <dsp:spPr>
        <a:xfrm>
          <a:off x="4858378" y="995680"/>
          <a:ext cx="2311225" cy="1327574"/>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rtl="0">
            <a:lnSpc>
              <a:spcPct val="90000"/>
            </a:lnSpc>
            <a:spcBef>
              <a:spcPct val="0"/>
            </a:spcBef>
            <a:spcAft>
              <a:spcPct val="35000"/>
            </a:spcAft>
          </a:pPr>
          <a:r>
            <a:rPr lang="en-US" sz="2500" kern="1200" smtClean="0"/>
            <a:t>Increased osmotic load</a:t>
          </a:r>
          <a:endParaRPr lang="fa-IR" sz="2500" kern="1200"/>
        </a:p>
      </dsp:txBody>
      <dsp:txXfrm>
        <a:off x="4923185" y="1060487"/>
        <a:ext cx="2181611" cy="1197960"/>
      </dsp:txXfrm>
    </dsp:sp>
    <dsp:sp modelId="{12320C62-113C-4CB6-9ACF-EC5E8F7C0373}">
      <dsp:nvSpPr>
        <dsp:cNvPr id="0" name=""/>
        <dsp:cNvSpPr/>
      </dsp:nvSpPr>
      <dsp:spPr>
        <a:xfrm>
          <a:off x="7285165" y="995680"/>
          <a:ext cx="2311225" cy="1327574"/>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rtl="0">
            <a:lnSpc>
              <a:spcPct val="90000"/>
            </a:lnSpc>
            <a:spcBef>
              <a:spcPct val="0"/>
            </a:spcBef>
            <a:spcAft>
              <a:spcPct val="35000"/>
            </a:spcAft>
          </a:pPr>
          <a:r>
            <a:rPr lang="en-US" sz="2500" kern="1200" smtClean="0"/>
            <a:t>High-volume stool or ostomy output</a:t>
          </a:r>
          <a:endParaRPr lang="fa-IR" sz="2500" kern="1200"/>
        </a:p>
      </dsp:txBody>
      <dsp:txXfrm>
        <a:off x="7349972" y="1060487"/>
        <a:ext cx="2181611" cy="119796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6E99DC-64DB-41CC-B127-FDEFA003BE7C}">
      <dsp:nvSpPr>
        <dsp:cNvPr id="0" name=""/>
        <dsp:cNvSpPr/>
      </dsp:nvSpPr>
      <dsp:spPr>
        <a:xfrm>
          <a:off x="3072382" y="40"/>
          <a:ext cx="3456430" cy="1618953"/>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62865" rIns="125730" bIns="62865" numCol="1" spcCol="1270" anchor="ctr" anchorCtr="0">
          <a:noAutofit/>
        </a:bodyPr>
        <a:lstStyle/>
        <a:p>
          <a:pPr lvl="0" algn="ctr" defTabSz="1466850" rtl="0">
            <a:lnSpc>
              <a:spcPct val="90000"/>
            </a:lnSpc>
            <a:spcBef>
              <a:spcPct val="0"/>
            </a:spcBef>
            <a:spcAft>
              <a:spcPct val="35000"/>
            </a:spcAft>
          </a:pPr>
          <a:r>
            <a:rPr lang="en-US" sz="3300" kern="1200" smtClean="0"/>
            <a:t>Elevation in stool  reducing substances </a:t>
          </a:r>
          <a:endParaRPr lang="fa-IR" sz="3300" kern="1200"/>
        </a:p>
      </dsp:txBody>
      <dsp:txXfrm>
        <a:off x="3151413" y="79071"/>
        <a:ext cx="3298368" cy="1460891"/>
      </dsp:txXfrm>
    </dsp:sp>
    <dsp:sp modelId="{DD022045-7644-4350-8493-F94760DA5AD7}">
      <dsp:nvSpPr>
        <dsp:cNvPr id="0" name=""/>
        <dsp:cNvSpPr/>
      </dsp:nvSpPr>
      <dsp:spPr>
        <a:xfrm>
          <a:off x="3072382" y="1699941"/>
          <a:ext cx="3456430" cy="1618953"/>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62865" rIns="125730" bIns="62865" numCol="1" spcCol="1270" anchor="ctr" anchorCtr="0">
          <a:noAutofit/>
        </a:bodyPr>
        <a:lstStyle/>
        <a:p>
          <a:pPr lvl="0" algn="ctr" defTabSz="1466850" rtl="0">
            <a:lnSpc>
              <a:spcPct val="90000"/>
            </a:lnSpc>
            <a:spcBef>
              <a:spcPct val="0"/>
            </a:spcBef>
            <a:spcAft>
              <a:spcPct val="35000"/>
            </a:spcAft>
          </a:pPr>
          <a:r>
            <a:rPr lang="en-US" sz="3300" kern="1200" smtClean="0"/>
            <a:t>Low stool pH</a:t>
          </a:r>
          <a:endParaRPr lang="fa-IR" sz="3300" kern="1200"/>
        </a:p>
      </dsp:txBody>
      <dsp:txXfrm>
        <a:off x="3151413" y="1778972"/>
        <a:ext cx="3298368" cy="146089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3DD019-FC2A-4374-9A8E-BA874D03AB61}">
      <dsp:nvSpPr>
        <dsp:cNvPr id="0" name=""/>
        <dsp:cNvSpPr/>
      </dsp:nvSpPr>
      <dsp:spPr>
        <a:xfrm>
          <a:off x="720089" y="0"/>
          <a:ext cx="8161016" cy="3318936"/>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33431BE-A71F-4930-9211-C7FBB7B2B88A}">
      <dsp:nvSpPr>
        <dsp:cNvPr id="0" name=""/>
        <dsp:cNvSpPr/>
      </dsp:nvSpPr>
      <dsp:spPr>
        <a:xfrm>
          <a:off x="325353" y="995680"/>
          <a:ext cx="2880358" cy="1327574"/>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smtClean="0"/>
            <a:t>if the patient is tolerating a rate of 40 mL/hour, </a:t>
          </a:r>
          <a:endParaRPr lang="fa-IR" sz="2000" kern="1200"/>
        </a:p>
      </dsp:txBody>
      <dsp:txXfrm>
        <a:off x="390160" y="1060487"/>
        <a:ext cx="2750744" cy="1197960"/>
      </dsp:txXfrm>
    </dsp:sp>
    <dsp:sp modelId="{43E25134-DB76-45D6-B83B-985AF8E70EA6}">
      <dsp:nvSpPr>
        <dsp:cNvPr id="0" name=""/>
        <dsp:cNvSpPr/>
      </dsp:nvSpPr>
      <dsp:spPr>
        <a:xfrm>
          <a:off x="3360418" y="995680"/>
          <a:ext cx="2880358" cy="1327574"/>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smtClean="0"/>
            <a:t>one could compress the feedings to be given as 48 ml/hour for 2.5 hours with 30 minutes off </a:t>
          </a:r>
          <a:endParaRPr lang="fa-IR" sz="2000" kern="1200"/>
        </a:p>
      </dsp:txBody>
      <dsp:txXfrm>
        <a:off x="3425225" y="1060487"/>
        <a:ext cx="2750744" cy="1197960"/>
      </dsp:txXfrm>
    </dsp:sp>
    <dsp:sp modelId="{28032F51-F041-425A-A6B2-02540F79BBAD}">
      <dsp:nvSpPr>
        <dsp:cNvPr id="0" name=""/>
        <dsp:cNvSpPr/>
      </dsp:nvSpPr>
      <dsp:spPr>
        <a:xfrm>
          <a:off x="6395484" y="995680"/>
          <a:ext cx="2880358" cy="1327574"/>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smtClean="0"/>
            <a:t>, then 60 ml/hour for 2 hours with 1 hour off</a:t>
          </a:r>
          <a:endParaRPr lang="fa-IR" sz="2000" kern="1200"/>
        </a:p>
      </dsp:txBody>
      <dsp:txXfrm>
        <a:off x="6460291" y="1060487"/>
        <a:ext cx="2750744" cy="1197960"/>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B61BEF0D-F0BB-DE4B-95CE-6DB70DBA9567}" type="datetimeFigureOut">
              <a:rPr lang="en-US" dirty="0"/>
              <a:pPr/>
              <a:t>12/14/2015</a:t>
            </a:fld>
            <a:endParaRPr lang="en-US" dirty="0"/>
          </a:p>
        </p:txBody>
      </p:sp>
      <p:sp>
        <p:nvSpPr>
          <p:cNvPr id="5" name="Footer Placeholder 4"/>
          <p:cNvSpPr>
            <a:spLocks noGrp="1"/>
          </p:cNvSpPr>
          <p:nvPr>
            <p:ph type="ftr" sz="quarter" idx="11"/>
          </p:nvPr>
        </p:nvSpPr>
        <p:spPr>
          <a:xfrm>
            <a:off x="2692397" y="5037663"/>
            <a:ext cx="5214635" cy="279400"/>
          </a:xfrm>
        </p:spPr>
        <p:txBody>
          <a:bodyPr/>
          <a:lstStyle/>
          <a:p>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D57F1E4F-1CFF-5643-939E-217C01CDF565}" type="slidenum">
              <a:rPr lang="en-US" dirty="0"/>
              <a:pPr/>
              <a:t>‹#›</a:t>
            </a:fld>
            <a:endParaRPr lang="en-US"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12/14/2015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12/14/2015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12/14/2015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12/14/2015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12/14/2015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12/14/2015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12/14/2015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12/14/2015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2647F38-B617-4D2F-AE0A-013F0C4D2C57}" type="datetimeFigureOut">
              <a:rPr lang="en-US" dirty="0"/>
              <a:t>12/14/2015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97799C9-84D9-46D2-A11E-BCF8A720529D}"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12/14/2015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5BFA754-D5C3-4E66-96A6-867B257F58DC}" type="datetimeFigureOut">
              <a:rPr lang="en-US" dirty="0"/>
              <a:t>12/14/2015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D84065D-F351-4B03-BD91-D8A6B8D4B362}"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12/14/2015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12/14/2015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12/14/2015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12/14/2015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12/14/2015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12/14/2015</a:t>
            </a:fld>
            <a:endParaRPr lang="en-US"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68" r:id="rId2"/>
    <p:sldLayoutId id="2147483651" r:id="rId3"/>
    <p:sldLayoutId id="2147483669"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6" r:id="rId14"/>
    <p:sldLayoutId id="2147483667" r:id="rId15"/>
    <p:sldLayoutId id="2147483658" r:id="rId16"/>
    <p:sldLayoutId id="2147483659" r:id="rId17"/>
  </p:sldLayoutIdLst>
  <p:txStyles>
    <p:titleStyle>
      <a:lvl1pPr algn="ctr" defTabSz="457200" rtl="1"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285750" indent="-285750" algn="r" defTabSz="457200" rtl="1"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r" defTabSz="457200" rtl="1"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r" defTabSz="457200" rtl="1"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r" defTabSz="457200" rtl="1"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815922" y="605307"/>
            <a:ext cx="8834906" cy="5653825"/>
          </a:xfrm>
          <a:prstGeom prst="rect">
            <a:avLst/>
          </a:prstGeom>
        </p:spPr>
      </p:pic>
    </p:spTree>
    <p:extLst>
      <p:ext uri="{BB962C8B-B14F-4D97-AF65-F5344CB8AC3E}">
        <p14:creationId xmlns:p14="http://schemas.microsoft.com/office/powerpoint/2010/main" val="42797219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latin typeface="Arial Black" panose="020B0A04020102020204" pitchFamily="34" charset="0"/>
              </a:rPr>
              <a:t>Factors influence </a:t>
            </a:r>
            <a:r>
              <a:rPr lang="en-US" sz="3200" dirty="0">
                <a:latin typeface="Arial Black" panose="020B0A04020102020204" pitchFamily="34" charset="0"/>
              </a:rPr>
              <a:t>the adaptive process</a:t>
            </a:r>
            <a:endParaRPr lang="fa-IR" sz="3200" dirty="0">
              <a:latin typeface="Arial Black" panose="020B0A04020102020204" pitchFamily="34" charset="0"/>
            </a:endParaRPr>
          </a:p>
        </p:txBody>
      </p:sp>
      <p:sp>
        <p:nvSpPr>
          <p:cNvPr id="3" name="Content Placeholder 2"/>
          <p:cNvSpPr>
            <a:spLocks noGrp="1"/>
          </p:cNvSpPr>
          <p:nvPr>
            <p:ph idx="1"/>
          </p:nvPr>
        </p:nvSpPr>
        <p:spPr/>
        <p:txBody>
          <a:bodyPr/>
          <a:lstStyle/>
          <a:p>
            <a:pPr algn="l" rtl="0"/>
            <a:r>
              <a:rPr lang="en-US" dirty="0" smtClean="0">
                <a:latin typeface="Arial Black" panose="020B0A04020102020204" pitchFamily="34" charset="0"/>
              </a:rPr>
              <a:t>Enteral nutrition</a:t>
            </a:r>
          </a:p>
          <a:p>
            <a:pPr algn="l" rtl="0"/>
            <a:endParaRPr lang="en-US" dirty="0" smtClean="0">
              <a:latin typeface="Arial Black" panose="020B0A04020102020204" pitchFamily="34" charset="0"/>
            </a:endParaRPr>
          </a:p>
          <a:p>
            <a:pPr algn="l" rtl="0"/>
            <a:r>
              <a:rPr lang="en-US" dirty="0" smtClean="0">
                <a:latin typeface="Arial Black" panose="020B0A04020102020204" pitchFamily="34" charset="0"/>
              </a:rPr>
              <a:t> Hormones and Growth factors (</a:t>
            </a:r>
            <a:r>
              <a:rPr lang="en-US" b="1" dirty="0">
                <a:solidFill>
                  <a:srgbClr val="FF0000"/>
                </a:solidFill>
              </a:rPr>
              <a:t>glucagon-like peptide </a:t>
            </a:r>
            <a:r>
              <a:rPr lang="en-US" b="1" dirty="0" smtClean="0">
                <a:solidFill>
                  <a:srgbClr val="FF0000"/>
                </a:solidFill>
              </a:rPr>
              <a:t>2 </a:t>
            </a:r>
            <a:r>
              <a:rPr lang="en-US" dirty="0" smtClean="0"/>
              <a:t>)</a:t>
            </a:r>
            <a:endParaRPr lang="fa-IR" dirty="0">
              <a:latin typeface="Arial Black" panose="020B0A04020102020204" pitchFamily="34" charset="0"/>
            </a:endParaRPr>
          </a:p>
          <a:p>
            <a:pPr algn="l" rtl="0"/>
            <a:endParaRPr lang="en-US" dirty="0" smtClean="0">
              <a:latin typeface="Arial Black" panose="020B0A04020102020204" pitchFamily="34" charset="0"/>
            </a:endParaRPr>
          </a:p>
        </p:txBody>
      </p:sp>
    </p:spTree>
    <p:extLst>
      <p:ext uri="{BB962C8B-B14F-4D97-AF65-F5344CB8AC3E}">
        <p14:creationId xmlns:p14="http://schemas.microsoft.com/office/powerpoint/2010/main" val="41845059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5300" dirty="0">
                <a:latin typeface="Arial Black" panose="020B0A04020102020204" pitchFamily="34" charset="0"/>
              </a:rPr>
              <a:t>Enteral nutrition</a:t>
            </a:r>
            <a:r>
              <a:rPr lang="en-US" dirty="0">
                <a:latin typeface="Arial Black" panose="020B0A04020102020204" pitchFamily="34" charset="0"/>
              </a:rPr>
              <a:t/>
            </a:r>
            <a:br>
              <a:rPr lang="en-US" dirty="0">
                <a:latin typeface="Arial Black" panose="020B0A04020102020204" pitchFamily="34" charset="0"/>
              </a:rPr>
            </a:br>
            <a:endParaRPr lang="fa-IR" dirty="0"/>
          </a:p>
        </p:txBody>
      </p:sp>
      <p:sp>
        <p:nvSpPr>
          <p:cNvPr id="3" name="Content Placeholder 2"/>
          <p:cNvSpPr>
            <a:spLocks noGrp="1"/>
          </p:cNvSpPr>
          <p:nvPr>
            <p:ph idx="1"/>
          </p:nvPr>
        </p:nvSpPr>
        <p:spPr/>
        <p:txBody>
          <a:bodyPr/>
          <a:lstStyle/>
          <a:p>
            <a:pPr algn="l" rtl="0"/>
            <a:r>
              <a:rPr lang="en-US" sz="2800" b="1" dirty="0">
                <a:solidFill>
                  <a:srgbClr val="FF0000"/>
                </a:solidFill>
                <a:latin typeface="Arial Black" panose="020B0A04020102020204" pitchFamily="34" charset="0"/>
              </a:rPr>
              <a:t>Complex </a:t>
            </a:r>
            <a:r>
              <a:rPr lang="en-US" sz="2800" b="1" dirty="0" smtClean="0">
                <a:solidFill>
                  <a:srgbClr val="FF0000"/>
                </a:solidFill>
                <a:latin typeface="Arial Black" panose="020B0A04020102020204" pitchFamily="34" charset="0"/>
              </a:rPr>
              <a:t>nutrients</a:t>
            </a:r>
            <a:endParaRPr lang="en-US" sz="2800" b="1" dirty="0">
              <a:solidFill>
                <a:srgbClr val="FF0000"/>
              </a:solidFill>
              <a:latin typeface="Arial Black" panose="020B0A04020102020204" pitchFamily="34" charset="0"/>
            </a:endParaRPr>
          </a:p>
          <a:p>
            <a:pPr marL="0" indent="0" algn="l" rtl="0">
              <a:buNone/>
            </a:pPr>
            <a:r>
              <a:rPr lang="en-US" b="1" dirty="0" smtClean="0">
                <a:latin typeface="Arial Black" panose="020B0A04020102020204" pitchFamily="34" charset="0"/>
              </a:rPr>
              <a:t>Disaccharides </a:t>
            </a:r>
            <a:r>
              <a:rPr lang="en-US" b="1" dirty="0">
                <a:latin typeface="Arial Black" panose="020B0A04020102020204" pitchFamily="34" charset="0"/>
              </a:rPr>
              <a:t>and intact </a:t>
            </a:r>
            <a:r>
              <a:rPr lang="en-US" b="1" dirty="0" smtClean="0">
                <a:latin typeface="Arial Black" panose="020B0A04020102020204" pitchFamily="34" charset="0"/>
              </a:rPr>
              <a:t>proteins</a:t>
            </a:r>
          </a:p>
          <a:p>
            <a:pPr marL="0" indent="0" algn="l" rtl="0">
              <a:buNone/>
            </a:pPr>
            <a:endParaRPr lang="en-US" dirty="0" smtClean="0"/>
          </a:p>
          <a:p>
            <a:pPr algn="l" rtl="0"/>
            <a:r>
              <a:rPr lang="en-US" b="1" dirty="0" smtClean="0">
                <a:solidFill>
                  <a:srgbClr val="FF0000"/>
                </a:solidFill>
                <a:latin typeface="Arial Black" panose="020B0A04020102020204" pitchFamily="34" charset="0"/>
              </a:rPr>
              <a:t>Other </a:t>
            </a:r>
            <a:r>
              <a:rPr lang="en-US" b="1" dirty="0">
                <a:solidFill>
                  <a:srgbClr val="FF0000"/>
                </a:solidFill>
                <a:latin typeface="Arial Black" panose="020B0A04020102020204" pitchFamily="34" charset="0"/>
              </a:rPr>
              <a:t>luminal </a:t>
            </a:r>
            <a:r>
              <a:rPr lang="en-US" b="1" dirty="0" smtClean="0">
                <a:solidFill>
                  <a:srgbClr val="FF0000"/>
                </a:solidFill>
                <a:latin typeface="Arial Black" panose="020B0A04020102020204" pitchFamily="34" charset="0"/>
              </a:rPr>
              <a:t>factors</a:t>
            </a:r>
          </a:p>
          <a:p>
            <a:pPr marL="0" indent="0" algn="l" rtl="0">
              <a:buNone/>
            </a:pPr>
            <a:r>
              <a:rPr lang="en-US" dirty="0" smtClean="0">
                <a:latin typeface="Arial Black" panose="020B0A04020102020204" pitchFamily="34" charset="0"/>
              </a:rPr>
              <a:t>Glutamine</a:t>
            </a:r>
            <a:r>
              <a:rPr lang="en-US" dirty="0">
                <a:latin typeface="Arial Black" panose="020B0A04020102020204" pitchFamily="34" charset="0"/>
              </a:rPr>
              <a:t>, fiber, and short-chain </a:t>
            </a:r>
            <a:r>
              <a:rPr lang="en-US" dirty="0" smtClean="0">
                <a:latin typeface="Arial Black" panose="020B0A04020102020204" pitchFamily="34" charset="0"/>
              </a:rPr>
              <a:t>fatty acids</a:t>
            </a:r>
            <a:endParaRPr lang="en-US" dirty="0">
              <a:latin typeface="Arial Black" panose="020B0A04020102020204" pitchFamily="34" charset="0"/>
            </a:endParaRPr>
          </a:p>
        </p:txBody>
      </p:sp>
    </p:spTree>
    <p:extLst>
      <p:ext uri="{BB962C8B-B14F-4D97-AF65-F5344CB8AC3E}">
        <p14:creationId xmlns:p14="http://schemas.microsoft.com/office/powerpoint/2010/main" val="17524769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US" dirty="0">
                <a:latin typeface="Arial Black" panose="020B0A04020102020204" pitchFamily="34" charset="0"/>
              </a:rPr>
              <a:t>Nutritional Assessment</a:t>
            </a:r>
            <a:endParaRPr lang="fa-IR" dirty="0">
              <a:latin typeface="Arial Black" panose="020B0A04020102020204" pitchFamily="34" charset="0"/>
            </a:endParaRPr>
          </a:p>
        </p:txBody>
      </p:sp>
      <p:sp>
        <p:nvSpPr>
          <p:cNvPr id="3" name="Content Placeholder 2"/>
          <p:cNvSpPr>
            <a:spLocks noGrp="1"/>
          </p:cNvSpPr>
          <p:nvPr>
            <p:ph idx="1"/>
          </p:nvPr>
        </p:nvSpPr>
        <p:spPr/>
        <p:txBody>
          <a:bodyPr/>
          <a:lstStyle/>
          <a:p>
            <a:pPr marL="0" indent="0" algn="l" rtl="0">
              <a:buNone/>
            </a:pPr>
            <a:r>
              <a:rPr lang="en-US" b="1" dirty="0" smtClean="0">
                <a:solidFill>
                  <a:srgbClr val="FF0000"/>
                </a:solidFill>
                <a:latin typeface="Arial Black" panose="020B0A04020102020204" pitchFamily="34" charset="0"/>
              </a:rPr>
              <a:t>The </a:t>
            </a:r>
            <a:r>
              <a:rPr lang="en-US" b="1" dirty="0">
                <a:solidFill>
                  <a:srgbClr val="FF0000"/>
                </a:solidFill>
                <a:latin typeface="Arial Black" panose="020B0A04020102020204" pitchFamily="34" charset="0"/>
              </a:rPr>
              <a:t>primary goals in </a:t>
            </a:r>
            <a:r>
              <a:rPr lang="en-US" b="1" dirty="0" smtClean="0">
                <a:solidFill>
                  <a:srgbClr val="FF0000"/>
                </a:solidFill>
                <a:latin typeface="Arial Black" panose="020B0A04020102020204" pitchFamily="34" charset="0"/>
              </a:rPr>
              <a:t>treatment of SBS </a:t>
            </a:r>
          </a:p>
          <a:p>
            <a:pPr marL="0" indent="0" algn="l" rtl="0">
              <a:buNone/>
            </a:pPr>
            <a:r>
              <a:rPr lang="en-US" dirty="0" smtClean="0">
                <a:latin typeface="Arial Black" panose="020B0A04020102020204" pitchFamily="34" charset="0"/>
              </a:rPr>
              <a:t>1 - Provide adequate nutrition</a:t>
            </a:r>
          </a:p>
          <a:p>
            <a:pPr marL="0" indent="0" algn="l" rtl="0">
              <a:buNone/>
            </a:pPr>
            <a:endParaRPr lang="en-US" dirty="0" smtClean="0">
              <a:latin typeface="Arial Black" panose="020B0A04020102020204" pitchFamily="34" charset="0"/>
            </a:endParaRPr>
          </a:p>
          <a:p>
            <a:pPr marL="0" indent="0" algn="l" rtl="0">
              <a:buNone/>
            </a:pPr>
            <a:r>
              <a:rPr lang="en-US" dirty="0" smtClean="0">
                <a:latin typeface="Arial Black" panose="020B0A04020102020204" pitchFamily="34" charset="0"/>
              </a:rPr>
              <a:t>2 - Promote intestinal adaptation</a:t>
            </a:r>
          </a:p>
          <a:p>
            <a:pPr marL="0" indent="0" algn="l" rtl="0">
              <a:buNone/>
            </a:pPr>
            <a:endParaRPr lang="en-US" dirty="0" smtClean="0">
              <a:latin typeface="Arial Black" panose="020B0A04020102020204" pitchFamily="34" charset="0"/>
            </a:endParaRPr>
          </a:p>
          <a:p>
            <a:pPr marL="0" indent="0" algn="l" rtl="0">
              <a:buNone/>
            </a:pPr>
            <a:r>
              <a:rPr lang="en-US" dirty="0" smtClean="0">
                <a:latin typeface="Arial Black" panose="020B0A04020102020204" pitchFamily="34" charset="0"/>
              </a:rPr>
              <a:t>3 - Avoid complications</a:t>
            </a:r>
            <a:endParaRPr lang="fa-IR" dirty="0">
              <a:latin typeface="Arial Black" panose="020B0A04020102020204" pitchFamily="34" charset="0"/>
            </a:endParaRPr>
          </a:p>
        </p:txBody>
      </p:sp>
    </p:spTree>
    <p:extLst>
      <p:ext uri="{BB962C8B-B14F-4D97-AF65-F5344CB8AC3E}">
        <p14:creationId xmlns:p14="http://schemas.microsoft.com/office/powerpoint/2010/main" val="38527140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Black" panose="020B0A04020102020204" pitchFamily="34" charset="0"/>
              </a:rPr>
              <a:t>Nutritional Management</a:t>
            </a:r>
            <a:endParaRPr lang="fa-IR" dirty="0">
              <a:latin typeface="Arial Black" panose="020B0A04020102020204" pitchFamily="34" charset="0"/>
            </a:endParaRPr>
          </a:p>
        </p:txBody>
      </p:sp>
      <p:sp>
        <p:nvSpPr>
          <p:cNvPr id="3" name="Content Placeholder 2"/>
          <p:cNvSpPr>
            <a:spLocks noGrp="1"/>
          </p:cNvSpPr>
          <p:nvPr>
            <p:ph idx="1"/>
          </p:nvPr>
        </p:nvSpPr>
        <p:spPr/>
        <p:txBody>
          <a:bodyPr>
            <a:normAutofit/>
          </a:bodyPr>
          <a:lstStyle/>
          <a:p>
            <a:pPr algn="l" rtl="0"/>
            <a:r>
              <a:rPr lang="en-US" sz="3200" dirty="0">
                <a:latin typeface="Arial Black" panose="020B0A04020102020204" pitchFamily="34" charset="0"/>
              </a:rPr>
              <a:t>Parenteral </a:t>
            </a:r>
            <a:r>
              <a:rPr lang="en-US" sz="3200" dirty="0" smtClean="0">
                <a:latin typeface="Arial Black" panose="020B0A04020102020204" pitchFamily="34" charset="0"/>
              </a:rPr>
              <a:t>Nutrition</a:t>
            </a:r>
          </a:p>
          <a:p>
            <a:pPr algn="l" rtl="0"/>
            <a:endParaRPr lang="en-US" sz="3200" dirty="0">
              <a:latin typeface="Arial Black" panose="020B0A04020102020204" pitchFamily="34" charset="0"/>
            </a:endParaRPr>
          </a:p>
          <a:p>
            <a:pPr algn="l" rtl="0"/>
            <a:endParaRPr lang="en-US" sz="3200" dirty="0" smtClean="0">
              <a:latin typeface="Arial Black" panose="020B0A04020102020204" pitchFamily="34" charset="0"/>
            </a:endParaRPr>
          </a:p>
          <a:p>
            <a:pPr algn="l" rtl="0"/>
            <a:r>
              <a:rPr lang="en-US" sz="3200" dirty="0" smtClean="0">
                <a:latin typeface="Arial Black" panose="020B0A04020102020204" pitchFamily="34" charset="0"/>
              </a:rPr>
              <a:t>Enteral Nutrition</a:t>
            </a:r>
            <a:endParaRPr lang="fa-IR" sz="3200" dirty="0">
              <a:latin typeface="Arial Black" panose="020B0A04020102020204" pitchFamily="34" charset="0"/>
            </a:endParaRPr>
          </a:p>
        </p:txBody>
      </p:sp>
    </p:spTree>
    <p:extLst>
      <p:ext uri="{BB962C8B-B14F-4D97-AF65-F5344CB8AC3E}">
        <p14:creationId xmlns:p14="http://schemas.microsoft.com/office/powerpoint/2010/main" val="26048932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Black" panose="020B0A04020102020204" pitchFamily="34" charset="0"/>
              </a:rPr>
              <a:t>Enteral Nutrition</a:t>
            </a:r>
            <a:endParaRPr lang="fa-IR" dirty="0">
              <a:latin typeface="Arial Black" panose="020B0A04020102020204" pitchFamily="34" charset="0"/>
            </a:endParaRPr>
          </a:p>
        </p:txBody>
      </p:sp>
      <p:sp>
        <p:nvSpPr>
          <p:cNvPr id="3" name="Content Placeholder 2"/>
          <p:cNvSpPr>
            <a:spLocks noGrp="1"/>
          </p:cNvSpPr>
          <p:nvPr>
            <p:ph idx="1"/>
          </p:nvPr>
        </p:nvSpPr>
        <p:spPr>
          <a:xfrm>
            <a:off x="1295401" y="2556931"/>
            <a:ext cx="9601196" cy="3727959"/>
          </a:xfrm>
        </p:spPr>
        <p:txBody>
          <a:bodyPr>
            <a:normAutofit/>
          </a:bodyPr>
          <a:lstStyle/>
          <a:p>
            <a:pPr algn="l" rtl="0"/>
            <a:r>
              <a:rPr lang="en-US" dirty="0">
                <a:solidFill>
                  <a:srgbClr val="FF0000"/>
                </a:solidFill>
                <a:latin typeface="Arial Black" panose="020B0A04020102020204" pitchFamily="34" charset="0"/>
              </a:rPr>
              <a:t>Enteral nutrients stimulate the adaptive process by </a:t>
            </a:r>
            <a:endParaRPr lang="en-US" dirty="0" smtClean="0">
              <a:solidFill>
                <a:srgbClr val="FF0000"/>
              </a:solidFill>
              <a:latin typeface="Arial Black" panose="020B0A04020102020204" pitchFamily="34" charset="0"/>
            </a:endParaRPr>
          </a:p>
          <a:p>
            <a:pPr algn="l" rtl="0"/>
            <a:endParaRPr lang="en-US" dirty="0" smtClean="0">
              <a:latin typeface="Arial Black" panose="020B0A04020102020204" pitchFamily="34" charset="0"/>
            </a:endParaRPr>
          </a:p>
          <a:p>
            <a:pPr algn="l" rtl="0"/>
            <a:r>
              <a:rPr lang="en-US" b="1" dirty="0" smtClean="0"/>
              <a:t>Direct </a:t>
            </a:r>
            <a:r>
              <a:rPr lang="en-US" b="1" dirty="0"/>
              <a:t>contact with </a:t>
            </a:r>
            <a:r>
              <a:rPr lang="en-US" b="1" dirty="0" smtClean="0"/>
              <a:t>the</a:t>
            </a:r>
            <a:r>
              <a:rPr lang="en-US" b="1" dirty="0"/>
              <a:t> epithdial </a:t>
            </a:r>
            <a:r>
              <a:rPr lang="en-US" b="1" dirty="0" smtClean="0"/>
              <a:t>cells (</a:t>
            </a:r>
            <a:r>
              <a:rPr lang="en-US" b="1" dirty="0"/>
              <a:t>villous hyperplasia </a:t>
            </a:r>
            <a:r>
              <a:rPr lang="en-US" b="1" dirty="0" smtClean="0"/>
              <a:t>)</a:t>
            </a:r>
          </a:p>
          <a:p>
            <a:pPr algn="l" rtl="0"/>
            <a:endParaRPr lang="en-US" b="1" dirty="0"/>
          </a:p>
          <a:p>
            <a:pPr algn="l" rtl="0"/>
            <a:r>
              <a:rPr lang="en-US" b="1" dirty="0" smtClean="0"/>
              <a:t>Stimulating </a:t>
            </a:r>
            <a:r>
              <a:rPr lang="en-US" b="1" dirty="0"/>
              <a:t>the </a:t>
            </a:r>
            <a:r>
              <a:rPr lang="en-US" b="1" dirty="0" smtClean="0"/>
              <a:t>secretion</a:t>
            </a:r>
            <a:r>
              <a:rPr lang="en-US" b="1" dirty="0"/>
              <a:t> of trophic gastrointestinal </a:t>
            </a:r>
            <a:r>
              <a:rPr lang="en-US" b="1" dirty="0" smtClean="0"/>
              <a:t>tract hormones</a:t>
            </a:r>
          </a:p>
          <a:p>
            <a:pPr algn="l" rtl="0"/>
            <a:endParaRPr lang="en-US" b="1" dirty="0" smtClean="0"/>
          </a:p>
          <a:p>
            <a:pPr algn="l" rtl="0"/>
            <a:r>
              <a:rPr lang="en-US" b="1" dirty="0" smtClean="0"/>
              <a:t>Prevention </a:t>
            </a:r>
            <a:r>
              <a:rPr lang="en-US" b="1" dirty="0"/>
              <a:t>of PNALD</a:t>
            </a:r>
            <a:endParaRPr lang="fa-IR" b="1" dirty="0"/>
          </a:p>
          <a:p>
            <a:pPr algn="l" rtl="0"/>
            <a:endParaRPr lang="en-US" dirty="0"/>
          </a:p>
        </p:txBody>
      </p:sp>
    </p:spTree>
    <p:extLst>
      <p:ext uri="{BB962C8B-B14F-4D97-AF65-F5344CB8AC3E}">
        <p14:creationId xmlns:p14="http://schemas.microsoft.com/office/powerpoint/2010/main" val="33164453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dirty="0" smtClean="0">
                <a:latin typeface="Arial Black" panose="020B0A04020102020204" pitchFamily="34" charset="0"/>
              </a:rPr>
              <a:t>Human </a:t>
            </a:r>
            <a:r>
              <a:rPr lang="en-US" sz="6000" dirty="0">
                <a:latin typeface="Arial Black" panose="020B0A04020102020204" pitchFamily="34" charset="0"/>
              </a:rPr>
              <a:t>milk</a:t>
            </a:r>
            <a:endParaRPr lang="fa-IR" sz="6000" dirty="0">
              <a:latin typeface="Arial Black" panose="020B0A04020102020204" pitchFamily="34" charset="0"/>
            </a:endParaRPr>
          </a:p>
        </p:txBody>
      </p:sp>
      <p:sp>
        <p:nvSpPr>
          <p:cNvPr id="3" name="Content Placeholder 2"/>
          <p:cNvSpPr>
            <a:spLocks noGrp="1"/>
          </p:cNvSpPr>
          <p:nvPr>
            <p:ph idx="1"/>
          </p:nvPr>
        </p:nvSpPr>
        <p:spPr/>
        <p:txBody>
          <a:bodyPr>
            <a:normAutofit lnSpcReduction="10000"/>
          </a:bodyPr>
          <a:lstStyle/>
          <a:p>
            <a:pPr algn="l" rtl="0"/>
            <a:r>
              <a:rPr lang="en-US" dirty="0" smtClean="0">
                <a:latin typeface="Arial Black" panose="020B0A04020102020204" pitchFamily="34" charset="0"/>
              </a:rPr>
              <a:t>Immunologic properties</a:t>
            </a:r>
          </a:p>
          <a:p>
            <a:pPr algn="l" rtl="0"/>
            <a:r>
              <a:rPr lang="en-US" dirty="0" smtClean="0">
                <a:latin typeface="Arial Black" panose="020B0A04020102020204" pitchFamily="34" charset="0"/>
              </a:rPr>
              <a:t>Anti-infective properties</a:t>
            </a:r>
          </a:p>
          <a:p>
            <a:pPr algn="l" rtl="0"/>
            <a:r>
              <a:rPr lang="en-US" dirty="0" smtClean="0">
                <a:latin typeface="Arial Black" panose="020B0A04020102020204" pitchFamily="34" charset="0"/>
              </a:rPr>
              <a:t>Contains</a:t>
            </a:r>
          </a:p>
          <a:p>
            <a:pPr marL="0" indent="0" algn="l" rtl="0">
              <a:buNone/>
            </a:pPr>
            <a:r>
              <a:rPr lang="en-US" dirty="0" smtClean="0"/>
              <a:t>           </a:t>
            </a:r>
            <a:r>
              <a:rPr lang="en-US" b="1" dirty="0" smtClean="0">
                <a:solidFill>
                  <a:srgbClr val="FF0000"/>
                </a:solidFill>
              </a:rPr>
              <a:t>Growth factors</a:t>
            </a:r>
          </a:p>
          <a:p>
            <a:pPr marL="0" indent="0" algn="l" rtl="0">
              <a:buNone/>
            </a:pPr>
            <a:r>
              <a:rPr lang="en-US" b="1" dirty="0" smtClean="0">
                <a:solidFill>
                  <a:srgbClr val="FF0000"/>
                </a:solidFill>
              </a:rPr>
              <a:t>            Nucleotides</a:t>
            </a:r>
          </a:p>
          <a:p>
            <a:pPr marL="0" indent="0" algn="l" rtl="0">
              <a:buNone/>
            </a:pPr>
            <a:r>
              <a:rPr lang="en-US" b="1" dirty="0" smtClean="0">
                <a:solidFill>
                  <a:srgbClr val="FF0000"/>
                </a:solidFill>
              </a:rPr>
              <a:t>            Glutamine </a:t>
            </a:r>
          </a:p>
          <a:p>
            <a:pPr marL="0" indent="0" algn="l" rtl="0">
              <a:buNone/>
            </a:pPr>
            <a:r>
              <a:rPr lang="en-US" b="1" dirty="0" smtClean="0">
                <a:solidFill>
                  <a:srgbClr val="FF0000"/>
                </a:solidFill>
              </a:rPr>
              <a:t>            Amino acids</a:t>
            </a:r>
            <a:endParaRPr lang="fa-IR" b="1" dirty="0">
              <a:solidFill>
                <a:srgbClr val="FF0000"/>
              </a:solidFill>
            </a:endParaRPr>
          </a:p>
        </p:txBody>
      </p:sp>
    </p:spTree>
    <p:extLst>
      <p:ext uri="{BB962C8B-B14F-4D97-AF65-F5344CB8AC3E}">
        <p14:creationId xmlns:p14="http://schemas.microsoft.com/office/powerpoint/2010/main" val="398315115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latin typeface="Arial Black" panose="020B0A04020102020204" pitchFamily="34" charset="0"/>
              </a:rPr>
              <a:t>When human milk is unavailable</a:t>
            </a:r>
            <a:endParaRPr lang="fa-IR" dirty="0">
              <a:latin typeface="Arial Black" panose="020B0A04020102020204" pitchFamily="34" charset="0"/>
            </a:endParaRPr>
          </a:p>
        </p:txBody>
      </p:sp>
      <p:sp>
        <p:nvSpPr>
          <p:cNvPr id="3" name="Content Placeholder 2"/>
          <p:cNvSpPr>
            <a:spLocks noGrp="1"/>
          </p:cNvSpPr>
          <p:nvPr>
            <p:ph idx="1"/>
          </p:nvPr>
        </p:nvSpPr>
        <p:spPr/>
        <p:txBody>
          <a:bodyPr/>
          <a:lstStyle/>
          <a:p>
            <a:pPr algn="l" rtl="0"/>
            <a:endParaRPr lang="en-US" dirty="0" smtClean="0"/>
          </a:p>
          <a:p>
            <a:pPr algn="l" rtl="0"/>
            <a:endParaRPr lang="en-US" dirty="0"/>
          </a:p>
          <a:p>
            <a:pPr marL="0" indent="0" algn="l" rtl="0">
              <a:buNone/>
            </a:pPr>
            <a:r>
              <a:rPr lang="en-US" dirty="0" smtClean="0"/>
              <a:t> </a:t>
            </a:r>
            <a:r>
              <a:rPr lang="en-US" sz="3600" dirty="0" smtClean="0">
                <a:solidFill>
                  <a:srgbClr val="FF0000"/>
                </a:solidFill>
                <a:latin typeface="Arial Black" panose="020B0A04020102020204" pitchFamily="34" charset="0"/>
              </a:rPr>
              <a:t>The </a:t>
            </a:r>
            <a:r>
              <a:rPr lang="en-US" sz="3600" dirty="0">
                <a:solidFill>
                  <a:srgbClr val="FF0000"/>
                </a:solidFill>
                <a:latin typeface="Arial Black" panose="020B0A04020102020204" pitchFamily="34" charset="0"/>
              </a:rPr>
              <a:t>optimal enteral formula has </a:t>
            </a:r>
            <a:r>
              <a:rPr lang="en-US" sz="3600" dirty="0" smtClean="0">
                <a:solidFill>
                  <a:srgbClr val="FF0000"/>
                </a:solidFill>
                <a:latin typeface="Arial Black" panose="020B0A04020102020204" pitchFamily="34" charset="0"/>
              </a:rPr>
              <a:t>not been clearly </a:t>
            </a:r>
            <a:r>
              <a:rPr lang="en-US" sz="3600" dirty="0">
                <a:solidFill>
                  <a:srgbClr val="FF0000"/>
                </a:solidFill>
                <a:latin typeface="Arial Black" panose="020B0A04020102020204" pitchFamily="34" charset="0"/>
              </a:rPr>
              <a:t>established</a:t>
            </a:r>
            <a:endParaRPr lang="fa-IR" sz="3600" dirty="0">
              <a:solidFill>
                <a:srgbClr val="FF0000"/>
              </a:solidFill>
              <a:latin typeface="Arial Black" panose="020B0A04020102020204" pitchFamily="34" charset="0"/>
            </a:endParaRPr>
          </a:p>
          <a:p>
            <a:pPr algn="l" rtl="0"/>
            <a:endParaRPr lang="en-US" sz="3600" dirty="0">
              <a:latin typeface="Arial Black" panose="020B0A04020102020204" pitchFamily="34" charset="0"/>
            </a:endParaRPr>
          </a:p>
        </p:txBody>
      </p:sp>
    </p:spTree>
    <p:extLst>
      <p:ext uri="{BB962C8B-B14F-4D97-AF65-F5344CB8AC3E}">
        <p14:creationId xmlns:p14="http://schemas.microsoft.com/office/powerpoint/2010/main" val="11942914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latin typeface="Arial Black" panose="020B0A04020102020204" pitchFamily="34" charset="0"/>
              </a:rPr>
              <a:t>When human milk is unavailable</a:t>
            </a:r>
            <a:endParaRPr lang="fa-IR" dirty="0"/>
          </a:p>
        </p:txBody>
      </p:sp>
      <p:sp>
        <p:nvSpPr>
          <p:cNvPr id="3" name="Content Placeholder 2"/>
          <p:cNvSpPr>
            <a:spLocks noGrp="1"/>
          </p:cNvSpPr>
          <p:nvPr>
            <p:ph idx="1"/>
          </p:nvPr>
        </p:nvSpPr>
        <p:spPr/>
        <p:txBody>
          <a:bodyPr>
            <a:normAutofit/>
          </a:bodyPr>
          <a:lstStyle/>
          <a:p>
            <a:pPr algn="l" rtl="0"/>
            <a:r>
              <a:rPr lang="en-US" b="1" dirty="0" smtClean="0"/>
              <a:t>Complex </a:t>
            </a:r>
            <a:r>
              <a:rPr lang="en-US" b="1" dirty="0"/>
              <a:t>nutrients stimulate </a:t>
            </a:r>
            <a:r>
              <a:rPr lang="en-US" b="1" dirty="0" smtClean="0"/>
              <a:t>the intestinal </a:t>
            </a:r>
            <a:r>
              <a:rPr lang="en-US" b="1" dirty="0"/>
              <a:t>adaptive process more </a:t>
            </a:r>
            <a:r>
              <a:rPr lang="en-US" b="1" dirty="0" smtClean="0"/>
              <a:t>effectively</a:t>
            </a:r>
          </a:p>
          <a:p>
            <a:pPr algn="l" rtl="0"/>
            <a:r>
              <a:rPr lang="en-US" b="1" dirty="0" smtClean="0"/>
              <a:t>Compromised </a:t>
            </a:r>
            <a:r>
              <a:rPr lang="en-US" b="1" dirty="0"/>
              <a:t>digestive capabilities and limited absorptive surface </a:t>
            </a:r>
            <a:r>
              <a:rPr lang="en-US" b="1" dirty="0" smtClean="0"/>
              <a:t>area</a:t>
            </a:r>
          </a:p>
          <a:p>
            <a:pPr algn="l" rtl="0"/>
            <a:r>
              <a:rPr lang="en-US" sz="2800" b="1" dirty="0" smtClean="0">
                <a:solidFill>
                  <a:srgbClr val="FF0000"/>
                </a:solidFill>
              </a:rPr>
              <a:t>Intact </a:t>
            </a:r>
            <a:r>
              <a:rPr lang="en-US" sz="2800" b="1" dirty="0">
                <a:solidFill>
                  <a:srgbClr val="FF0000"/>
                </a:solidFill>
              </a:rPr>
              <a:t>formula </a:t>
            </a:r>
            <a:r>
              <a:rPr lang="en-US" b="1" dirty="0"/>
              <a:t>can lead to </a:t>
            </a:r>
            <a:r>
              <a:rPr lang="en-US" sz="2800" b="1" dirty="0" smtClean="0">
                <a:solidFill>
                  <a:srgbClr val="FF0000"/>
                </a:solidFill>
              </a:rPr>
              <a:t>Malabsorption</a:t>
            </a:r>
            <a:r>
              <a:rPr lang="en-US" b="1" dirty="0"/>
              <a:t>, resulting in fluid, electrolyte, </a:t>
            </a:r>
            <a:r>
              <a:rPr lang="en-US" b="1" dirty="0" smtClean="0"/>
              <a:t>and metabolic </a:t>
            </a:r>
            <a:r>
              <a:rPr lang="en-US" b="1" dirty="0"/>
              <a:t>imbalance</a:t>
            </a:r>
            <a:endParaRPr lang="fa-IR" b="1" dirty="0"/>
          </a:p>
          <a:p>
            <a:pPr algn="l" rtl="0"/>
            <a:endParaRPr lang="en-US" b="1" dirty="0"/>
          </a:p>
          <a:p>
            <a:pPr algn="l" rtl="0"/>
            <a:endParaRPr lang="en-US" dirty="0"/>
          </a:p>
        </p:txBody>
      </p:sp>
    </p:spTree>
    <p:extLst>
      <p:ext uri="{BB962C8B-B14F-4D97-AF65-F5344CB8AC3E}">
        <p14:creationId xmlns:p14="http://schemas.microsoft.com/office/powerpoint/2010/main" val="15940443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latin typeface="Arial Black" panose="020B0A04020102020204" pitchFamily="34" charset="0"/>
              </a:rPr>
              <a:t>When human milk is unavailable</a:t>
            </a:r>
            <a:endParaRPr lang="fa-IR" dirty="0"/>
          </a:p>
        </p:txBody>
      </p:sp>
      <p:sp>
        <p:nvSpPr>
          <p:cNvPr id="3" name="Content Placeholder 2"/>
          <p:cNvSpPr>
            <a:spLocks noGrp="1"/>
          </p:cNvSpPr>
          <p:nvPr>
            <p:ph idx="1"/>
          </p:nvPr>
        </p:nvSpPr>
        <p:spPr/>
        <p:txBody>
          <a:bodyPr/>
          <a:lstStyle/>
          <a:p>
            <a:pPr algn="l" rtl="0"/>
            <a:r>
              <a:rPr lang="en-US" b="1" dirty="0" smtClean="0"/>
              <a:t>Because </a:t>
            </a:r>
            <a:r>
              <a:rPr lang="en-US" b="1" dirty="0"/>
              <a:t>glucose, glucose polymers, </a:t>
            </a:r>
            <a:r>
              <a:rPr lang="en-US" b="1" dirty="0" smtClean="0"/>
              <a:t>medium-chain triglycerides </a:t>
            </a:r>
            <a:r>
              <a:rPr lang="en-US" b="1" dirty="0"/>
              <a:t>(</a:t>
            </a:r>
            <a:r>
              <a:rPr lang="en-US" b="1" dirty="0" smtClean="0"/>
              <a:t>MCT) </a:t>
            </a:r>
            <a:r>
              <a:rPr lang="en-US" b="1" dirty="0"/>
              <a:t>and </a:t>
            </a:r>
            <a:r>
              <a:rPr lang="en-US" b="1" dirty="0" smtClean="0"/>
              <a:t>hydrolyzed proteins </a:t>
            </a:r>
            <a:r>
              <a:rPr lang="en-US" b="1" dirty="0"/>
              <a:t>require less digestion, they </a:t>
            </a:r>
            <a:r>
              <a:rPr lang="en-US" b="1" dirty="0" smtClean="0"/>
              <a:t>are usually </a:t>
            </a:r>
            <a:r>
              <a:rPr lang="en-US" b="1" dirty="0"/>
              <a:t>more easily </a:t>
            </a:r>
            <a:r>
              <a:rPr lang="en-US" b="1" dirty="0" smtClean="0"/>
              <a:t>tolerated</a:t>
            </a:r>
          </a:p>
          <a:p>
            <a:pPr algn="l" rtl="0"/>
            <a:r>
              <a:rPr lang="en-US" b="1" dirty="0" smtClean="0">
                <a:solidFill>
                  <a:schemeClr val="tx1">
                    <a:lumMod val="95000"/>
                    <a:lumOff val="5000"/>
                  </a:schemeClr>
                </a:solidFill>
              </a:rPr>
              <a:t>Therefore</a:t>
            </a:r>
            <a:r>
              <a:rPr lang="en-US" b="1" dirty="0">
                <a:solidFill>
                  <a:schemeClr val="tx1">
                    <a:lumMod val="95000"/>
                    <a:lumOff val="5000"/>
                  </a:schemeClr>
                </a:solidFill>
              </a:rPr>
              <a:t>, it has become </a:t>
            </a:r>
            <a:r>
              <a:rPr lang="en-US" b="1" dirty="0" smtClean="0">
                <a:solidFill>
                  <a:schemeClr val="tx1">
                    <a:lumMod val="95000"/>
                    <a:lumOff val="5000"/>
                  </a:schemeClr>
                </a:solidFill>
              </a:rPr>
              <a:t>customary </a:t>
            </a:r>
            <a:r>
              <a:rPr lang="en-US" b="1" dirty="0">
                <a:solidFill>
                  <a:schemeClr val="tx1">
                    <a:lumMod val="95000"/>
                    <a:lumOff val="5000"/>
                  </a:schemeClr>
                </a:solidFill>
              </a:rPr>
              <a:t>to use either </a:t>
            </a:r>
            <a:r>
              <a:rPr lang="en-US" b="1" dirty="0" smtClean="0">
                <a:solidFill>
                  <a:schemeClr val="tx1">
                    <a:lumMod val="95000"/>
                    <a:lumOff val="5000"/>
                  </a:schemeClr>
                </a:solidFill>
              </a:rPr>
              <a:t>a </a:t>
            </a:r>
            <a:r>
              <a:rPr lang="en-US" b="1" dirty="0" smtClean="0">
                <a:solidFill>
                  <a:srgbClr val="FF0000"/>
                </a:solidFill>
                <a:latin typeface="Arial Black" panose="020B0A04020102020204" pitchFamily="34" charset="0"/>
              </a:rPr>
              <a:t>protein </a:t>
            </a:r>
            <a:r>
              <a:rPr lang="en-US" b="1" dirty="0">
                <a:solidFill>
                  <a:srgbClr val="FF0000"/>
                </a:solidFill>
                <a:latin typeface="Arial Black" panose="020B0A04020102020204" pitchFamily="34" charset="0"/>
              </a:rPr>
              <a:t>hydrolysate or amino acid-based formula</a:t>
            </a:r>
            <a:endParaRPr lang="fa-IR" b="1" dirty="0">
              <a:solidFill>
                <a:srgbClr val="FF0000"/>
              </a:solidFill>
              <a:latin typeface="Arial Black" panose="020B0A04020102020204" pitchFamily="34" charset="0"/>
            </a:endParaRPr>
          </a:p>
          <a:p>
            <a:pPr algn="l" rtl="0"/>
            <a:endParaRPr lang="en-US" b="1" dirty="0">
              <a:solidFill>
                <a:schemeClr val="tx1">
                  <a:lumMod val="95000"/>
                  <a:lumOff val="5000"/>
                </a:schemeClr>
              </a:solidFill>
            </a:endParaRPr>
          </a:p>
          <a:p>
            <a:pPr algn="l" rtl="0"/>
            <a:endParaRPr lang="en-US" dirty="0"/>
          </a:p>
        </p:txBody>
      </p:sp>
    </p:spTree>
    <p:extLst>
      <p:ext uri="{BB962C8B-B14F-4D97-AF65-F5344CB8AC3E}">
        <p14:creationId xmlns:p14="http://schemas.microsoft.com/office/powerpoint/2010/main" val="5177452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Medium-chain </a:t>
            </a:r>
            <a:r>
              <a:rPr lang="en-US" b="1" dirty="0"/>
              <a:t>triglycerides</a:t>
            </a:r>
            <a:endParaRPr lang="fa-IR" dirty="0"/>
          </a:p>
        </p:txBody>
      </p:sp>
      <p:sp>
        <p:nvSpPr>
          <p:cNvPr id="3" name="Content Placeholder 2"/>
          <p:cNvSpPr>
            <a:spLocks noGrp="1"/>
          </p:cNvSpPr>
          <p:nvPr>
            <p:ph idx="1"/>
          </p:nvPr>
        </p:nvSpPr>
        <p:spPr/>
        <p:txBody>
          <a:bodyPr>
            <a:normAutofit fontScale="92500" lnSpcReduction="10000"/>
          </a:bodyPr>
          <a:lstStyle/>
          <a:p>
            <a:pPr algn="l" rtl="0"/>
            <a:r>
              <a:rPr lang="en-US" dirty="0" smtClean="0">
                <a:latin typeface="Arial Black" panose="020B0A04020102020204" pitchFamily="34" charset="0"/>
              </a:rPr>
              <a:t>More </a:t>
            </a:r>
            <a:r>
              <a:rPr lang="en-US" dirty="0">
                <a:latin typeface="Arial Black" panose="020B0A04020102020204" pitchFamily="34" charset="0"/>
              </a:rPr>
              <a:t>water </a:t>
            </a:r>
            <a:r>
              <a:rPr lang="en-US" dirty="0" smtClean="0">
                <a:latin typeface="Arial Black" panose="020B0A04020102020204" pitchFamily="34" charset="0"/>
              </a:rPr>
              <a:t>soluble</a:t>
            </a:r>
          </a:p>
          <a:p>
            <a:pPr algn="l" rtl="0"/>
            <a:endParaRPr lang="en-US" dirty="0" smtClean="0">
              <a:latin typeface="Arial Black" panose="020B0A04020102020204" pitchFamily="34" charset="0"/>
            </a:endParaRPr>
          </a:p>
          <a:p>
            <a:pPr algn="l" rtl="0"/>
            <a:r>
              <a:rPr lang="en-US" dirty="0" smtClean="0">
                <a:latin typeface="Arial Black" panose="020B0A04020102020204" pitchFamily="34" charset="0"/>
              </a:rPr>
              <a:t>More readily absorbed</a:t>
            </a:r>
          </a:p>
          <a:p>
            <a:pPr algn="l" rtl="0"/>
            <a:endParaRPr lang="en-US" dirty="0" smtClean="0">
              <a:latin typeface="Arial Black" panose="020B0A04020102020204" pitchFamily="34" charset="0"/>
            </a:endParaRPr>
          </a:p>
          <a:p>
            <a:pPr algn="l" rtl="0"/>
            <a:r>
              <a:rPr lang="en-US" dirty="0" smtClean="0">
                <a:latin typeface="Arial Black" panose="020B0A04020102020204" pitchFamily="34" charset="0"/>
              </a:rPr>
              <a:t>Lower </a:t>
            </a:r>
            <a:r>
              <a:rPr lang="en-US" dirty="0">
                <a:latin typeface="Arial Black" panose="020B0A04020102020204" pitchFamily="34" charset="0"/>
              </a:rPr>
              <a:t>caloric </a:t>
            </a:r>
            <a:r>
              <a:rPr lang="en-US" dirty="0" smtClean="0">
                <a:latin typeface="Arial Black" panose="020B0A04020102020204" pitchFamily="34" charset="0"/>
              </a:rPr>
              <a:t>density</a:t>
            </a:r>
          </a:p>
          <a:p>
            <a:pPr algn="l" rtl="0"/>
            <a:endParaRPr lang="en-US" dirty="0" smtClean="0">
              <a:latin typeface="Arial Black" panose="020B0A04020102020204" pitchFamily="34" charset="0"/>
            </a:endParaRPr>
          </a:p>
          <a:p>
            <a:pPr algn="l" rtl="0"/>
            <a:r>
              <a:rPr lang="en-US" dirty="0" smtClean="0">
                <a:latin typeface="Arial Black" panose="020B0A04020102020204" pitchFamily="34" charset="0"/>
              </a:rPr>
              <a:t>Higher </a:t>
            </a:r>
            <a:r>
              <a:rPr lang="en-US" dirty="0">
                <a:latin typeface="Arial Black" panose="020B0A04020102020204" pitchFamily="34" charset="0"/>
              </a:rPr>
              <a:t>osmotic load</a:t>
            </a:r>
            <a:endParaRPr lang="fa-IR" dirty="0">
              <a:latin typeface="Arial Black" panose="020B0A04020102020204" pitchFamily="34" charset="0"/>
            </a:endParaRPr>
          </a:p>
          <a:p>
            <a:pPr algn="l" rtl="0"/>
            <a:endParaRPr lang="en-US" dirty="0"/>
          </a:p>
        </p:txBody>
      </p:sp>
    </p:spTree>
    <p:extLst>
      <p:ext uri="{BB962C8B-B14F-4D97-AF65-F5344CB8AC3E}">
        <p14:creationId xmlns:p14="http://schemas.microsoft.com/office/powerpoint/2010/main" val="16487615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692398" y="1648497"/>
            <a:ext cx="6928120" cy="1738168"/>
          </a:xfrm>
        </p:spPr>
        <p:txBody>
          <a:bodyPr/>
          <a:lstStyle/>
          <a:p>
            <a:r>
              <a:rPr lang="en-US" sz="4400" b="1" dirty="0"/>
              <a:t>Nutrition in Children With Short Bowel Syndrome</a:t>
            </a:r>
            <a:endParaRPr lang="fa-IR" sz="4400" b="1" dirty="0"/>
          </a:p>
        </p:txBody>
      </p:sp>
      <p:sp>
        <p:nvSpPr>
          <p:cNvPr id="3" name="Subtitle 2"/>
          <p:cNvSpPr>
            <a:spLocks noGrp="1"/>
          </p:cNvSpPr>
          <p:nvPr>
            <p:ph type="subTitle" idx="1"/>
          </p:nvPr>
        </p:nvSpPr>
        <p:spPr/>
        <p:txBody>
          <a:bodyPr/>
          <a:lstStyle/>
          <a:p>
            <a:r>
              <a:rPr lang="en-US" sz="2800" dirty="0" smtClean="0">
                <a:latin typeface="Arial Black" panose="020B0A04020102020204" pitchFamily="34" charset="0"/>
                <a:cs typeface="Aparajita" panose="020B0604020202020204" pitchFamily="34" charset="0"/>
              </a:rPr>
              <a:t>Dr . A. Yousefi </a:t>
            </a:r>
          </a:p>
          <a:p>
            <a:r>
              <a:rPr lang="en-US" sz="2400" dirty="0" smtClean="0">
                <a:solidFill>
                  <a:srgbClr val="FF0000"/>
                </a:solidFill>
                <a:latin typeface="Arial Black" panose="020B0A04020102020204" pitchFamily="34" charset="0"/>
              </a:rPr>
              <a:t>Pediatric Gastroenterologist</a:t>
            </a:r>
            <a:endParaRPr lang="fa-IR" sz="2400" dirty="0">
              <a:solidFill>
                <a:srgbClr val="FF0000"/>
              </a:solidFill>
              <a:latin typeface="Arial Black" panose="020B0A04020102020204" pitchFamily="34" charset="0"/>
            </a:endParaRPr>
          </a:p>
        </p:txBody>
      </p:sp>
    </p:spTree>
    <p:extLst>
      <p:ext uri="{BB962C8B-B14F-4D97-AF65-F5344CB8AC3E}">
        <p14:creationId xmlns:p14="http://schemas.microsoft.com/office/powerpoint/2010/main" val="225545117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Black" panose="020B0A04020102020204" pitchFamily="34" charset="0"/>
              </a:rPr>
              <a:t>Long-chain triglycerides</a:t>
            </a:r>
            <a:endParaRPr lang="fa-IR" dirty="0">
              <a:latin typeface="Arial Black" panose="020B0A04020102020204" pitchFamily="34" charset="0"/>
            </a:endParaRPr>
          </a:p>
        </p:txBody>
      </p:sp>
      <p:sp>
        <p:nvSpPr>
          <p:cNvPr id="3" name="Content Placeholder 2"/>
          <p:cNvSpPr>
            <a:spLocks noGrp="1"/>
          </p:cNvSpPr>
          <p:nvPr>
            <p:ph idx="1"/>
          </p:nvPr>
        </p:nvSpPr>
        <p:spPr/>
        <p:txBody>
          <a:bodyPr/>
          <a:lstStyle/>
          <a:p>
            <a:pPr algn="l" rtl="0"/>
            <a:r>
              <a:rPr lang="en-US" dirty="0" smtClean="0">
                <a:latin typeface="Arial Black" panose="020B0A04020102020204" pitchFamily="34" charset="0"/>
              </a:rPr>
              <a:t>Greater trophic effect on the </a:t>
            </a:r>
            <a:r>
              <a:rPr lang="en-US" dirty="0" smtClean="0">
                <a:solidFill>
                  <a:srgbClr val="FF0000"/>
                </a:solidFill>
                <a:latin typeface="Arial Black" panose="020B0A04020102020204" pitchFamily="34" charset="0"/>
              </a:rPr>
              <a:t>small intestine</a:t>
            </a:r>
          </a:p>
          <a:p>
            <a:pPr algn="l" rtl="0"/>
            <a:endParaRPr lang="en-US" dirty="0" smtClean="0">
              <a:solidFill>
                <a:srgbClr val="FF0000"/>
              </a:solidFill>
              <a:latin typeface="Arial Black" panose="020B0A04020102020204" pitchFamily="34" charset="0"/>
            </a:endParaRPr>
          </a:p>
          <a:p>
            <a:pPr algn="l" rtl="0"/>
            <a:r>
              <a:rPr lang="en-US" dirty="0" smtClean="0">
                <a:latin typeface="Arial Black" panose="020B0A04020102020204" pitchFamily="34" charset="0"/>
              </a:rPr>
              <a:t>Higher </a:t>
            </a:r>
            <a:r>
              <a:rPr lang="en-US" dirty="0">
                <a:latin typeface="Arial Black" panose="020B0A04020102020204" pitchFamily="34" charset="0"/>
              </a:rPr>
              <a:t>caloric </a:t>
            </a:r>
            <a:r>
              <a:rPr lang="en-US" dirty="0" smtClean="0">
                <a:latin typeface="Arial Black" panose="020B0A04020102020204" pitchFamily="34" charset="0"/>
              </a:rPr>
              <a:t>density</a:t>
            </a:r>
          </a:p>
          <a:p>
            <a:pPr algn="l" rtl="0"/>
            <a:endParaRPr lang="en-US" dirty="0" smtClean="0">
              <a:latin typeface="Arial Black" panose="020B0A04020102020204" pitchFamily="34" charset="0"/>
            </a:endParaRPr>
          </a:p>
          <a:p>
            <a:pPr algn="l" rtl="0"/>
            <a:r>
              <a:rPr lang="en-US" dirty="0" smtClean="0">
                <a:latin typeface="Arial Black" panose="020B0A04020102020204" pitchFamily="34" charset="0"/>
              </a:rPr>
              <a:t>Lower osmotic load</a:t>
            </a:r>
            <a:endParaRPr lang="en-US" dirty="0">
              <a:latin typeface="Arial Black" panose="020B0A04020102020204" pitchFamily="34" charset="0"/>
            </a:endParaRPr>
          </a:p>
          <a:p>
            <a:pPr algn="l" rtl="0"/>
            <a:endParaRPr lang="en-US" dirty="0">
              <a:latin typeface="Arial Black" panose="020B0A04020102020204" pitchFamily="34" charset="0"/>
            </a:endParaRPr>
          </a:p>
          <a:p>
            <a:pPr algn="l" rtl="0"/>
            <a:endParaRPr lang="fa-IR" dirty="0"/>
          </a:p>
        </p:txBody>
      </p:sp>
    </p:spTree>
    <p:extLst>
      <p:ext uri="{BB962C8B-B14F-4D97-AF65-F5344CB8AC3E}">
        <p14:creationId xmlns:p14="http://schemas.microsoft.com/office/powerpoint/2010/main" val="325185479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dirty="0">
                <a:latin typeface="Arial Black" panose="020B0A04020102020204" pitchFamily="34" charset="0"/>
              </a:rPr>
              <a:t>Carbohydrates</a:t>
            </a:r>
            <a:endParaRPr lang="fa-IR" sz="5400" dirty="0">
              <a:latin typeface="Arial Black" panose="020B0A04020102020204" pitchFamily="34" charset="0"/>
            </a:endParaRP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4183397830"/>
              </p:ext>
            </p:extLst>
          </p:nvPr>
        </p:nvGraphicFramePr>
        <p:xfrm>
          <a:off x="1295401" y="2556932"/>
          <a:ext cx="9601196" cy="33189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1933739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Arial Black" panose="020B0A04020102020204" pitchFamily="34" charset="0"/>
              </a:rPr>
              <a:t>Carbohydrate</a:t>
            </a:r>
            <a:r>
              <a:rPr lang="en-US" dirty="0">
                <a:latin typeface="Arial Black" panose="020B0A04020102020204" pitchFamily="34" charset="0"/>
              </a:rPr>
              <a:t> </a:t>
            </a:r>
            <a:r>
              <a:rPr lang="en-US" dirty="0" smtClean="0">
                <a:latin typeface="Arial Black" panose="020B0A04020102020204" pitchFamily="34" charset="0"/>
              </a:rPr>
              <a:t>malabsorption</a:t>
            </a:r>
            <a:r>
              <a:rPr lang="en-US" dirty="0"/>
              <a:t/>
            </a:r>
            <a:br>
              <a:rPr lang="en-US" dirty="0"/>
            </a:br>
            <a:endParaRPr lang="fa-IR"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733207533"/>
              </p:ext>
            </p:extLst>
          </p:nvPr>
        </p:nvGraphicFramePr>
        <p:xfrm>
          <a:off x="1295401" y="2556932"/>
          <a:ext cx="9601196" cy="33189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8327400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Black" panose="020B0A04020102020204" pitchFamily="34" charset="0"/>
              </a:rPr>
              <a:t>Soluble </a:t>
            </a:r>
            <a:r>
              <a:rPr lang="en-US" dirty="0">
                <a:latin typeface="Arial Black" panose="020B0A04020102020204" pitchFamily="34" charset="0"/>
              </a:rPr>
              <a:t>dietary fiber</a:t>
            </a:r>
            <a:endParaRPr lang="fa-IR" dirty="0">
              <a:latin typeface="Arial Black" panose="020B0A04020102020204" pitchFamily="34" charset="0"/>
            </a:endParaRPr>
          </a:p>
        </p:txBody>
      </p:sp>
      <p:sp>
        <p:nvSpPr>
          <p:cNvPr id="3" name="Content Placeholder 2"/>
          <p:cNvSpPr>
            <a:spLocks noGrp="1"/>
          </p:cNvSpPr>
          <p:nvPr>
            <p:ph idx="1"/>
          </p:nvPr>
        </p:nvSpPr>
        <p:spPr/>
        <p:txBody>
          <a:bodyPr/>
          <a:lstStyle/>
          <a:p>
            <a:pPr algn="l" rtl="0"/>
            <a:r>
              <a:rPr lang="en-US" sz="2800" dirty="0" smtClean="0">
                <a:solidFill>
                  <a:srgbClr val="FF0000"/>
                </a:solidFill>
                <a:latin typeface="Arial Black" panose="020B0A04020102020204" pitchFamily="34" charset="0"/>
              </a:rPr>
              <a:t>Pectin </a:t>
            </a:r>
            <a:r>
              <a:rPr lang="en-US" sz="2800" dirty="0">
                <a:solidFill>
                  <a:srgbClr val="FF0000"/>
                </a:solidFill>
                <a:latin typeface="Arial Black" panose="020B0A04020102020204" pitchFamily="34" charset="0"/>
              </a:rPr>
              <a:t>or guar gum</a:t>
            </a:r>
            <a:endParaRPr lang="en-US" sz="2800" dirty="0" smtClean="0">
              <a:solidFill>
                <a:srgbClr val="FF0000"/>
              </a:solidFill>
              <a:latin typeface="Arial Black" panose="020B0A04020102020204" pitchFamily="34" charset="0"/>
            </a:endParaRPr>
          </a:p>
          <a:p>
            <a:pPr algn="l" rtl="0"/>
            <a:r>
              <a:rPr lang="en-US" b="1" dirty="0" smtClean="0"/>
              <a:t>Beneficial </a:t>
            </a:r>
            <a:r>
              <a:rPr lang="en-US" b="1" dirty="0"/>
              <a:t>effects on colonic </a:t>
            </a:r>
            <a:r>
              <a:rPr lang="en-US" b="1" dirty="0" smtClean="0"/>
              <a:t>adaptation</a:t>
            </a:r>
          </a:p>
          <a:p>
            <a:pPr algn="l" rtl="0"/>
            <a:r>
              <a:rPr lang="en-US" b="1" dirty="0" smtClean="0"/>
              <a:t>Slow transit</a:t>
            </a:r>
          </a:p>
          <a:p>
            <a:pPr algn="l" rtl="0"/>
            <a:r>
              <a:rPr lang="en-US" b="1" dirty="0" smtClean="0"/>
              <a:t>Fermented by </a:t>
            </a:r>
            <a:r>
              <a:rPr lang="en-US" b="1" dirty="0"/>
              <a:t>bacteria in the colon </a:t>
            </a:r>
            <a:r>
              <a:rPr lang="en-US" b="1" dirty="0" smtClean="0"/>
              <a:t>to produce </a:t>
            </a:r>
            <a:r>
              <a:rPr lang="en-US" b="1" dirty="0"/>
              <a:t>short-chain </a:t>
            </a:r>
            <a:r>
              <a:rPr lang="en-US" b="1" dirty="0" smtClean="0"/>
              <a:t>fatty acid</a:t>
            </a:r>
          </a:p>
          <a:p>
            <a:pPr algn="l" rtl="0"/>
            <a:r>
              <a:rPr lang="en-US" b="1" dirty="0" smtClean="0"/>
              <a:t>Short-chain </a:t>
            </a:r>
            <a:r>
              <a:rPr lang="en-US" b="1" dirty="0"/>
              <a:t>fatty </a:t>
            </a:r>
            <a:r>
              <a:rPr lang="en-US" b="1" dirty="0" smtClean="0"/>
              <a:t>acid </a:t>
            </a:r>
            <a:r>
              <a:rPr lang="en-US" b="1" dirty="0"/>
              <a:t>enhance sodium and water </a:t>
            </a:r>
            <a:r>
              <a:rPr lang="en-US" b="1" dirty="0" smtClean="0"/>
              <a:t>absorption</a:t>
            </a:r>
            <a:endParaRPr lang="fa-IR" b="1" dirty="0"/>
          </a:p>
          <a:p>
            <a:pPr algn="l" rtl="0"/>
            <a:endParaRPr lang="en-US" b="1" dirty="0"/>
          </a:p>
        </p:txBody>
      </p:sp>
    </p:spTree>
    <p:extLst>
      <p:ext uri="{BB962C8B-B14F-4D97-AF65-F5344CB8AC3E}">
        <p14:creationId xmlns:p14="http://schemas.microsoft.com/office/powerpoint/2010/main" val="368007576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Anatomic considerations in management </a:t>
            </a:r>
            <a:endParaRPr lang="fa-IR" b="1" dirty="0"/>
          </a:p>
        </p:txBody>
      </p:sp>
      <p:pic>
        <p:nvPicPr>
          <p:cNvPr id="4" name="Content Placeholder 3"/>
          <p:cNvPicPr>
            <a:picLocks noGrp="1" noChangeAspect="1"/>
          </p:cNvPicPr>
          <p:nvPr>
            <p:ph idx="1"/>
          </p:nvPr>
        </p:nvPicPr>
        <p:blipFill>
          <a:blip r:embed="rId2"/>
          <a:stretch>
            <a:fillRect/>
          </a:stretch>
        </p:blipFill>
        <p:spPr>
          <a:xfrm>
            <a:off x="1970468" y="2421229"/>
            <a:ext cx="7585656" cy="3825026"/>
          </a:xfrm>
          <a:prstGeom prst="rect">
            <a:avLst/>
          </a:prstGeom>
        </p:spPr>
      </p:pic>
    </p:spTree>
    <p:extLst>
      <p:ext uri="{BB962C8B-B14F-4D97-AF65-F5344CB8AC3E}">
        <p14:creationId xmlns:p14="http://schemas.microsoft.com/office/powerpoint/2010/main" val="10644096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dirty="0">
                <a:latin typeface="Arial Black" panose="020B0A04020102020204" pitchFamily="34" charset="0"/>
              </a:rPr>
              <a:t>How to Feed</a:t>
            </a:r>
            <a:endParaRPr lang="fa-IR" sz="5400" dirty="0">
              <a:latin typeface="Arial Black" panose="020B0A04020102020204" pitchFamily="34" charset="0"/>
            </a:endParaRPr>
          </a:p>
        </p:txBody>
      </p:sp>
      <p:pic>
        <p:nvPicPr>
          <p:cNvPr id="7" name="Content Placeholder 6"/>
          <p:cNvPicPr>
            <a:picLocks noGrp="1" noChangeAspect="1"/>
          </p:cNvPicPr>
          <p:nvPr>
            <p:ph idx="1"/>
          </p:nvPr>
        </p:nvPicPr>
        <p:blipFill>
          <a:blip r:embed="rId2"/>
          <a:stretch>
            <a:fillRect/>
          </a:stretch>
        </p:blipFill>
        <p:spPr>
          <a:xfrm>
            <a:off x="3670479" y="2557463"/>
            <a:ext cx="5383369" cy="3572881"/>
          </a:xfrm>
          <a:prstGeom prst="rect">
            <a:avLst/>
          </a:prstGeom>
        </p:spPr>
      </p:pic>
    </p:spTree>
    <p:extLst>
      <p:ext uri="{BB962C8B-B14F-4D97-AF65-F5344CB8AC3E}">
        <p14:creationId xmlns:p14="http://schemas.microsoft.com/office/powerpoint/2010/main" val="268706454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Black" panose="020B0A04020102020204" pitchFamily="34" charset="0"/>
              </a:rPr>
              <a:t>How to Feed</a:t>
            </a:r>
            <a:endParaRPr lang="fa-IR" dirty="0"/>
          </a:p>
        </p:txBody>
      </p:sp>
      <p:pic>
        <p:nvPicPr>
          <p:cNvPr id="4" name="Content Placeholder 3"/>
          <p:cNvPicPr>
            <a:picLocks noGrp="1" noChangeAspect="1"/>
          </p:cNvPicPr>
          <p:nvPr>
            <p:ph idx="1"/>
          </p:nvPr>
        </p:nvPicPr>
        <p:blipFill>
          <a:blip r:embed="rId2"/>
          <a:stretch>
            <a:fillRect/>
          </a:stretch>
        </p:blipFill>
        <p:spPr>
          <a:xfrm>
            <a:off x="3490175" y="2382591"/>
            <a:ext cx="4808112" cy="3683358"/>
          </a:xfrm>
          <a:prstGeom prst="rect">
            <a:avLst/>
          </a:prstGeom>
        </p:spPr>
      </p:pic>
    </p:spTree>
    <p:extLst>
      <p:ext uri="{BB962C8B-B14F-4D97-AF65-F5344CB8AC3E}">
        <p14:creationId xmlns:p14="http://schemas.microsoft.com/office/powerpoint/2010/main" val="242033079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2" y="982133"/>
            <a:ext cx="9601196" cy="1026972"/>
          </a:xfrm>
        </p:spPr>
        <p:txBody>
          <a:bodyPr>
            <a:normAutofit fontScale="90000"/>
          </a:bodyPr>
          <a:lstStyle/>
          <a:p>
            <a:r>
              <a:rPr lang="en-US" b="1" dirty="0"/>
              <a:t>Guidelines for Advancing Enteral Feeds</a:t>
            </a:r>
            <a:endParaRPr lang="fa-IR" b="1" dirty="0"/>
          </a:p>
        </p:txBody>
      </p:sp>
      <p:pic>
        <p:nvPicPr>
          <p:cNvPr id="4" name="Content Placeholder 3"/>
          <p:cNvPicPr>
            <a:picLocks noGrp="1" noChangeAspect="1"/>
          </p:cNvPicPr>
          <p:nvPr>
            <p:ph idx="1"/>
          </p:nvPr>
        </p:nvPicPr>
        <p:blipFill>
          <a:blip r:embed="rId2"/>
          <a:stretch>
            <a:fillRect/>
          </a:stretch>
        </p:blipFill>
        <p:spPr>
          <a:xfrm>
            <a:off x="1295402" y="2395470"/>
            <a:ext cx="9601196" cy="3863662"/>
          </a:xfrm>
          <a:prstGeom prst="rect">
            <a:avLst/>
          </a:prstGeom>
        </p:spPr>
      </p:pic>
    </p:spTree>
    <p:extLst>
      <p:ext uri="{BB962C8B-B14F-4D97-AF65-F5344CB8AC3E}">
        <p14:creationId xmlns:p14="http://schemas.microsoft.com/office/powerpoint/2010/main" val="215495126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FF0000"/>
                </a:solidFill>
                <a:latin typeface="Arial Black" panose="020B0A04020102020204" pitchFamily="34" charset="0"/>
              </a:rPr>
              <a:t>Complications Associated With SBS</a:t>
            </a:r>
            <a:endParaRPr lang="fa-IR" sz="3600" dirty="0">
              <a:solidFill>
                <a:srgbClr val="FF0000"/>
              </a:solidFill>
            </a:endParaRPr>
          </a:p>
        </p:txBody>
      </p:sp>
      <p:sp>
        <p:nvSpPr>
          <p:cNvPr id="3" name="Rectangle 2"/>
          <p:cNvSpPr/>
          <p:nvPr/>
        </p:nvSpPr>
        <p:spPr>
          <a:xfrm>
            <a:off x="1477010" y="2967335"/>
            <a:ext cx="9237978" cy="646331"/>
          </a:xfrm>
          <a:prstGeom prst="rect">
            <a:avLst/>
          </a:prstGeom>
          <a:noFill/>
        </p:spPr>
        <p:txBody>
          <a:bodyPr wrap="none" lIns="91440" tIns="45720" rIns="91440" bIns="45720">
            <a:spAutoFit/>
          </a:bodyPr>
          <a:lstStyle/>
          <a:p>
            <a:pPr algn="ctr"/>
            <a:r>
              <a:rPr lang="en-US" sz="36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Arial Black" panose="020B0A04020102020204" pitchFamily="34" charset="0"/>
              </a:rPr>
              <a:t>Complications Associated With SBS</a:t>
            </a:r>
            <a:endParaRPr lang="fa-IR" sz="36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343627986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FF0000"/>
                </a:solidFill>
                <a:latin typeface="Arial Black" panose="020B0A04020102020204" pitchFamily="34" charset="0"/>
              </a:rPr>
              <a:t>Central venous catheter related</a:t>
            </a:r>
            <a:br>
              <a:rPr lang="en-US" sz="3600" dirty="0">
                <a:solidFill>
                  <a:srgbClr val="FF0000"/>
                </a:solidFill>
                <a:latin typeface="Arial Black" panose="020B0A04020102020204" pitchFamily="34" charset="0"/>
              </a:rPr>
            </a:br>
            <a:endParaRPr lang="fa-IR" sz="3600" dirty="0">
              <a:latin typeface="Arial Black" panose="020B0A04020102020204" pitchFamily="34" charset="0"/>
            </a:endParaRPr>
          </a:p>
        </p:txBody>
      </p:sp>
      <p:sp>
        <p:nvSpPr>
          <p:cNvPr id="3" name="Content Placeholder 2"/>
          <p:cNvSpPr>
            <a:spLocks noGrp="1"/>
          </p:cNvSpPr>
          <p:nvPr>
            <p:ph idx="1"/>
          </p:nvPr>
        </p:nvSpPr>
        <p:spPr/>
        <p:txBody>
          <a:bodyPr/>
          <a:lstStyle/>
          <a:p>
            <a:pPr algn="l" rtl="0"/>
            <a:r>
              <a:rPr lang="en-US" sz="2800" b="1" dirty="0" smtClean="0"/>
              <a:t>Loss </a:t>
            </a:r>
            <a:r>
              <a:rPr lang="en-US" sz="2800" b="1" dirty="0"/>
              <a:t>of venous access</a:t>
            </a:r>
          </a:p>
          <a:p>
            <a:pPr algn="l" rtl="0"/>
            <a:r>
              <a:rPr lang="en-US" sz="2800" b="1" dirty="0" smtClean="0"/>
              <a:t>Thrombosis </a:t>
            </a:r>
            <a:r>
              <a:rPr lang="en-US" sz="2800" b="1" dirty="0"/>
              <a:t>of veins</a:t>
            </a:r>
          </a:p>
          <a:p>
            <a:pPr algn="l" rtl="0"/>
            <a:r>
              <a:rPr lang="en-US" sz="2800" b="1" dirty="0" smtClean="0"/>
              <a:t>Line infections/sepsis</a:t>
            </a:r>
            <a:endParaRPr lang="fa-IR" sz="2800" b="1" dirty="0"/>
          </a:p>
        </p:txBody>
      </p:sp>
    </p:spTree>
    <p:extLst>
      <p:ext uri="{BB962C8B-B14F-4D97-AF65-F5344CB8AC3E}">
        <p14:creationId xmlns:p14="http://schemas.microsoft.com/office/powerpoint/2010/main" val="11065898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Black" panose="020B0A04020102020204" pitchFamily="34" charset="0"/>
              </a:rPr>
              <a:t>Length </a:t>
            </a:r>
            <a:r>
              <a:rPr lang="en-US" dirty="0">
                <a:latin typeface="Arial Black" panose="020B0A04020102020204" pitchFamily="34" charset="0"/>
              </a:rPr>
              <a:t>of small bowel</a:t>
            </a:r>
            <a:endParaRPr lang="fa-IR" dirty="0">
              <a:latin typeface="Arial Black" panose="020B0A04020102020204" pitchFamily="34" charset="0"/>
            </a:endParaRPr>
          </a:p>
        </p:txBody>
      </p:sp>
      <p:sp>
        <p:nvSpPr>
          <p:cNvPr id="3" name="Content Placeholder 2"/>
          <p:cNvSpPr>
            <a:spLocks noGrp="1"/>
          </p:cNvSpPr>
          <p:nvPr>
            <p:ph idx="1"/>
          </p:nvPr>
        </p:nvSpPr>
        <p:spPr/>
        <p:txBody>
          <a:bodyPr/>
          <a:lstStyle/>
          <a:p>
            <a:pPr algn="l" rtl="0"/>
            <a:r>
              <a:rPr lang="en-US" b="1" dirty="0"/>
              <a:t>At birth, the length of small bowel </a:t>
            </a:r>
            <a:r>
              <a:rPr lang="en-US" sz="3200" b="1" dirty="0" smtClean="0">
                <a:solidFill>
                  <a:srgbClr val="FF0000"/>
                </a:solidFill>
              </a:rPr>
              <a:t>is 200-250 cm</a:t>
            </a:r>
          </a:p>
          <a:p>
            <a:pPr algn="l" rtl="0"/>
            <a:r>
              <a:rPr lang="en-US" b="1" dirty="0" smtClean="0"/>
              <a:t>Adulthood</a:t>
            </a:r>
            <a:r>
              <a:rPr lang="en-US" b="1" dirty="0"/>
              <a:t>, it grows to </a:t>
            </a:r>
            <a:r>
              <a:rPr lang="en-US" sz="3200" b="1" dirty="0">
                <a:solidFill>
                  <a:srgbClr val="FF0000"/>
                </a:solidFill>
              </a:rPr>
              <a:t>300-800 cm</a:t>
            </a:r>
            <a:endParaRPr lang="fa-IR" sz="3200" b="1" dirty="0">
              <a:solidFill>
                <a:srgbClr val="FF0000"/>
              </a:solidFill>
            </a:endParaRPr>
          </a:p>
        </p:txBody>
      </p:sp>
    </p:spTree>
    <p:extLst>
      <p:ext uri="{BB962C8B-B14F-4D97-AF65-F5344CB8AC3E}">
        <p14:creationId xmlns:p14="http://schemas.microsoft.com/office/powerpoint/2010/main" val="389631662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rgbClr val="FF0000"/>
                </a:solidFill>
              </a:rPr>
              <a:t>Parenteral </a:t>
            </a:r>
            <a:r>
              <a:rPr lang="en-US" b="1" dirty="0">
                <a:solidFill>
                  <a:srgbClr val="FF0000"/>
                </a:solidFill>
              </a:rPr>
              <a:t>nutrition-associated </a:t>
            </a:r>
            <a:r>
              <a:rPr lang="en-US" b="1" dirty="0" smtClean="0">
                <a:solidFill>
                  <a:srgbClr val="FF0000"/>
                </a:solidFill>
              </a:rPr>
              <a:t>liver disease</a:t>
            </a:r>
            <a:endParaRPr lang="fa-IR" b="1" dirty="0">
              <a:solidFill>
                <a:srgbClr val="FF0000"/>
              </a:solidFill>
            </a:endParaRPr>
          </a:p>
        </p:txBody>
      </p:sp>
      <p:sp>
        <p:nvSpPr>
          <p:cNvPr id="3" name="Content Placeholder 2"/>
          <p:cNvSpPr>
            <a:spLocks noGrp="1"/>
          </p:cNvSpPr>
          <p:nvPr>
            <p:ph idx="1"/>
          </p:nvPr>
        </p:nvSpPr>
        <p:spPr>
          <a:xfrm>
            <a:off x="1295401" y="2556931"/>
            <a:ext cx="9601196" cy="3599169"/>
          </a:xfrm>
        </p:spPr>
        <p:txBody>
          <a:bodyPr>
            <a:normAutofit fontScale="92500" lnSpcReduction="20000"/>
          </a:bodyPr>
          <a:lstStyle/>
          <a:p>
            <a:pPr algn="l" rtl="0"/>
            <a:r>
              <a:rPr lang="en-US" sz="2600" b="1" dirty="0"/>
              <a:t>Cholestasis</a:t>
            </a:r>
          </a:p>
          <a:p>
            <a:pPr algn="l" rtl="0"/>
            <a:r>
              <a:rPr lang="en-US" sz="2600" b="1" dirty="0"/>
              <a:t>Steatosis</a:t>
            </a:r>
          </a:p>
          <a:p>
            <a:pPr algn="l" rtl="0"/>
            <a:r>
              <a:rPr lang="en-US" sz="2600" b="1" dirty="0" smtClean="0"/>
              <a:t>Steatohepatitis</a:t>
            </a:r>
            <a:endParaRPr lang="en-US" sz="2600" b="1" dirty="0"/>
          </a:p>
          <a:p>
            <a:pPr algn="l" rtl="0"/>
            <a:r>
              <a:rPr lang="en-US" sz="2600" b="1" dirty="0"/>
              <a:t>Fibrosis</a:t>
            </a:r>
          </a:p>
          <a:p>
            <a:pPr algn="l" rtl="0"/>
            <a:r>
              <a:rPr lang="en-US" sz="2600" b="1" dirty="0"/>
              <a:t>Cirrhosis</a:t>
            </a:r>
          </a:p>
          <a:p>
            <a:pPr algn="l" rtl="0"/>
            <a:r>
              <a:rPr lang="en-US" sz="2600" b="1" dirty="0"/>
              <a:t>Liver failure</a:t>
            </a:r>
          </a:p>
          <a:p>
            <a:pPr algn="l" rtl="0"/>
            <a:r>
              <a:rPr lang="en-US" sz="2600" b="1" dirty="0"/>
              <a:t>Cholelithiasis</a:t>
            </a:r>
          </a:p>
          <a:p>
            <a:pPr algn="l" rtl="0"/>
            <a:r>
              <a:rPr lang="en-US" sz="2600" b="1" dirty="0"/>
              <a:t>Cholecystitis</a:t>
            </a:r>
            <a:endParaRPr lang="fa-IR" b="1" dirty="0"/>
          </a:p>
        </p:txBody>
      </p:sp>
    </p:spTree>
    <p:extLst>
      <p:ext uri="{BB962C8B-B14F-4D97-AF65-F5344CB8AC3E}">
        <p14:creationId xmlns:p14="http://schemas.microsoft.com/office/powerpoint/2010/main" val="54049560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Black" panose="020B0A04020102020204" pitchFamily="34" charset="0"/>
              </a:rPr>
              <a:t>Metabolic complications</a:t>
            </a:r>
            <a:endParaRPr lang="fa-IR" dirty="0">
              <a:latin typeface="Arial Black" panose="020B0A04020102020204" pitchFamily="34" charset="0"/>
            </a:endParaRPr>
          </a:p>
        </p:txBody>
      </p:sp>
      <p:sp>
        <p:nvSpPr>
          <p:cNvPr id="3" name="Content Placeholder 2"/>
          <p:cNvSpPr>
            <a:spLocks noGrp="1"/>
          </p:cNvSpPr>
          <p:nvPr>
            <p:ph idx="1"/>
          </p:nvPr>
        </p:nvSpPr>
        <p:spPr/>
        <p:txBody>
          <a:bodyPr/>
          <a:lstStyle/>
          <a:p>
            <a:pPr algn="l" rtl="0"/>
            <a:r>
              <a:rPr lang="en-US" dirty="0">
                <a:solidFill>
                  <a:srgbClr val="FF0000"/>
                </a:solidFill>
                <a:latin typeface="Arial Black" panose="020B0A04020102020204" pitchFamily="34" charset="0"/>
              </a:rPr>
              <a:t>Fluid and electrolyte </a:t>
            </a:r>
            <a:r>
              <a:rPr lang="en-US" dirty="0" smtClean="0">
                <a:solidFill>
                  <a:srgbClr val="FF0000"/>
                </a:solidFill>
                <a:latin typeface="Arial Black" panose="020B0A04020102020204" pitchFamily="34" charset="0"/>
              </a:rPr>
              <a:t>imbalance</a:t>
            </a:r>
          </a:p>
          <a:p>
            <a:pPr algn="l" rtl="0"/>
            <a:endParaRPr lang="en-US" dirty="0">
              <a:solidFill>
                <a:srgbClr val="FF0000"/>
              </a:solidFill>
              <a:latin typeface="Arial Black" panose="020B0A04020102020204" pitchFamily="34" charset="0"/>
            </a:endParaRPr>
          </a:p>
          <a:p>
            <a:pPr algn="l" rtl="0"/>
            <a:r>
              <a:rPr lang="en-US" dirty="0">
                <a:solidFill>
                  <a:srgbClr val="FF0000"/>
                </a:solidFill>
                <a:latin typeface="Arial Black" panose="020B0A04020102020204" pitchFamily="34" charset="0"/>
              </a:rPr>
              <a:t>Micronutrient deficiency/toxicity</a:t>
            </a:r>
            <a:endParaRPr lang="fa-IR" dirty="0">
              <a:solidFill>
                <a:srgbClr val="FF0000"/>
              </a:solidFill>
              <a:latin typeface="Arial Black" panose="020B0A04020102020204" pitchFamily="34" charset="0"/>
            </a:endParaRPr>
          </a:p>
        </p:txBody>
      </p:sp>
    </p:spTree>
    <p:extLst>
      <p:ext uri="{BB962C8B-B14F-4D97-AF65-F5344CB8AC3E}">
        <p14:creationId xmlns:p14="http://schemas.microsoft.com/office/powerpoint/2010/main" val="228588602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dirty="0">
                <a:latin typeface="Arial Black" panose="020B0A04020102020204" pitchFamily="34" charset="0"/>
              </a:rPr>
              <a:t>Metabolic bone disease</a:t>
            </a:r>
            <a:endParaRPr lang="fa-IR" sz="4800" dirty="0">
              <a:latin typeface="Arial Black" panose="020B0A04020102020204" pitchFamily="34" charset="0"/>
            </a:endParaRPr>
          </a:p>
        </p:txBody>
      </p:sp>
      <p:sp>
        <p:nvSpPr>
          <p:cNvPr id="3" name="Content Placeholder 2"/>
          <p:cNvSpPr>
            <a:spLocks noGrp="1"/>
          </p:cNvSpPr>
          <p:nvPr>
            <p:ph idx="1"/>
          </p:nvPr>
        </p:nvSpPr>
        <p:spPr/>
        <p:txBody>
          <a:bodyPr>
            <a:normAutofit/>
          </a:bodyPr>
          <a:lstStyle/>
          <a:p>
            <a:pPr algn="l" rtl="0"/>
            <a:r>
              <a:rPr lang="en-US" sz="3600" dirty="0" smtClean="0">
                <a:solidFill>
                  <a:srgbClr val="FF0000"/>
                </a:solidFill>
                <a:latin typeface="Arial Black" panose="020B0A04020102020204" pitchFamily="34" charset="0"/>
              </a:rPr>
              <a:t>Osteopenia</a:t>
            </a:r>
          </a:p>
          <a:p>
            <a:pPr algn="l" rtl="0"/>
            <a:endParaRPr lang="en-US" sz="3600" dirty="0">
              <a:solidFill>
                <a:srgbClr val="FF0000"/>
              </a:solidFill>
              <a:latin typeface="Arial Black" panose="020B0A04020102020204" pitchFamily="34" charset="0"/>
            </a:endParaRPr>
          </a:p>
          <a:p>
            <a:pPr algn="l" rtl="0"/>
            <a:r>
              <a:rPr lang="en-US" sz="3600" dirty="0">
                <a:solidFill>
                  <a:srgbClr val="FF0000"/>
                </a:solidFill>
                <a:latin typeface="Arial Black" panose="020B0A04020102020204" pitchFamily="34" charset="0"/>
              </a:rPr>
              <a:t>Osteoporosis</a:t>
            </a:r>
            <a:endParaRPr lang="fa-IR" sz="3600" dirty="0">
              <a:solidFill>
                <a:srgbClr val="FF0000"/>
              </a:solidFill>
              <a:latin typeface="Arial Black" panose="020B0A04020102020204" pitchFamily="34" charset="0"/>
            </a:endParaRPr>
          </a:p>
        </p:txBody>
      </p:sp>
    </p:spTree>
    <p:extLst>
      <p:ext uri="{BB962C8B-B14F-4D97-AF65-F5344CB8AC3E}">
        <p14:creationId xmlns:p14="http://schemas.microsoft.com/office/powerpoint/2010/main" val="77197665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dirty="0">
                <a:latin typeface="Arial Black" panose="020B0A04020102020204" pitchFamily="34" charset="0"/>
              </a:rPr>
              <a:t>Renal complications</a:t>
            </a:r>
            <a:endParaRPr lang="fa-IR" sz="4800" dirty="0">
              <a:latin typeface="Arial Black" panose="020B0A04020102020204" pitchFamily="34" charset="0"/>
            </a:endParaRPr>
          </a:p>
        </p:txBody>
      </p:sp>
      <p:sp>
        <p:nvSpPr>
          <p:cNvPr id="3" name="Content Placeholder 2"/>
          <p:cNvSpPr>
            <a:spLocks noGrp="1"/>
          </p:cNvSpPr>
          <p:nvPr>
            <p:ph idx="1"/>
          </p:nvPr>
        </p:nvSpPr>
        <p:spPr/>
        <p:txBody>
          <a:bodyPr>
            <a:normAutofit/>
          </a:bodyPr>
          <a:lstStyle/>
          <a:p>
            <a:pPr algn="l" rtl="0"/>
            <a:r>
              <a:rPr lang="en-US" sz="3600" dirty="0" smtClean="0">
                <a:solidFill>
                  <a:srgbClr val="FF0000"/>
                </a:solidFill>
                <a:latin typeface="Arial Black" panose="020B0A04020102020204" pitchFamily="34" charset="0"/>
              </a:rPr>
              <a:t>Nephrolithiasis</a:t>
            </a:r>
          </a:p>
          <a:p>
            <a:pPr algn="l" rtl="0"/>
            <a:endParaRPr lang="en-US" sz="3600" dirty="0">
              <a:solidFill>
                <a:srgbClr val="FF0000"/>
              </a:solidFill>
              <a:latin typeface="Arial Black" panose="020B0A04020102020204" pitchFamily="34" charset="0"/>
            </a:endParaRPr>
          </a:p>
          <a:p>
            <a:pPr algn="l" rtl="0"/>
            <a:endParaRPr lang="en-US" sz="3600" dirty="0">
              <a:solidFill>
                <a:srgbClr val="FF0000"/>
              </a:solidFill>
              <a:latin typeface="Arial Black" panose="020B0A04020102020204" pitchFamily="34" charset="0"/>
            </a:endParaRPr>
          </a:p>
          <a:p>
            <a:pPr algn="l" rtl="0"/>
            <a:r>
              <a:rPr lang="en-US" sz="3600" dirty="0">
                <a:solidFill>
                  <a:srgbClr val="FF0000"/>
                </a:solidFill>
                <a:latin typeface="Arial Black" panose="020B0A04020102020204" pitchFamily="34" charset="0"/>
              </a:rPr>
              <a:t>Hyperoxaluria</a:t>
            </a:r>
            <a:endParaRPr lang="fa-IR" sz="3600" dirty="0">
              <a:solidFill>
                <a:srgbClr val="FF0000"/>
              </a:solidFill>
              <a:latin typeface="Arial Black" panose="020B0A04020102020204" pitchFamily="34" charset="0"/>
            </a:endParaRPr>
          </a:p>
        </p:txBody>
      </p:sp>
    </p:spTree>
    <p:extLst>
      <p:ext uri="{BB962C8B-B14F-4D97-AF65-F5344CB8AC3E}">
        <p14:creationId xmlns:p14="http://schemas.microsoft.com/office/powerpoint/2010/main" val="269572810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dirty="0" smtClean="0">
                <a:solidFill>
                  <a:srgbClr val="FF0000"/>
                </a:solidFill>
                <a:latin typeface="Arial Black" panose="020B0A04020102020204" pitchFamily="34" charset="0"/>
              </a:rPr>
              <a:t>Other complication</a:t>
            </a:r>
            <a:endParaRPr lang="fa-IR" sz="4800" dirty="0">
              <a:solidFill>
                <a:srgbClr val="FF0000"/>
              </a:solidFill>
              <a:latin typeface="Arial Black" panose="020B0A04020102020204" pitchFamily="34" charset="0"/>
            </a:endParaRPr>
          </a:p>
        </p:txBody>
      </p:sp>
      <p:sp>
        <p:nvSpPr>
          <p:cNvPr id="3" name="Content Placeholder 2"/>
          <p:cNvSpPr>
            <a:spLocks noGrp="1"/>
          </p:cNvSpPr>
          <p:nvPr>
            <p:ph idx="1"/>
          </p:nvPr>
        </p:nvSpPr>
        <p:spPr/>
        <p:txBody>
          <a:bodyPr/>
          <a:lstStyle/>
          <a:p>
            <a:pPr algn="l" rtl="0"/>
            <a:r>
              <a:rPr lang="en-US" dirty="0">
                <a:latin typeface="Arial Black" panose="020B0A04020102020204" pitchFamily="34" charset="0"/>
              </a:rPr>
              <a:t>Bacterial </a:t>
            </a:r>
            <a:r>
              <a:rPr lang="en-US" dirty="0" smtClean="0">
                <a:latin typeface="Arial Black" panose="020B0A04020102020204" pitchFamily="34" charset="0"/>
              </a:rPr>
              <a:t>overgrowth</a:t>
            </a:r>
          </a:p>
          <a:p>
            <a:pPr algn="l" rtl="0"/>
            <a:r>
              <a:rPr lang="en-US" dirty="0" smtClean="0">
                <a:latin typeface="Arial Black" panose="020B0A04020102020204" pitchFamily="34" charset="0"/>
              </a:rPr>
              <a:t>D-lactic acidosis</a:t>
            </a:r>
          </a:p>
          <a:p>
            <a:pPr algn="l" rtl="0"/>
            <a:r>
              <a:rPr lang="en-US" dirty="0">
                <a:latin typeface="Arial Black" panose="020B0A04020102020204" pitchFamily="34" charset="0"/>
              </a:rPr>
              <a:t>Gastric acid </a:t>
            </a:r>
            <a:r>
              <a:rPr lang="en-US" dirty="0" smtClean="0">
                <a:latin typeface="Arial Black" panose="020B0A04020102020204" pitchFamily="34" charset="0"/>
              </a:rPr>
              <a:t>hypersecretion</a:t>
            </a:r>
          </a:p>
          <a:p>
            <a:pPr marL="0" indent="0" algn="l" rtl="0">
              <a:buNone/>
            </a:pPr>
            <a:r>
              <a:rPr lang="en-US" sz="2800" b="1" dirty="0" smtClean="0">
                <a:solidFill>
                  <a:srgbClr val="FF0000"/>
                </a:solidFill>
              </a:rPr>
              <a:t>              Peptic injury</a:t>
            </a:r>
          </a:p>
          <a:p>
            <a:pPr marL="0" indent="0" algn="l" rtl="0">
              <a:buNone/>
            </a:pPr>
            <a:r>
              <a:rPr lang="en-US" sz="2800" b="1" dirty="0" smtClean="0">
                <a:solidFill>
                  <a:srgbClr val="FF0000"/>
                </a:solidFill>
              </a:rPr>
              <a:t>              Maldigestion</a:t>
            </a:r>
            <a:endParaRPr lang="en-US" sz="2800" b="1" dirty="0">
              <a:solidFill>
                <a:srgbClr val="FF0000"/>
              </a:solidFill>
            </a:endParaRPr>
          </a:p>
          <a:p>
            <a:pPr marL="0" indent="0" algn="l" rtl="0">
              <a:buNone/>
            </a:pPr>
            <a:r>
              <a:rPr lang="en-US" sz="2800" b="1" dirty="0" smtClean="0">
                <a:solidFill>
                  <a:srgbClr val="FF0000"/>
                </a:solidFill>
              </a:rPr>
              <a:t>              Malabsorption</a:t>
            </a:r>
            <a:endParaRPr lang="fa-IR" sz="2800" b="1" dirty="0">
              <a:solidFill>
                <a:srgbClr val="FF0000"/>
              </a:solidFill>
            </a:endParaRPr>
          </a:p>
        </p:txBody>
      </p:sp>
    </p:spTree>
    <p:extLst>
      <p:ext uri="{BB962C8B-B14F-4D97-AF65-F5344CB8AC3E}">
        <p14:creationId xmlns:p14="http://schemas.microsoft.com/office/powerpoint/2010/main" val="17353844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Black" panose="020B0A04020102020204" pitchFamily="34" charset="0"/>
              </a:rPr>
              <a:t>Micronutrient Monitoring</a:t>
            </a:r>
            <a:endParaRPr lang="fa-IR" dirty="0">
              <a:latin typeface="Arial Black" panose="020B0A04020102020204" pitchFamily="34" charset="0"/>
            </a:endParaRPr>
          </a:p>
        </p:txBody>
      </p:sp>
      <p:pic>
        <p:nvPicPr>
          <p:cNvPr id="4" name="Content Placeholder 3"/>
          <p:cNvPicPr>
            <a:picLocks noGrp="1" noChangeAspect="1"/>
          </p:cNvPicPr>
          <p:nvPr>
            <p:ph idx="1"/>
          </p:nvPr>
        </p:nvPicPr>
        <p:blipFill>
          <a:blip r:embed="rId2"/>
          <a:stretch>
            <a:fillRect/>
          </a:stretch>
        </p:blipFill>
        <p:spPr>
          <a:xfrm>
            <a:off x="1996224" y="2285999"/>
            <a:ext cx="7740203" cy="3902300"/>
          </a:xfrm>
          <a:prstGeom prst="rect">
            <a:avLst/>
          </a:prstGeom>
        </p:spPr>
      </p:pic>
    </p:spTree>
    <p:extLst>
      <p:ext uri="{BB962C8B-B14F-4D97-AF65-F5344CB8AC3E}">
        <p14:creationId xmlns:p14="http://schemas.microsoft.com/office/powerpoint/2010/main" val="158892103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Supplementation following discontinuation of PN</a:t>
            </a:r>
            <a:endParaRPr lang="fa-IR" b="1" dirty="0"/>
          </a:p>
        </p:txBody>
      </p:sp>
      <p:pic>
        <p:nvPicPr>
          <p:cNvPr id="4" name="Content Placeholder 3"/>
          <p:cNvPicPr>
            <a:picLocks noGrp="1" noChangeAspect="1"/>
          </p:cNvPicPr>
          <p:nvPr>
            <p:ph idx="1"/>
          </p:nvPr>
        </p:nvPicPr>
        <p:blipFill>
          <a:blip r:embed="rId2"/>
          <a:stretch>
            <a:fillRect/>
          </a:stretch>
        </p:blipFill>
        <p:spPr>
          <a:xfrm>
            <a:off x="2073498" y="2421228"/>
            <a:ext cx="8203843" cy="3773509"/>
          </a:xfrm>
          <a:prstGeom prst="rect">
            <a:avLst/>
          </a:prstGeom>
        </p:spPr>
      </p:pic>
    </p:spTree>
    <p:extLst>
      <p:ext uri="{BB962C8B-B14F-4D97-AF65-F5344CB8AC3E}">
        <p14:creationId xmlns:p14="http://schemas.microsoft.com/office/powerpoint/2010/main" val="271543741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Black" panose="020B0A04020102020204" pitchFamily="34" charset="0"/>
              </a:rPr>
              <a:t>Oral bolus feeding</a:t>
            </a:r>
            <a:endParaRPr lang="fa-IR" dirty="0"/>
          </a:p>
        </p:txBody>
      </p:sp>
      <p:sp>
        <p:nvSpPr>
          <p:cNvPr id="3" name="Content Placeholder 2"/>
          <p:cNvSpPr>
            <a:spLocks noGrp="1"/>
          </p:cNvSpPr>
          <p:nvPr>
            <p:ph idx="1"/>
          </p:nvPr>
        </p:nvSpPr>
        <p:spPr/>
        <p:txBody>
          <a:bodyPr/>
          <a:lstStyle/>
          <a:p>
            <a:pPr algn="l" rtl="0"/>
            <a:endParaRPr lang="en-US" dirty="0"/>
          </a:p>
          <a:p>
            <a:pPr algn="l" rtl="0"/>
            <a:r>
              <a:rPr lang="en-US" sz="2800" dirty="0" smtClean="0">
                <a:latin typeface="Arial Black" panose="020B0A04020102020204" pitchFamily="34" charset="0"/>
              </a:rPr>
              <a:t>Once a patient </a:t>
            </a:r>
            <a:r>
              <a:rPr lang="en-US" sz="2800" dirty="0">
                <a:latin typeface="Arial Black" panose="020B0A04020102020204" pitchFamily="34" charset="0"/>
              </a:rPr>
              <a:t>achieves his or her target for enteral feedings, a gradual transition to </a:t>
            </a:r>
            <a:r>
              <a:rPr lang="en-US" sz="2800" dirty="0" smtClean="0">
                <a:latin typeface="Arial Black" panose="020B0A04020102020204" pitchFamily="34" charset="0"/>
              </a:rPr>
              <a:t>oral/</a:t>
            </a:r>
            <a:r>
              <a:rPr lang="en-US" sz="2800" dirty="0">
                <a:latin typeface="Arial Black" panose="020B0A04020102020204" pitchFamily="34" charset="0"/>
              </a:rPr>
              <a:t>bolus feedings should be pursued</a:t>
            </a:r>
            <a:endParaRPr lang="fa-IR" sz="2800" dirty="0">
              <a:latin typeface="Arial Black" panose="020B0A04020102020204" pitchFamily="34" charset="0"/>
            </a:endParaRPr>
          </a:p>
          <a:p>
            <a:pPr algn="l" rtl="0"/>
            <a:endParaRPr lang="en-US" dirty="0"/>
          </a:p>
          <a:p>
            <a:pPr algn="l" rtl="0"/>
            <a:endParaRPr lang="fa-IR" dirty="0"/>
          </a:p>
        </p:txBody>
      </p:sp>
    </p:spTree>
    <p:extLst>
      <p:ext uri="{BB962C8B-B14F-4D97-AF65-F5344CB8AC3E}">
        <p14:creationId xmlns:p14="http://schemas.microsoft.com/office/powerpoint/2010/main" val="394303347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dirty="0" smtClean="0">
                <a:latin typeface="Arial Black" panose="020B0A04020102020204" pitchFamily="34" charset="0"/>
              </a:rPr>
              <a:t>Example</a:t>
            </a:r>
            <a:endParaRPr lang="fa-IR" sz="5400" dirty="0">
              <a:latin typeface="Arial Black" panose="020B0A04020102020204" pitchFamily="34"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49249797"/>
              </p:ext>
            </p:extLst>
          </p:nvPr>
        </p:nvGraphicFramePr>
        <p:xfrm>
          <a:off x="1295401" y="2556932"/>
          <a:ext cx="9601196" cy="33189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9833034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Arial Black" panose="020B0A04020102020204" pitchFamily="34" charset="0"/>
              </a:rPr>
              <a:t>Nutritional </a:t>
            </a:r>
            <a:r>
              <a:rPr lang="en-US" dirty="0">
                <a:latin typeface="Arial Black" panose="020B0A04020102020204" pitchFamily="34" charset="0"/>
              </a:rPr>
              <a:t>management of</a:t>
            </a:r>
            <a:r>
              <a:rPr lang="en-US" dirty="0"/>
              <a:t/>
            </a:r>
            <a:br>
              <a:rPr lang="en-US" dirty="0"/>
            </a:br>
            <a:r>
              <a:rPr lang="en-US" sz="4000" dirty="0">
                <a:solidFill>
                  <a:srgbClr val="FF0000"/>
                </a:solidFill>
                <a:latin typeface="Arial Black" panose="020B0A04020102020204" pitchFamily="34" charset="0"/>
              </a:rPr>
              <a:t>cholestasis</a:t>
            </a:r>
            <a:r>
              <a:rPr lang="en-US" sz="4000" dirty="0">
                <a:latin typeface="Arial Black" panose="020B0A04020102020204" pitchFamily="34" charset="0"/>
              </a:rPr>
              <a:t> in infants and children</a:t>
            </a:r>
            <a:endParaRPr lang="fa-IR" sz="4000" dirty="0">
              <a:latin typeface="Arial Black" panose="020B0A04020102020204" pitchFamily="34" charset="0"/>
            </a:endParaRPr>
          </a:p>
        </p:txBody>
      </p:sp>
      <p:sp>
        <p:nvSpPr>
          <p:cNvPr id="3" name="Content Placeholder 2"/>
          <p:cNvSpPr>
            <a:spLocks noGrp="1"/>
          </p:cNvSpPr>
          <p:nvPr>
            <p:ph idx="1"/>
          </p:nvPr>
        </p:nvSpPr>
        <p:spPr>
          <a:xfrm>
            <a:off x="1295401" y="2556932"/>
            <a:ext cx="9601196" cy="3663564"/>
          </a:xfrm>
        </p:spPr>
        <p:txBody>
          <a:bodyPr>
            <a:normAutofit/>
          </a:bodyPr>
          <a:lstStyle/>
          <a:p>
            <a:pPr marL="0" indent="0" algn="l" rtl="0">
              <a:buNone/>
            </a:pPr>
            <a:r>
              <a:rPr lang="en-US" b="1" dirty="0" smtClean="0"/>
              <a:t>1-</a:t>
            </a:r>
            <a:r>
              <a:rPr lang="en-US" dirty="0" smtClean="0"/>
              <a:t>  </a:t>
            </a:r>
            <a:r>
              <a:rPr lang="en-US" b="1" dirty="0" smtClean="0"/>
              <a:t>Recognize treatable disorders</a:t>
            </a:r>
          </a:p>
          <a:p>
            <a:pPr marL="0" indent="0" algn="l" rtl="0">
              <a:buNone/>
            </a:pPr>
            <a:endParaRPr lang="en-US" b="1" dirty="0"/>
          </a:p>
          <a:p>
            <a:pPr marL="0" indent="0" algn="l" rtl="0">
              <a:buNone/>
            </a:pPr>
            <a:r>
              <a:rPr lang="en-US" b="1" dirty="0" smtClean="0"/>
              <a:t>2 - Institute </a:t>
            </a:r>
            <a:r>
              <a:rPr lang="en-US" b="1" dirty="0"/>
              <a:t>treatment directed toward enhancing bile </a:t>
            </a:r>
            <a:r>
              <a:rPr lang="en-US" b="1" dirty="0" smtClean="0"/>
              <a:t>flow</a:t>
            </a:r>
          </a:p>
          <a:p>
            <a:pPr marL="0" indent="0" algn="l" rtl="0">
              <a:buNone/>
            </a:pPr>
            <a:endParaRPr lang="en-US" b="1" dirty="0"/>
          </a:p>
          <a:p>
            <a:pPr marL="0" indent="0" algn="l" rtl="0">
              <a:buNone/>
            </a:pPr>
            <a:r>
              <a:rPr lang="en-US" b="1" dirty="0" smtClean="0"/>
              <a:t>3 - Prevent </a:t>
            </a:r>
            <a:r>
              <a:rPr lang="en-US" b="1" dirty="0"/>
              <a:t>and treat the varied medical, nutritional, and emotional consequences</a:t>
            </a:r>
          </a:p>
          <a:p>
            <a:pPr marL="0" indent="0" algn="l" rtl="0">
              <a:buNone/>
            </a:pPr>
            <a:endParaRPr lang="en-US" dirty="0" smtClean="0"/>
          </a:p>
        </p:txBody>
      </p:sp>
    </p:spTree>
    <p:extLst>
      <p:ext uri="{BB962C8B-B14F-4D97-AF65-F5344CB8AC3E}">
        <p14:creationId xmlns:p14="http://schemas.microsoft.com/office/powerpoint/2010/main" val="19167503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dirty="0" smtClean="0">
                <a:latin typeface="Arial Black" panose="020B0A04020102020204" pitchFamily="34" charset="0"/>
              </a:rPr>
              <a:t>Definition</a:t>
            </a:r>
            <a:endParaRPr lang="fa-IR" sz="5400" dirty="0">
              <a:latin typeface="Arial Black" panose="020B0A04020102020204" pitchFamily="34" charset="0"/>
            </a:endParaRPr>
          </a:p>
        </p:txBody>
      </p:sp>
      <p:sp>
        <p:nvSpPr>
          <p:cNvPr id="3" name="Content Placeholder 2"/>
          <p:cNvSpPr>
            <a:spLocks noGrp="1"/>
          </p:cNvSpPr>
          <p:nvPr>
            <p:ph idx="1"/>
          </p:nvPr>
        </p:nvSpPr>
        <p:spPr/>
        <p:txBody>
          <a:bodyPr>
            <a:normAutofit/>
          </a:bodyPr>
          <a:lstStyle/>
          <a:p>
            <a:pPr algn="l" rtl="0"/>
            <a:r>
              <a:rPr lang="en-US" sz="3200" dirty="0">
                <a:solidFill>
                  <a:srgbClr val="FF0000"/>
                </a:solidFill>
                <a:latin typeface="Arial Black" panose="020B0A04020102020204" pitchFamily="34" charset="0"/>
              </a:rPr>
              <a:t>Loss of &gt;50% of the small bowel, with or without a </a:t>
            </a:r>
            <a:r>
              <a:rPr lang="en-US" sz="3200" dirty="0" smtClean="0">
                <a:solidFill>
                  <a:srgbClr val="FF0000"/>
                </a:solidFill>
                <a:latin typeface="Arial Black" panose="020B0A04020102020204" pitchFamily="34" charset="0"/>
              </a:rPr>
              <a:t>portion large bowel</a:t>
            </a:r>
            <a:endParaRPr lang="fa-IR" sz="3200" dirty="0">
              <a:solidFill>
                <a:srgbClr val="FF0000"/>
              </a:solidFill>
              <a:latin typeface="Arial Black" panose="020B0A04020102020204" pitchFamily="34" charset="0"/>
            </a:endParaRPr>
          </a:p>
        </p:txBody>
      </p:sp>
    </p:spTree>
    <p:extLst>
      <p:ext uri="{BB962C8B-B14F-4D97-AF65-F5344CB8AC3E}">
        <p14:creationId xmlns:p14="http://schemas.microsoft.com/office/powerpoint/2010/main" val="39130246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dirty="0">
                <a:latin typeface="Arial Black" panose="020B0A04020102020204" pitchFamily="34" charset="0"/>
              </a:rPr>
              <a:t>Nutritional therapy</a:t>
            </a:r>
            <a:endParaRPr lang="fa-IR" sz="4800" dirty="0">
              <a:latin typeface="Arial Black" panose="020B0A04020102020204" pitchFamily="34" charset="0"/>
            </a:endParaRPr>
          </a:p>
        </p:txBody>
      </p:sp>
      <p:sp>
        <p:nvSpPr>
          <p:cNvPr id="3" name="Content Placeholder 2"/>
          <p:cNvSpPr>
            <a:spLocks noGrp="1"/>
          </p:cNvSpPr>
          <p:nvPr>
            <p:ph idx="1"/>
          </p:nvPr>
        </p:nvSpPr>
        <p:spPr>
          <a:xfrm>
            <a:off x="1295401" y="2556932"/>
            <a:ext cx="9601196" cy="3689322"/>
          </a:xfrm>
        </p:spPr>
        <p:txBody>
          <a:bodyPr>
            <a:normAutofit/>
          </a:bodyPr>
          <a:lstStyle/>
          <a:p>
            <a:pPr algn="l" rtl="0"/>
            <a:r>
              <a:rPr lang="en-US" dirty="0" smtClean="0">
                <a:latin typeface="Arial Black" panose="020B0A04020102020204" pitchFamily="34" charset="0"/>
              </a:rPr>
              <a:t>Energy</a:t>
            </a:r>
          </a:p>
          <a:p>
            <a:pPr algn="l" rtl="0"/>
            <a:r>
              <a:rPr lang="en-US" dirty="0" smtClean="0">
                <a:latin typeface="Arial Black" panose="020B0A04020102020204" pitchFamily="34" charset="0"/>
              </a:rPr>
              <a:t>Fat</a:t>
            </a:r>
          </a:p>
          <a:p>
            <a:pPr algn="l" rtl="0"/>
            <a:r>
              <a:rPr lang="en-US" dirty="0" smtClean="0">
                <a:latin typeface="Arial Black" panose="020B0A04020102020204" pitchFamily="34" charset="0"/>
              </a:rPr>
              <a:t>Protein</a:t>
            </a:r>
          </a:p>
          <a:p>
            <a:pPr algn="l" rtl="0"/>
            <a:r>
              <a:rPr lang="en-US" dirty="0">
                <a:latin typeface="Arial Black" panose="020B0A04020102020204" pitchFamily="34" charset="0"/>
              </a:rPr>
              <a:t>Essential fatty </a:t>
            </a:r>
            <a:r>
              <a:rPr lang="en-US" dirty="0" smtClean="0">
                <a:latin typeface="Arial Black" panose="020B0A04020102020204" pitchFamily="34" charset="0"/>
              </a:rPr>
              <a:t>acids</a:t>
            </a:r>
          </a:p>
          <a:p>
            <a:pPr algn="l" rtl="0"/>
            <a:r>
              <a:rPr lang="en-US" dirty="0">
                <a:latin typeface="Arial Black" panose="020B0A04020102020204" pitchFamily="34" charset="0"/>
              </a:rPr>
              <a:t>Fat-soluble </a:t>
            </a:r>
            <a:r>
              <a:rPr lang="en-US" dirty="0" smtClean="0">
                <a:latin typeface="Arial Black" panose="020B0A04020102020204" pitchFamily="34" charset="0"/>
              </a:rPr>
              <a:t>vitamins</a:t>
            </a:r>
          </a:p>
          <a:p>
            <a:pPr algn="l" rtl="0"/>
            <a:r>
              <a:rPr lang="en-US" dirty="0">
                <a:latin typeface="Arial Black" panose="020B0A04020102020204" pitchFamily="34" charset="0"/>
              </a:rPr>
              <a:t>Water-soluble </a:t>
            </a:r>
            <a:r>
              <a:rPr lang="en-US" dirty="0" smtClean="0">
                <a:latin typeface="Arial Black" panose="020B0A04020102020204" pitchFamily="34" charset="0"/>
              </a:rPr>
              <a:t>vitamins</a:t>
            </a:r>
          </a:p>
          <a:p>
            <a:pPr algn="l" rtl="0"/>
            <a:r>
              <a:rPr lang="en-US" dirty="0" smtClean="0">
                <a:latin typeface="Arial Black" panose="020B0A04020102020204" pitchFamily="34" charset="0"/>
              </a:rPr>
              <a:t>Minerals and trace elements</a:t>
            </a:r>
            <a:endParaRPr lang="fa-IR" dirty="0">
              <a:latin typeface="Arial Black" panose="020B0A04020102020204" pitchFamily="34" charset="0"/>
            </a:endParaRPr>
          </a:p>
        </p:txBody>
      </p:sp>
    </p:spTree>
    <p:extLst>
      <p:ext uri="{BB962C8B-B14F-4D97-AF65-F5344CB8AC3E}">
        <p14:creationId xmlns:p14="http://schemas.microsoft.com/office/powerpoint/2010/main" val="209204553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sz="5400" dirty="0">
                <a:latin typeface="Arial Black" panose="020B0A04020102020204" pitchFamily="34" charset="0"/>
              </a:rPr>
              <a:t>Energy</a:t>
            </a:r>
          </a:p>
        </p:txBody>
      </p:sp>
      <p:sp>
        <p:nvSpPr>
          <p:cNvPr id="3" name="Content Placeholder 2"/>
          <p:cNvSpPr>
            <a:spLocks noGrp="1"/>
          </p:cNvSpPr>
          <p:nvPr>
            <p:ph idx="1"/>
          </p:nvPr>
        </p:nvSpPr>
        <p:spPr/>
        <p:txBody>
          <a:bodyPr>
            <a:normAutofit/>
          </a:bodyPr>
          <a:lstStyle/>
          <a:p>
            <a:pPr algn="l" rtl="0"/>
            <a:r>
              <a:rPr lang="en-US" sz="2000" dirty="0" smtClean="0">
                <a:latin typeface="Arial Black" panose="020B0A04020102020204" pitchFamily="34" charset="0"/>
              </a:rPr>
              <a:t>Steatorrhea </a:t>
            </a:r>
            <a:r>
              <a:rPr lang="en-US" sz="2000" dirty="0">
                <a:latin typeface="Arial Black" panose="020B0A04020102020204" pitchFamily="34" charset="0"/>
              </a:rPr>
              <a:t>and increased energy </a:t>
            </a:r>
            <a:r>
              <a:rPr lang="en-US" sz="2000" dirty="0" smtClean="0">
                <a:latin typeface="Arial Black" panose="020B0A04020102020204" pitchFamily="34" charset="0"/>
              </a:rPr>
              <a:t>expenditure </a:t>
            </a:r>
          </a:p>
          <a:p>
            <a:pPr algn="l" rtl="0"/>
            <a:endParaRPr lang="en-US" sz="2000" dirty="0" smtClean="0">
              <a:latin typeface="Arial Black" panose="020B0A04020102020204" pitchFamily="34" charset="0"/>
            </a:endParaRPr>
          </a:p>
          <a:p>
            <a:pPr algn="l" rtl="0"/>
            <a:r>
              <a:rPr lang="en-US" sz="2000" dirty="0" smtClean="0">
                <a:latin typeface="Arial Black" panose="020B0A04020102020204" pitchFamily="34" charset="0"/>
              </a:rPr>
              <a:t>Approximately </a:t>
            </a:r>
            <a:r>
              <a:rPr lang="en-US" sz="2000" dirty="0">
                <a:solidFill>
                  <a:srgbClr val="FF0000"/>
                </a:solidFill>
                <a:latin typeface="Arial Black" panose="020B0A04020102020204" pitchFamily="34" charset="0"/>
              </a:rPr>
              <a:t>125</a:t>
            </a:r>
            <a:r>
              <a:rPr lang="en-US" sz="2000" dirty="0" smtClean="0">
                <a:solidFill>
                  <a:srgbClr val="FF0000"/>
                </a:solidFill>
                <a:latin typeface="Arial Black" panose="020B0A04020102020204" pitchFamily="34" charset="0"/>
              </a:rPr>
              <a:t>% </a:t>
            </a:r>
            <a:r>
              <a:rPr lang="en-US" sz="2000" dirty="0">
                <a:solidFill>
                  <a:srgbClr val="FF0000"/>
                </a:solidFill>
                <a:latin typeface="Arial Black" panose="020B0A04020102020204" pitchFamily="34" charset="0"/>
              </a:rPr>
              <a:t>of the recommended dietary </a:t>
            </a:r>
            <a:r>
              <a:rPr lang="en-US" sz="2000" dirty="0" smtClean="0">
                <a:solidFill>
                  <a:srgbClr val="FF0000"/>
                </a:solidFill>
                <a:latin typeface="Arial Black" panose="020B0A04020102020204" pitchFamily="34" charset="0"/>
              </a:rPr>
              <a:t>allowance </a:t>
            </a:r>
          </a:p>
          <a:p>
            <a:pPr algn="l" rtl="0"/>
            <a:endParaRPr lang="en-US" sz="2000" dirty="0" smtClean="0">
              <a:latin typeface="Arial Black" panose="020B0A04020102020204" pitchFamily="34" charset="0"/>
            </a:endParaRPr>
          </a:p>
          <a:p>
            <a:pPr algn="l" rtl="0"/>
            <a:r>
              <a:rPr lang="en-US" sz="2000" dirty="0" smtClean="0">
                <a:solidFill>
                  <a:srgbClr val="FF0000"/>
                </a:solidFill>
                <a:latin typeface="Arial Black" panose="020B0A04020102020204" pitchFamily="34" charset="0"/>
              </a:rPr>
              <a:t>Additional calories </a:t>
            </a:r>
            <a:r>
              <a:rPr lang="en-US" sz="2000" dirty="0">
                <a:latin typeface="Arial Black" panose="020B0A04020102020204" pitchFamily="34" charset="0"/>
              </a:rPr>
              <a:t>may be needed to provide for catch-up growth</a:t>
            </a:r>
            <a:endParaRPr lang="fa-IR" sz="2000" dirty="0">
              <a:latin typeface="Arial Black" panose="020B0A04020102020204" pitchFamily="34" charset="0"/>
            </a:endParaRPr>
          </a:p>
          <a:p>
            <a:pPr algn="l" rtl="0"/>
            <a:endParaRPr lang="en-US" dirty="0"/>
          </a:p>
        </p:txBody>
      </p:sp>
    </p:spTree>
    <p:extLst>
      <p:ext uri="{BB962C8B-B14F-4D97-AF65-F5344CB8AC3E}">
        <p14:creationId xmlns:p14="http://schemas.microsoft.com/office/powerpoint/2010/main" val="353621598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dirty="0">
                <a:latin typeface="Arial Black" panose="020B0A04020102020204" pitchFamily="34" charset="0"/>
              </a:rPr>
              <a:t>Energy</a:t>
            </a:r>
            <a:endParaRPr lang="fa-IR" sz="5400" dirty="0"/>
          </a:p>
        </p:txBody>
      </p:sp>
      <p:sp>
        <p:nvSpPr>
          <p:cNvPr id="3" name="Content Placeholder 2"/>
          <p:cNvSpPr>
            <a:spLocks noGrp="1"/>
          </p:cNvSpPr>
          <p:nvPr>
            <p:ph idx="1"/>
          </p:nvPr>
        </p:nvSpPr>
        <p:spPr/>
        <p:txBody>
          <a:bodyPr/>
          <a:lstStyle/>
          <a:p>
            <a:pPr algn="l" rtl="0"/>
            <a:r>
              <a:rPr lang="en-US" dirty="0" smtClean="0">
                <a:latin typeface="Arial Black" panose="020B0A04020102020204" pitchFamily="34" charset="0"/>
              </a:rPr>
              <a:t>Infant </a:t>
            </a:r>
            <a:r>
              <a:rPr lang="en-US" dirty="0">
                <a:latin typeface="Arial Black" panose="020B0A04020102020204" pitchFamily="34" charset="0"/>
              </a:rPr>
              <a:t>formula </a:t>
            </a:r>
            <a:r>
              <a:rPr lang="en-US" dirty="0" smtClean="0">
                <a:latin typeface="Arial Black" panose="020B0A04020102020204" pitchFamily="34" charset="0"/>
              </a:rPr>
              <a:t>can </a:t>
            </a:r>
            <a:r>
              <a:rPr lang="en-US" dirty="0">
                <a:latin typeface="Arial Black" panose="020B0A04020102020204" pitchFamily="34" charset="0"/>
              </a:rPr>
              <a:t>be mixed with </a:t>
            </a:r>
            <a:r>
              <a:rPr lang="en-US" dirty="0">
                <a:solidFill>
                  <a:srgbClr val="FF0000"/>
                </a:solidFill>
                <a:latin typeface="Arial Black" panose="020B0A04020102020204" pitchFamily="34" charset="0"/>
              </a:rPr>
              <a:t>less water </a:t>
            </a:r>
            <a:r>
              <a:rPr lang="en-US" dirty="0">
                <a:latin typeface="Arial Black" panose="020B0A04020102020204" pitchFamily="34" charset="0"/>
              </a:rPr>
              <a:t>to provide </a:t>
            </a:r>
            <a:r>
              <a:rPr lang="en-US" dirty="0">
                <a:solidFill>
                  <a:srgbClr val="FF0000"/>
                </a:solidFill>
                <a:latin typeface="Arial Black" panose="020B0A04020102020204" pitchFamily="34" charset="0"/>
              </a:rPr>
              <a:t>24 or 27 </a:t>
            </a:r>
            <a:r>
              <a:rPr lang="en-US" dirty="0" smtClean="0">
                <a:latin typeface="Arial Black" panose="020B0A04020102020204" pitchFamily="34" charset="0"/>
              </a:rPr>
              <a:t>kcal/ounce</a:t>
            </a:r>
          </a:p>
          <a:p>
            <a:pPr algn="l" rtl="0"/>
            <a:endParaRPr lang="en-US" dirty="0">
              <a:latin typeface="Arial Black" panose="020B0A04020102020204" pitchFamily="34" charset="0"/>
            </a:endParaRPr>
          </a:p>
          <a:p>
            <a:pPr algn="l" rtl="0"/>
            <a:r>
              <a:rPr lang="en-US" dirty="0">
                <a:latin typeface="Arial Black" panose="020B0A04020102020204" pitchFamily="34" charset="0"/>
              </a:rPr>
              <a:t>Polycose </a:t>
            </a:r>
            <a:r>
              <a:rPr lang="en-US" dirty="0" smtClean="0">
                <a:latin typeface="Arial Black" panose="020B0A04020102020204" pitchFamily="34" charset="0"/>
              </a:rPr>
              <a:t>powder (</a:t>
            </a:r>
            <a:r>
              <a:rPr lang="en-US" dirty="0">
                <a:solidFill>
                  <a:srgbClr val="FF0000"/>
                </a:solidFill>
                <a:latin typeface="Arial Black" panose="020B0A04020102020204" pitchFamily="34" charset="0"/>
              </a:rPr>
              <a:t>8 cal/5 </a:t>
            </a:r>
            <a:r>
              <a:rPr lang="en-US" dirty="0" smtClean="0">
                <a:solidFill>
                  <a:srgbClr val="FF0000"/>
                </a:solidFill>
                <a:latin typeface="Arial Black" panose="020B0A04020102020204" pitchFamily="34" charset="0"/>
              </a:rPr>
              <a:t>mL</a:t>
            </a:r>
            <a:r>
              <a:rPr lang="en-US" dirty="0" smtClean="0">
                <a:latin typeface="Arial Black" panose="020B0A04020102020204" pitchFamily="34" charset="0"/>
              </a:rPr>
              <a:t>)</a:t>
            </a:r>
          </a:p>
          <a:p>
            <a:pPr algn="l" rtl="0"/>
            <a:endParaRPr lang="en-US" dirty="0">
              <a:latin typeface="Arial Black" panose="020B0A04020102020204" pitchFamily="34" charset="0"/>
            </a:endParaRPr>
          </a:p>
          <a:p>
            <a:pPr algn="l" rtl="0"/>
            <a:r>
              <a:rPr lang="en-US" dirty="0" smtClean="0">
                <a:latin typeface="Arial Black" panose="020B0A04020102020204" pitchFamily="34" charset="0"/>
              </a:rPr>
              <a:t>MCT </a:t>
            </a:r>
            <a:r>
              <a:rPr lang="en-US" dirty="0">
                <a:latin typeface="Arial Black" panose="020B0A04020102020204" pitchFamily="34" charset="0"/>
              </a:rPr>
              <a:t>oil (</a:t>
            </a:r>
            <a:r>
              <a:rPr lang="en-US" dirty="0">
                <a:solidFill>
                  <a:srgbClr val="FF0000"/>
                </a:solidFill>
                <a:latin typeface="Arial Black" panose="020B0A04020102020204" pitchFamily="34" charset="0"/>
              </a:rPr>
              <a:t>7.7 </a:t>
            </a:r>
            <a:r>
              <a:rPr lang="en-US" dirty="0" smtClean="0">
                <a:solidFill>
                  <a:srgbClr val="FF0000"/>
                </a:solidFill>
                <a:latin typeface="Arial Black" panose="020B0A04020102020204" pitchFamily="34" charset="0"/>
              </a:rPr>
              <a:t>cal/mL</a:t>
            </a:r>
            <a:r>
              <a:rPr lang="en-US" dirty="0" smtClean="0">
                <a:latin typeface="Arial Black" panose="020B0A04020102020204" pitchFamily="34" charset="0"/>
              </a:rPr>
              <a:t>)</a:t>
            </a:r>
            <a:endParaRPr lang="fa-IR" dirty="0">
              <a:latin typeface="Arial Black" panose="020B0A04020102020204" pitchFamily="34" charset="0"/>
            </a:endParaRPr>
          </a:p>
          <a:p>
            <a:pPr algn="l" rtl="0"/>
            <a:endParaRPr lang="en-US" dirty="0"/>
          </a:p>
        </p:txBody>
      </p:sp>
    </p:spTree>
    <p:extLst>
      <p:ext uri="{BB962C8B-B14F-4D97-AF65-F5344CB8AC3E}">
        <p14:creationId xmlns:p14="http://schemas.microsoft.com/office/powerpoint/2010/main" val="354698020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dirty="0">
                <a:latin typeface="Arial Black" panose="020B0A04020102020204" pitchFamily="34" charset="0"/>
              </a:rPr>
              <a:t>Energy</a:t>
            </a:r>
            <a:endParaRPr lang="fa-IR" sz="5400" dirty="0"/>
          </a:p>
        </p:txBody>
      </p:sp>
      <p:sp>
        <p:nvSpPr>
          <p:cNvPr id="3" name="Content Placeholder 2"/>
          <p:cNvSpPr>
            <a:spLocks noGrp="1"/>
          </p:cNvSpPr>
          <p:nvPr>
            <p:ph idx="1"/>
          </p:nvPr>
        </p:nvSpPr>
        <p:spPr/>
        <p:txBody>
          <a:bodyPr>
            <a:normAutofit/>
          </a:bodyPr>
          <a:lstStyle/>
          <a:p>
            <a:pPr algn="l" rtl="0"/>
            <a:r>
              <a:rPr lang="en-US" sz="3200" dirty="0" smtClean="0">
                <a:latin typeface="Arial Black" panose="020B0A04020102020204" pitchFamily="34" charset="0"/>
              </a:rPr>
              <a:t>Oral feeding is preferred</a:t>
            </a:r>
          </a:p>
          <a:p>
            <a:pPr algn="l" rtl="0"/>
            <a:r>
              <a:rPr lang="en-US" sz="3200" dirty="0" smtClean="0">
                <a:latin typeface="Arial Black" panose="020B0A04020102020204" pitchFamily="34" charset="0"/>
              </a:rPr>
              <a:t>Nocturnal </a:t>
            </a:r>
            <a:r>
              <a:rPr lang="en-US" sz="3200" dirty="0">
                <a:latin typeface="Arial Black" panose="020B0A04020102020204" pitchFamily="34" charset="0"/>
              </a:rPr>
              <a:t>nasogastric </a:t>
            </a:r>
            <a:r>
              <a:rPr lang="en-US" sz="3200" dirty="0" smtClean="0">
                <a:latin typeface="Arial Black" panose="020B0A04020102020204" pitchFamily="34" charset="0"/>
              </a:rPr>
              <a:t>infusions</a:t>
            </a:r>
          </a:p>
          <a:p>
            <a:pPr algn="l" rtl="0"/>
            <a:r>
              <a:rPr lang="en-US" sz="3200" dirty="0" smtClean="0"/>
              <a:t> </a:t>
            </a:r>
            <a:r>
              <a:rPr lang="en-US" sz="3200" b="1" dirty="0" smtClean="0">
                <a:solidFill>
                  <a:srgbClr val="FF0000"/>
                </a:solidFill>
                <a:latin typeface="Arial Black" panose="020B0A04020102020204" pitchFamily="34" charset="0"/>
              </a:rPr>
              <a:t>Continuous formula </a:t>
            </a:r>
            <a:r>
              <a:rPr lang="en-US" sz="3200" b="1" dirty="0">
                <a:solidFill>
                  <a:srgbClr val="FF0000"/>
                </a:solidFill>
                <a:latin typeface="Arial Black" panose="020B0A04020102020204" pitchFamily="34" charset="0"/>
              </a:rPr>
              <a:t>infusion </a:t>
            </a:r>
            <a:r>
              <a:rPr lang="en-US" sz="3200" b="1" dirty="0"/>
              <a:t>leads to better energy balance and reduces the </a:t>
            </a:r>
            <a:r>
              <a:rPr lang="en-US" sz="3200" b="1" dirty="0" smtClean="0"/>
              <a:t>regurgit</a:t>
            </a:r>
            <a:r>
              <a:rPr lang="en-US" sz="3200" dirty="0" smtClean="0"/>
              <a:t>ation</a:t>
            </a:r>
            <a:endParaRPr lang="fa-IR" sz="3200" dirty="0">
              <a:latin typeface="Arial Black" panose="020B0A04020102020204" pitchFamily="34" charset="0"/>
            </a:endParaRPr>
          </a:p>
          <a:p>
            <a:pPr algn="l" rtl="0"/>
            <a:endParaRPr lang="en-US" sz="3200" dirty="0"/>
          </a:p>
        </p:txBody>
      </p:sp>
    </p:spTree>
    <p:extLst>
      <p:ext uri="{BB962C8B-B14F-4D97-AF65-F5344CB8AC3E}">
        <p14:creationId xmlns:p14="http://schemas.microsoft.com/office/powerpoint/2010/main" val="86589477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dirty="0">
                <a:latin typeface="Arial Black" panose="020B0A04020102020204" pitchFamily="34" charset="0"/>
              </a:rPr>
              <a:t>Fat</a:t>
            </a:r>
            <a:endParaRPr lang="fa-IR" sz="5400" dirty="0">
              <a:latin typeface="Arial Black" panose="020B0A04020102020204" pitchFamily="34" charset="0"/>
            </a:endParaRPr>
          </a:p>
        </p:txBody>
      </p:sp>
      <p:sp>
        <p:nvSpPr>
          <p:cNvPr id="3" name="Content Placeholder 2"/>
          <p:cNvSpPr>
            <a:spLocks noGrp="1"/>
          </p:cNvSpPr>
          <p:nvPr>
            <p:ph idx="1"/>
          </p:nvPr>
        </p:nvSpPr>
        <p:spPr/>
        <p:txBody>
          <a:bodyPr/>
          <a:lstStyle/>
          <a:p>
            <a:pPr marL="0" indent="0" algn="l" rtl="0">
              <a:buNone/>
            </a:pPr>
            <a:r>
              <a:rPr lang="en-US" sz="2800" dirty="0">
                <a:solidFill>
                  <a:srgbClr val="FF0000"/>
                </a:solidFill>
                <a:latin typeface="Arial Black" panose="020B0A04020102020204" pitchFamily="34" charset="0"/>
              </a:rPr>
              <a:t>MCT oil-containing diets </a:t>
            </a:r>
            <a:endParaRPr lang="en-US" sz="2800" dirty="0" smtClean="0">
              <a:solidFill>
                <a:srgbClr val="FF0000"/>
              </a:solidFill>
              <a:latin typeface="Arial Black" panose="020B0A04020102020204" pitchFamily="34" charset="0"/>
            </a:endParaRPr>
          </a:p>
          <a:p>
            <a:pPr marL="0" indent="0" algn="l" rtl="0">
              <a:buNone/>
            </a:pPr>
            <a:r>
              <a:rPr lang="en-US" dirty="0" smtClean="0"/>
              <a:t>1 - </a:t>
            </a:r>
            <a:r>
              <a:rPr lang="en-US" b="1" dirty="0" smtClean="0"/>
              <a:t>Successfully </a:t>
            </a:r>
            <a:r>
              <a:rPr lang="en-US" b="1" dirty="0"/>
              <a:t>to reduce </a:t>
            </a:r>
            <a:r>
              <a:rPr lang="en-US" b="1" dirty="0" smtClean="0"/>
              <a:t>steatorrhea </a:t>
            </a:r>
          </a:p>
          <a:p>
            <a:pPr marL="0" indent="0" algn="l" rtl="0">
              <a:buNone/>
            </a:pPr>
            <a:r>
              <a:rPr lang="en-US" b="1" dirty="0" smtClean="0"/>
              <a:t>2 - Improve </a:t>
            </a:r>
            <a:r>
              <a:rPr lang="en-US" b="1" dirty="0"/>
              <a:t>energy </a:t>
            </a:r>
            <a:r>
              <a:rPr lang="en-US" b="1" dirty="0" smtClean="0"/>
              <a:t>balance</a:t>
            </a:r>
            <a:endParaRPr lang="en-US" b="1" dirty="0"/>
          </a:p>
          <a:p>
            <a:pPr marL="0" indent="0" algn="l" rtl="0">
              <a:buNone/>
            </a:pPr>
            <a:r>
              <a:rPr lang="en-US" b="1" dirty="0" smtClean="0"/>
              <a:t>3 - Promote </a:t>
            </a:r>
            <a:r>
              <a:rPr lang="en-US" b="1" dirty="0"/>
              <a:t>growth in children with chronic </a:t>
            </a:r>
            <a:r>
              <a:rPr lang="en-US" b="1" dirty="0" smtClean="0"/>
              <a:t>cholestasis</a:t>
            </a:r>
          </a:p>
          <a:p>
            <a:pPr marL="0" indent="0" algn="l" rtl="0">
              <a:buNone/>
            </a:pPr>
            <a:r>
              <a:rPr lang="en-US" dirty="0" smtClean="0">
                <a:solidFill>
                  <a:srgbClr val="FF0000"/>
                </a:solidFill>
                <a:latin typeface="Arial Black" panose="020B0A04020102020204" pitchFamily="34" charset="0"/>
              </a:rPr>
              <a:t>Pregestimil (</a:t>
            </a:r>
            <a:r>
              <a:rPr lang="en-US" dirty="0" smtClean="0">
                <a:solidFill>
                  <a:schemeClr val="tx1"/>
                </a:solidFill>
                <a:latin typeface="Arial Black" panose="020B0A04020102020204" pitchFamily="34" charset="0"/>
              </a:rPr>
              <a:t>60% MCT</a:t>
            </a:r>
            <a:r>
              <a:rPr lang="en-US" dirty="0" smtClean="0">
                <a:solidFill>
                  <a:srgbClr val="FF0000"/>
                </a:solidFill>
                <a:latin typeface="Arial Black" panose="020B0A04020102020204" pitchFamily="34" charset="0"/>
              </a:rPr>
              <a:t>)</a:t>
            </a:r>
          </a:p>
          <a:p>
            <a:pPr marL="0" indent="0" algn="l" rtl="0">
              <a:buNone/>
            </a:pPr>
            <a:r>
              <a:rPr lang="en-US" dirty="0" smtClean="0">
                <a:solidFill>
                  <a:srgbClr val="FF0000"/>
                </a:solidFill>
                <a:latin typeface="Arial Black" panose="020B0A04020102020204" pitchFamily="34" charset="0"/>
              </a:rPr>
              <a:t>Alimentum (</a:t>
            </a:r>
            <a:r>
              <a:rPr lang="en-US" dirty="0" smtClean="0">
                <a:solidFill>
                  <a:schemeClr val="tx1"/>
                </a:solidFill>
                <a:latin typeface="Arial Black" panose="020B0A04020102020204" pitchFamily="34" charset="0"/>
              </a:rPr>
              <a:t>50% MCT</a:t>
            </a:r>
            <a:r>
              <a:rPr lang="en-US" dirty="0" smtClean="0">
                <a:solidFill>
                  <a:srgbClr val="FF0000"/>
                </a:solidFill>
                <a:latin typeface="Arial Black" panose="020B0A04020102020204" pitchFamily="34" charset="0"/>
              </a:rPr>
              <a:t>)</a:t>
            </a:r>
            <a:endParaRPr lang="fa-IR" b="1" dirty="0">
              <a:solidFill>
                <a:srgbClr val="FF0000"/>
              </a:solidFill>
              <a:latin typeface="Arial Black" panose="020B0A04020102020204" pitchFamily="34" charset="0"/>
            </a:endParaRPr>
          </a:p>
        </p:txBody>
      </p:sp>
    </p:spTree>
    <p:extLst>
      <p:ext uri="{BB962C8B-B14F-4D97-AF65-F5344CB8AC3E}">
        <p14:creationId xmlns:p14="http://schemas.microsoft.com/office/powerpoint/2010/main" val="144410243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dirty="0">
                <a:latin typeface="Arial Black" panose="020B0A04020102020204" pitchFamily="34" charset="0"/>
              </a:rPr>
              <a:t>Protein</a:t>
            </a:r>
            <a:endParaRPr lang="fa-IR" sz="5400" dirty="0">
              <a:latin typeface="Arial Black" panose="020B0A04020102020204" pitchFamily="34" charset="0"/>
            </a:endParaRPr>
          </a:p>
        </p:txBody>
      </p:sp>
      <p:sp>
        <p:nvSpPr>
          <p:cNvPr id="3" name="Content Placeholder 2"/>
          <p:cNvSpPr>
            <a:spLocks noGrp="1"/>
          </p:cNvSpPr>
          <p:nvPr>
            <p:ph idx="1"/>
          </p:nvPr>
        </p:nvSpPr>
        <p:spPr/>
        <p:txBody>
          <a:bodyPr/>
          <a:lstStyle/>
          <a:p>
            <a:pPr marL="0" indent="0" algn="l" rtl="0">
              <a:buNone/>
            </a:pPr>
            <a:r>
              <a:rPr lang="en-US" dirty="0">
                <a:latin typeface="Arial Black" panose="020B0A04020102020204" pitchFamily="34" charset="0"/>
              </a:rPr>
              <a:t>It is essential that adequate protein intake be </a:t>
            </a:r>
            <a:r>
              <a:rPr lang="en-US" dirty="0" smtClean="0">
                <a:latin typeface="Arial Black" panose="020B0A04020102020204" pitchFamily="34" charset="0"/>
              </a:rPr>
              <a:t>preserved </a:t>
            </a:r>
            <a:r>
              <a:rPr lang="en-US" dirty="0">
                <a:latin typeface="Arial Black" panose="020B0A04020102020204" pitchFamily="34" charset="0"/>
              </a:rPr>
              <a:t>(2.0–3.0 g/kg daily in small infants) while delivering </a:t>
            </a:r>
            <a:r>
              <a:rPr lang="en-US" dirty="0" smtClean="0">
                <a:latin typeface="Arial Black" panose="020B0A04020102020204" pitchFamily="34" charset="0"/>
              </a:rPr>
              <a:t>optimal </a:t>
            </a:r>
            <a:r>
              <a:rPr lang="en-US" dirty="0">
                <a:latin typeface="Arial Black" panose="020B0A04020102020204" pitchFamily="34" charset="0"/>
              </a:rPr>
              <a:t>energy intake</a:t>
            </a:r>
            <a:endParaRPr lang="fa-IR" dirty="0">
              <a:latin typeface="Arial Black" panose="020B0A04020102020204" pitchFamily="34" charset="0"/>
            </a:endParaRPr>
          </a:p>
          <a:p>
            <a:pPr marL="0" indent="0" algn="l" rtl="0">
              <a:buNone/>
            </a:pPr>
            <a:endParaRPr lang="en-US" dirty="0">
              <a:latin typeface="Arial Black" panose="020B0A04020102020204" pitchFamily="34" charset="0"/>
            </a:endParaRPr>
          </a:p>
          <a:p>
            <a:pPr marL="0" indent="0" algn="l" rtl="0">
              <a:buNone/>
            </a:pPr>
            <a:endParaRPr lang="en-US" dirty="0"/>
          </a:p>
        </p:txBody>
      </p:sp>
    </p:spTree>
    <p:extLst>
      <p:ext uri="{BB962C8B-B14F-4D97-AF65-F5344CB8AC3E}">
        <p14:creationId xmlns:p14="http://schemas.microsoft.com/office/powerpoint/2010/main" val="367997351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dirty="0">
                <a:latin typeface="Arial Black" panose="020B0A04020102020204" pitchFamily="34" charset="0"/>
              </a:rPr>
              <a:t>Protein</a:t>
            </a:r>
            <a:endParaRPr lang="fa-IR" sz="5400" dirty="0">
              <a:latin typeface="Arial Black" panose="020B0A04020102020204" pitchFamily="34" charset="0"/>
            </a:endParaRPr>
          </a:p>
        </p:txBody>
      </p:sp>
      <p:sp>
        <p:nvSpPr>
          <p:cNvPr id="3" name="Content Placeholder 2"/>
          <p:cNvSpPr>
            <a:spLocks noGrp="1"/>
          </p:cNvSpPr>
          <p:nvPr>
            <p:ph idx="1"/>
          </p:nvPr>
        </p:nvSpPr>
        <p:spPr/>
        <p:txBody>
          <a:bodyPr>
            <a:normAutofit/>
          </a:bodyPr>
          <a:lstStyle/>
          <a:p>
            <a:pPr algn="l" rtl="0"/>
            <a:r>
              <a:rPr lang="en-US" dirty="0">
                <a:latin typeface="Arial Black" panose="020B0A04020102020204" pitchFamily="34" charset="0"/>
              </a:rPr>
              <a:t>Plasma aminogram</a:t>
            </a:r>
            <a:endParaRPr lang="en-US" dirty="0" smtClean="0"/>
          </a:p>
          <a:p>
            <a:pPr algn="l" rtl="0"/>
            <a:r>
              <a:rPr lang="en-US" dirty="0" smtClean="0"/>
              <a:t>Low </a:t>
            </a:r>
            <a:r>
              <a:rPr lang="en-US" dirty="0"/>
              <a:t>levels </a:t>
            </a:r>
            <a:r>
              <a:rPr lang="en-US" dirty="0" smtClean="0"/>
              <a:t>of </a:t>
            </a:r>
            <a:r>
              <a:rPr lang="en-US" dirty="0"/>
              <a:t>branched-chain amino acids (BCAAs) </a:t>
            </a:r>
          </a:p>
          <a:p>
            <a:pPr algn="l" rtl="0"/>
            <a:r>
              <a:rPr lang="en-US" dirty="0" smtClean="0"/>
              <a:t>Elevated of aromatic </a:t>
            </a:r>
            <a:r>
              <a:rPr lang="en-US" dirty="0"/>
              <a:t>amino </a:t>
            </a:r>
            <a:r>
              <a:rPr lang="en-US" dirty="0" smtClean="0"/>
              <a:t>acids</a:t>
            </a:r>
          </a:p>
          <a:p>
            <a:pPr algn="l" rtl="0"/>
            <a:r>
              <a:rPr lang="en-US" dirty="0" smtClean="0"/>
              <a:t>Diets </a:t>
            </a:r>
            <a:r>
              <a:rPr lang="en-US" dirty="0"/>
              <a:t>relatively rich in </a:t>
            </a:r>
            <a:r>
              <a:rPr lang="en-US" dirty="0" smtClean="0"/>
              <a:t>BCAA suggest</a:t>
            </a:r>
          </a:p>
          <a:p>
            <a:pPr marL="0" indent="0" algn="l" rtl="0">
              <a:buNone/>
            </a:pPr>
            <a:r>
              <a:rPr lang="en-US" sz="2000" dirty="0">
                <a:solidFill>
                  <a:srgbClr val="FF0000"/>
                </a:solidFill>
                <a:latin typeface="Arial Black" panose="020B0A04020102020204" pitchFamily="34" charset="0"/>
              </a:rPr>
              <a:t>If </a:t>
            </a:r>
            <a:r>
              <a:rPr lang="en-US" sz="2000" dirty="0" smtClean="0">
                <a:solidFill>
                  <a:srgbClr val="FF0000"/>
                </a:solidFill>
                <a:latin typeface="Arial Black" panose="020B0A04020102020204" pitchFamily="34" charset="0"/>
              </a:rPr>
              <a:t>hepatic </a:t>
            </a:r>
            <a:r>
              <a:rPr lang="en-US" sz="2000" dirty="0">
                <a:solidFill>
                  <a:srgbClr val="FF0000"/>
                </a:solidFill>
                <a:latin typeface="Arial Black" panose="020B0A04020102020204" pitchFamily="34" charset="0"/>
              </a:rPr>
              <a:t>encephalopathy occurs, </a:t>
            </a:r>
            <a:r>
              <a:rPr lang="en-US" sz="2000" dirty="0" smtClean="0">
                <a:solidFill>
                  <a:srgbClr val="FF0000"/>
                </a:solidFill>
                <a:latin typeface="Arial Black" panose="020B0A04020102020204" pitchFamily="34" charset="0"/>
              </a:rPr>
              <a:t>daily </a:t>
            </a:r>
            <a:r>
              <a:rPr lang="en-US" sz="2000" dirty="0">
                <a:solidFill>
                  <a:srgbClr val="FF0000"/>
                </a:solidFill>
                <a:latin typeface="Arial Black" panose="020B0A04020102020204" pitchFamily="34" charset="0"/>
              </a:rPr>
              <a:t>protein intake may</a:t>
            </a:r>
          </a:p>
          <a:p>
            <a:pPr marL="0" indent="0" algn="l" rtl="0">
              <a:buNone/>
            </a:pPr>
            <a:r>
              <a:rPr lang="en-US" sz="2000" dirty="0">
                <a:solidFill>
                  <a:srgbClr val="FF0000"/>
                </a:solidFill>
                <a:latin typeface="Arial Black" panose="020B0A04020102020204" pitchFamily="34" charset="0"/>
              </a:rPr>
              <a:t>need to be limited to 0.5–1.0 g/kg</a:t>
            </a:r>
            <a:endParaRPr lang="fa-IR" sz="2000" dirty="0">
              <a:solidFill>
                <a:srgbClr val="FF0000"/>
              </a:solidFill>
              <a:latin typeface="Arial Black" panose="020B0A04020102020204" pitchFamily="34" charset="0"/>
            </a:endParaRPr>
          </a:p>
          <a:p>
            <a:pPr algn="l" rtl="0"/>
            <a:endParaRPr lang="en-US" sz="2000" dirty="0">
              <a:solidFill>
                <a:srgbClr val="FF0000"/>
              </a:solidFill>
              <a:latin typeface="Arial Black" panose="020B0A04020102020204" pitchFamily="34" charset="0"/>
            </a:endParaRPr>
          </a:p>
        </p:txBody>
      </p:sp>
    </p:spTree>
    <p:extLst>
      <p:ext uri="{BB962C8B-B14F-4D97-AF65-F5344CB8AC3E}">
        <p14:creationId xmlns:p14="http://schemas.microsoft.com/office/powerpoint/2010/main" val="177350978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Black" panose="020B0A04020102020204" pitchFamily="34" charset="0"/>
              </a:rPr>
              <a:t>Essential fatty acids</a:t>
            </a:r>
            <a:endParaRPr lang="fa-IR" dirty="0">
              <a:latin typeface="Arial Black" panose="020B0A04020102020204" pitchFamily="34" charset="0"/>
            </a:endParaRPr>
          </a:p>
        </p:txBody>
      </p:sp>
      <p:sp>
        <p:nvSpPr>
          <p:cNvPr id="3" name="Content Placeholder 2"/>
          <p:cNvSpPr>
            <a:spLocks noGrp="1"/>
          </p:cNvSpPr>
          <p:nvPr>
            <p:ph idx="1"/>
          </p:nvPr>
        </p:nvSpPr>
        <p:spPr>
          <a:xfrm>
            <a:off x="1295401" y="2556932"/>
            <a:ext cx="9601196" cy="3689322"/>
          </a:xfrm>
        </p:spPr>
        <p:txBody>
          <a:bodyPr>
            <a:normAutofit lnSpcReduction="10000"/>
          </a:bodyPr>
          <a:lstStyle/>
          <a:p>
            <a:pPr marL="0" indent="0" algn="l" rtl="0">
              <a:buNone/>
            </a:pPr>
            <a:r>
              <a:rPr lang="en-US" dirty="0"/>
              <a:t>The EFAs are those fatty acids </a:t>
            </a:r>
            <a:r>
              <a:rPr lang="en-US" dirty="0" smtClean="0"/>
              <a:t>that </a:t>
            </a:r>
            <a:r>
              <a:rPr lang="en-US" dirty="0"/>
              <a:t>cannot be generated in mammalian organisms by </a:t>
            </a:r>
            <a:r>
              <a:rPr lang="en-US" dirty="0" smtClean="0"/>
              <a:t>desaturation </a:t>
            </a:r>
            <a:r>
              <a:rPr lang="en-US" dirty="0"/>
              <a:t>and elongation of shorter fatty </a:t>
            </a:r>
            <a:r>
              <a:rPr lang="en-US" dirty="0" smtClean="0"/>
              <a:t>acids</a:t>
            </a:r>
          </a:p>
          <a:p>
            <a:pPr marL="0" indent="0" algn="l" rtl="0">
              <a:buNone/>
            </a:pPr>
            <a:endParaRPr lang="fa-IR" dirty="0"/>
          </a:p>
          <a:p>
            <a:pPr algn="l" rtl="0"/>
            <a:r>
              <a:rPr lang="en-US" dirty="0"/>
              <a:t>Linoleic acid (</a:t>
            </a:r>
            <a:r>
              <a:rPr lang="en-US" dirty="0" smtClean="0"/>
              <a:t>18:2</a:t>
            </a:r>
            <a:r>
              <a:rPr lang="en-US" dirty="0"/>
              <a:t> omega-6) </a:t>
            </a:r>
          </a:p>
          <a:p>
            <a:pPr algn="l" rtl="0"/>
            <a:r>
              <a:rPr lang="en-US" dirty="0" smtClean="0"/>
              <a:t>Linolenic </a:t>
            </a:r>
            <a:r>
              <a:rPr lang="en-US" dirty="0"/>
              <a:t>acid (18:3 omega-3</a:t>
            </a:r>
            <a:r>
              <a:rPr lang="en-US" dirty="0" smtClean="0"/>
              <a:t>)</a:t>
            </a:r>
          </a:p>
          <a:p>
            <a:pPr algn="l" rtl="0"/>
            <a:endParaRPr lang="en-US" dirty="0" smtClean="0"/>
          </a:p>
          <a:p>
            <a:pPr marL="0" indent="0" algn="l" rtl="0">
              <a:buNone/>
            </a:pPr>
            <a:r>
              <a:rPr lang="en-US" dirty="0" smtClean="0"/>
              <a:t> Combination </a:t>
            </a:r>
            <a:r>
              <a:rPr lang="en-US" dirty="0"/>
              <a:t>of malabsorption of long-chain </a:t>
            </a:r>
            <a:r>
              <a:rPr lang="en-US" dirty="0" smtClean="0"/>
              <a:t>triglycerides and </a:t>
            </a:r>
            <a:r>
              <a:rPr lang="en-US" dirty="0"/>
              <a:t>inadequate intake of energy can lead </a:t>
            </a:r>
            <a:r>
              <a:rPr lang="en-US" dirty="0" smtClean="0"/>
              <a:t>to(EFA</a:t>
            </a:r>
            <a:r>
              <a:rPr lang="en-US" dirty="0"/>
              <a:t>) deficiency</a:t>
            </a:r>
            <a:endParaRPr lang="en-US" dirty="0" smtClean="0"/>
          </a:p>
          <a:p>
            <a:pPr algn="l" rtl="0"/>
            <a:endParaRPr lang="en-US" dirty="0"/>
          </a:p>
          <a:p>
            <a:pPr algn="l" rtl="0"/>
            <a:endParaRPr lang="en-US" dirty="0"/>
          </a:p>
        </p:txBody>
      </p:sp>
    </p:spTree>
    <p:extLst>
      <p:ext uri="{BB962C8B-B14F-4D97-AF65-F5344CB8AC3E}">
        <p14:creationId xmlns:p14="http://schemas.microsoft.com/office/powerpoint/2010/main" val="82717256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Black" panose="020B0A04020102020204" pitchFamily="34" charset="0"/>
              </a:rPr>
              <a:t>Essential fatty acids</a:t>
            </a:r>
            <a:endParaRPr lang="fa-IR" dirty="0"/>
          </a:p>
        </p:txBody>
      </p:sp>
      <p:sp>
        <p:nvSpPr>
          <p:cNvPr id="3" name="Content Placeholder 2"/>
          <p:cNvSpPr>
            <a:spLocks noGrp="1"/>
          </p:cNvSpPr>
          <p:nvPr>
            <p:ph idx="1"/>
          </p:nvPr>
        </p:nvSpPr>
        <p:spPr/>
        <p:txBody>
          <a:bodyPr/>
          <a:lstStyle/>
          <a:p>
            <a:pPr algn="l" rtl="0"/>
            <a:r>
              <a:rPr lang="en-US" dirty="0" smtClean="0"/>
              <a:t>Long-chain </a:t>
            </a:r>
            <a:r>
              <a:rPr lang="en-US" dirty="0"/>
              <a:t>fatty acids are </a:t>
            </a:r>
            <a:r>
              <a:rPr lang="en-US" dirty="0" smtClean="0"/>
              <a:t>poorly absorbed  in cholestasis</a:t>
            </a:r>
          </a:p>
          <a:p>
            <a:pPr algn="l" rtl="0"/>
            <a:r>
              <a:rPr lang="en-US" dirty="0" smtClean="0"/>
              <a:t>Infants </a:t>
            </a:r>
            <a:r>
              <a:rPr lang="en-US" dirty="0"/>
              <a:t>have small linoleic acid </a:t>
            </a:r>
            <a:r>
              <a:rPr lang="en-US" dirty="0" smtClean="0"/>
              <a:t>stores</a:t>
            </a:r>
          </a:p>
          <a:p>
            <a:pPr algn="l" rtl="0"/>
            <a:r>
              <a:rPr lang="en-US" dirty="0" smtClean="0"/>
              <a:t>Ingested </a:t>
            </a:r>
            <a:r>
              <a:rPr lang="en-US" dirty="0"/>
              <a:t>linoleic and linolenic </a:t>
            </a:r>
            <a:r>
              <a:rPr lang="en-US" dirty="0" smtClean="0"/>
              <a:t>acids may </a:t>
            </a:r>
            <a:r>
              <a:rPr lang="en-US" dirty="0"/>
              <a:t>be preferentially oxidized for energy if caloric </a:t>
            </a:r>
            <a:r>
              <a:rPr lang="en-US" dirty="0" smtClean="0"/>
              <a:t>intake </a:t>
            </a:r>
            <a:r>
              <a:rPr lang="en-US" dirty="0"/>
              <a:t> </a:t>
            </a:r>
            <a:r>
              <a:rPr lang="en-US" dirty="0" smtClean="0"/>
              <a:t>is inadequate</a:t>
            </a:r>
          </a:p>
          <a:p>
            <a:pPr algn="l" rtl="0"/>
            <a:r>
              <a:rPr lang="en-US" dirty="0" smtClean="0"/>
              <a:t>Pregestimil and Alimentum </a:t>
            </a:r>
            <a:r>
              <a:rPr lang="en-US" dirty="0"/>
              <a:t>contain only 7–14% of calories, respectively, as linoleic acid</a:t>
            </a:r>
            <a:endParaRPr lang="fa-IR" dirty="0"/>
          </a:p>
        </p:txBody>
      </p:sp>
    </p:spTree>
    <p:extLst>
      <p:ext uri="{BB962C8B-B14F-4D97-AF65-F5344CB8AC3E}">
        <p14:creationId xmlns:p14="http://schemas.microsoft.com/office/powerpoint/2010/main" val="104728192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Black" panose="020B0A04020102020204" pitchFamily="34" charset="0"/>
              </a:rPr>
              <a:t>Essential fatty acids</a:t>
            </a:r>
            <a:endParaRPr lang="fa-IR" dirty="0"/>
          </a:p>
        </p:txBody>
      </p:sp>
      <p:sp>
        <p:nvSpPr>
          <p:cNvPr id="3" name="Content Placeholder 2"/>
          <p:cNvSpPr>
            <a:spLocks noGrp="1"/>
          </p:cNvSpPr>
          <p:nvPr>
            <p:ph idx="1"/>
          </p:nvPr>
        </p:nvSpPr>
        <p:spPr>
          <a:xfrm>
            <a:off x="1295402" y="2518296"/>
            <a:ext cx="9601196" cy="3318936"/>
          </a:xfrm>
        </p:spPr>
        <p:txBody>
          <a:bodyPr/>
          <a:lstStyle/>
          <a:p>
            <a:pPr algn="l" rtl="0"/>
            <a:r>
              <a:rPr lang="en-US" b="1" dirty="0" smtClean="0"/>
              <a:t>The </a:t>
            </a:r>
            <a:r>
              <a:rPr lang="en-US" b="1" dirty="0"/>
              <a:t>minimum amount of </a:t>
            </a:r>
            <a:r>
              <a:rPr lang="en-US" b="1" dirty="0" smtClean="0"/>
              <a:t>linoleic acid </a:t>
            </a:r>
            <a:r>
              <a:rPr lang="en-US" b="1" dirty="0"/>
              <a:t>necessary to prevent EFA deficiency is 3–4% of </a:t>
            </a:r>
            <a:r>
              <a:rPr lang="en-US" b="1" dirty="0" smtClean="0"/>
              <a:t>dietary calories</a:t>
            </a:r>
          </a:p>
          <a:p>
            <a:pPr algn="l" rtl="0"/>
            <a:endParaRPr lang="en-US" b="1" dirty="0" smtClean="0"/>
          </a:p>
          <a:p>
            <a:pPr algn="l" rtl="0"/>
            <a:r>
              <a:rPr lang="en-US" b="1" dirty="0"/>
              <a:t>If 30–40% of dietary fat is malabsorbed during cholestasis</a:t>
            </a:r>
            <a:endParaRPr lang="fa-IR" b="1" dirty="0"/>
          </a:p>
        </p:txBody>
      </p:sp>
    </p:spTree>
    <p:extLst>
      <p:ext uri="{BB962C8B-B14F-4D97-AF65-F5344CB8AC3E}">
        <p14:creationId xmlns:p14="http://schemas.microsoft.com/office/powerpoint/2010/main" val="32441268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58344" y="2828836"/>
            <a:ext cx="9092484" cy="3046988"/>
          </a:xfrm>
          <a:prstGeom prst="rect">
            <a:avLst/>
          </a:prstGeom>
        </p:spPr>
        <p:txBody>
          <a:bodyPr wrap="square">
            <a:spAutoFit/>
          </a:bodyPr>
          <a:lstStyle/>
          <a:p>
            <a:r>
              <a:rPr lang="en-US" sz="3200" dirty="0">
                <a:latin typeface="Arial Black" panose="020B0A04020102020204" pitchFamily="34" charset="0"/>
              </a:rPr>
              <a:t>An infant with </a:t>
            </a:r>
            <a:r>
              <a:rPr lang="en-US" sz="3200" dirty="0">
                <a:solidFill>
                  <a:srgbClr val="FF0000"/>
                </a:solidFill>
                <a:latin typeface="Arial Black" panose="020B0A04020102020204" pitchFamily="34" charset="0"/>
              </a:rPr>
              <a:t>as little as 15 cm </a:t>
            </a:r>
            <a:r>
              <a:rPr lang="en-US" sz="3200" dirty="0">
                <a:latin typeface="Arial Black" panose="020B0A04020102020204" pitchFamily="34" charset="0"/>
              </a:rPr>
              <a:t>of bowel </a:t>
            </a:r>
            <a:r>
              <a:rPr lang="en-US" sz="3200" dirty="0" smtClean="0">
                <a:solidFill>
                  <a:srgbClr val="FF0000"/>
                </a:solidFill>
                <a:latin typeface="Arial Black" panose="020B0A04020102020204" pitchFamily="34" charset="0"/>
              </a:rPr>
              <a:t>with</a:t>
            </a:r>
            <a:r>
              <a:rPr lang="en-US" sz="3200" dirty="0">
                <a:solidFill>
                  <a:srgbClr val="FF0000"/>
                </a:solidFill>
                <a:latin typeface="Arial Black" panose="020B0A04020102020204" pitchFamily="34" charset="0"/>
              </a:rPr>
              <a:t> an ileocecal valve</a:t>
            </a:r>
          </a:p>
          <a:p>
            <a:r>
              <a:rPr lang="en-US" sz="3200" dirty="0" smtClean="0">
                <a:latin typeface="Arial Black" panose="020B0A04020102020204" pitchFamily="34" charset="0"/>
              </a:rPr>
              <a:t> </a:t>
            </a:r>
            <a:r>
              <a:rPr lang="en-US" sz="3200" dirty="0">
                <a:latin typeface="Arial Black" panose="020B0A04020102020204" pitchFamily="34" charset="0"/>
              </a:rPr>
              <a:t>or </a:t>
            </a:r>
            <a:r>
              <a:rPr lang="en-US" sz="3200" dirty="0">
                <a:solidFill>
                  <a:srgbClr val="FF0000"/>
                </a:solidFill>
                <a:latin typeface="Arial Black" panose="020B0A04020102020204" pitchFamily="34" charset="0"/>
              </a:rPr>
              <a:t>20 cm without</a:t>
            </a:r>
            <a:r>
              <a:rPr lang="en-US" sz="3200" dirty="0">
                <a:latin typeface="Arial Black" panose="020B0A04020102020204" pitchFamily="34" charset="0"/>
              </a:rPr>
              <a:t>, has the potential to survive </a:t>
            </a:r>
            <a:r>
              <a:rPr lang="en-US" sz="3200" dirty="0" smtClean="0">
                <a:latin typeface="Arial Black" panose="020B0A04020102020204" pitchFamily="34" charset="0"/>
              </a:rPr>
              <a:t>and be </a:t>
            </a:r>
            <a:r>
              <a:rPr lang="en-US" sz="3200" dirty="0">
                <a:latin typeface="Arial Black" panose="020B0A04020102020204" pitchFamily="34" charset="0"/>
              </a:rPr>
              <a:t>eventually weaned from total parenteral nutrition</a:t>
            </a:r>
            <a:endParaRPr lang="fa-IR" sz="3200" dirty="0">
              <a:latin typeface="Arial Black" panose="020B0A04020102020204" pitchFamily="34" charset="0"/>
            </a:endParaRPr>
          </a:p>
          <a:p>
            <a:endParaRPr lang="en-US" sz="3200" dirty="0">
              <a:latin typeface="Arial Black" panose="020B0A04020102020204" pitchFamily="34" charset="0"/>
            </a:endParaRPr>
          </a:p>
        </p:txBody>
      </p:sp>
    </p:spTree>
    <p:extLst>
      <p:ext uri="{BB962C8B-B14F-4D97-AF65-F5344CB8AC3E}">
        <p14:creationId xmlns:p14="http://schemas.microsoft.com/office/powerpoint/2010/main" val="61388188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latin typeface="Arial Black" panose="020B0A04020102020204" pitchFamily="34" charset="0"/>
              </a:rPr>
              <a:t>Deficiency of </a:t>
            </a:r>
            <a:r>
              <a:rPr lang="en-US" dirty="0" smtClean="0">
                <a:latin typeface="Arial Black" panose="020B0A04020102020204" pitchFamily="34" charset="0"/>
              </a:rPr>
              <a:t>essential</a:t>
            </a:r>
            <a:r>
              <a:rPr lang="en-US" dirty="0">
                <a:latin typeface="Arial Black" panose="020B0A04020102020204" pitchFamily="34" charset="0"/>
              </a:rPr>
              <a:t/>
            </a:r>
            <a:br>
              <a:rPr lang="en-US" dirty="0">
                <a:latin typeface="Arial Black" panose="020B0A04020102020204" pitchFamily="34" charset="0"/>
              </a:rPr>
            </a:br>
            <a:r>
              <a:rPr lang="en-US" dirty="0">
                <a:latin typeface="Arial Black" panose="020B0A04020102020204" pitchFamily="34" charset="0"/>
              </a:rPr>
              <a:t>fatty acid</a:t>
            </a:r>
            <a:endParaRPr lang="fa-IR" dirty="0">
              <a:latin typeface="Arial Black" panose="020B0A04020102020204" pitchFamily="34" charset="0"/>
            </a:endParaRPr>
          </a:p>
        </p:txBody>
      </p:sp>
      <p:sp>
        <p:nvSpPr>
          <p:cNvPr id="3" name="Content Placeholder 2"/>
          <p:cNvSpPr>
            <a:spLocks noGrp="1"/>
          </p:cNvSpPr>
          <p:nvPr>
            <p:ph idx="1"/>
          </p:nvPr>
        </p:nvSpPr>
        <p:spPr/>
        <p:txBody>
          <a:bodyPr>
            <a:normAutofit lnSpcReduction="10000"/>
          </a:bodyPr>
          <a:lstStyle/>
          <a:p>
            <a:pPr algn="l" rtl="0"/>
            <a:r>
              <a:rPr lang="en-US" dirty="0" smtClean="0">
                <a:solidFill>
                  <a:srgbClr val="FF0000"/>
                </a:solidFill>
                <a:latin typeface="Arial Black" panose="020B0A04020102020204" pitchFamily="34" charset="0"/>
              </a:rPr>
              <a:t>Growth impairment</a:t>
            </a:r>
          </a:p>
          <a:p>
            <a:pPr algn="l" rtl="0"/>
            <a:r>
              <a:rPr lang="en-US" dirty="0" smtClean="0">
                <a:solidFill>
                  <a:srgbClr val="FF0000"/>
                </a:solidFill>
                <a:latin typeface="Arial Black" panose="020B0A04020102020204" pitchFamily="34" charset="0"/>
              </a:rPr>
              <a:t>Dry </a:t>
            </a:r>
            <a:r>
              <a:rPr lang="en-US" dirty="0">
                <a:solidFill>
                  <a:srgbClr val="FF0000"/>
                </a:solidFill>
                <a:latin typeface="Arial Black" panose="020B0A04020102020204" pitchFamily="34" charset="0"/>
              </a:rPr>
              <a:t>scaly </a:t>
            </a:r>
            <a:r>
              <a:rPr lang="en-US" dirty="0" smtClean="0">
                <a:solidFill>
                  <a:srgbClr val="FF0000"/>
                </a:solidFill>
                <a:latin typeface="Arial Black" panose="020B0A04020102020204" pitchFamily="34" charset="0"/>
              </a:rPr>
              <a:t>rash</a:t>
            </a:r>
            <a:endParaRPr lang="en-US" dirty="0">
              <a:solidFill>
                <a:srgbClr val="FF0000"/>
              </a:solidFill>
              <a:latin typeface="Arial Black" panose="020B0A04020102020204" pitchFamily="34" charset="0"/>
            </a:endParaRPr>
          </a:p>
          <a:p>
            <a:pPr algn="l" rtl="0"/>
            <a:r>
              <a:rPr lang="en-US" dirty="0" smtClean="0">
                <a:solidFill>
                  <a:srgbClr val="FF0000"/>
                </a:solidFill>
                <a:latin typeface="Arial Black" panose="020B0A04020102020204" pitchFamily="34" charset="0"/>
              </a:rPr>
              <a:t>Thrombocytopenia</a:t>
            </a:r>
          </a:p>
          <a:p>
            <a:pPr algn="l" rtl="0"/>
            <a:r>
              <a:rPr lang="en-US" dirty="0" smtClean="0">
                <a:solidFill>
                  <a:srgbClr val="FF0000"/>
                </a:solidFill>
                <a:latin typeface="Arial Black" panose="020B0A04020102020204" pitchFamily="34" charset="0"/>
              </a:rPr>
              <a:t>Impair </a:t>
            </a:r>
            <a:r>
              <a:rPr lang="en-US" dirty="0">
                <a:solidFill>
                  <a:srgbClr val="FF0000"/>
                </a:solidFill>
                <a:latin typeface="Arial Black" panose="020B0A04020102020204" pitchFamily="34" charset="0"/>
              </a:rPr>
              <a:t>immune </a:t>
            </a:r>
            <a:r>
              <a:rPr lang="en-US" dirty="0" smtClean="0">
                <a:solidFill>
                  <a:srgbClr val="FF0000"/>
                </a:solidFill>
                <a:latin typeface="Arial Black" panose="020B0A04020102020204" pitchFamily="34" charset="0"/>
              </a:rPr>
              <a:t>function</a:t>
            </a:r>
          </a:p>
          <a:p>
            <a:pPr algn="l" rtl="0"/>
            <a:r>
              <a:rPr lang="en-US" dirty="0" smtClean="0">
                <a:solidFill>
                  <a:srgbClr val="FF0000"/>
                </a:solidFill>
                <a:latin typeface="Arial Black" panose="020B0A04020102020204" pitchFamily="34" charset="0"/>
              </a:rPr>
              <a:t>Inhibit </a:t>
            </a:r>
            <a:r>
              <a:rPr lang="en-US" dirty="0">
                <a:solidFill>
                  <a:srgbClr val="FF0000"/>
                </a:solidFill>
                <a:latin typeface="Arial Black" panose="020B0A04020102020204" pitchFamily="34" charset="0"/>
              </a:rPr>
              <a:t>eicosanoid pathways</a:t>
            </a:r>
            <a:endParaRPr lang="fa-IR" dirty="0">
              <a:solidFill>
                <a:srgbClr val="FF0000"/>
              </a:solidFill>
              <a:latin typeface="Arial Black" panose="020B0A04020102020204" pitchFamily="34" charset="0"/>
            </a:endParaRPr>
          </a:p>
          <a:p>
            <a:pPr algn="l" rtl="0"/>
            <a:endParaRPr lang="en-US" dirty="0" smtClean="0"/>
          </a:p>
          <a:p>
            <a:pPr marL="0" indent="0" algn="l" rtl="0">
              <a:buNone/>
            </a:pPr>
            <a:r>
              <a:rPr lang="en-US" dirty="0" smtClean="0"/>
              <a:t> </a:t>
            </a:r>
          </a:p>
        </p:txBody>
      </p:sp>
    </p:spTree>
    <p:extLst>
      <p:ext uri="{BB962C8B-B14F-4D97-AF65-F5344CB8AC3E}">
        <p14:creationId xmlns:p14="http://schemas.microsoft.com/office/powerpoint/2010/main" val="109001540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dirty="0">
                <a:latin typeface="Arial Black" panose="020B0A04020102020204" pitchFamily="34" charset="0"/>
              </a:rPr>
              <a:t>Fat-soluble vitamins</a:t>
            </a:r>
            <a:endParaRPr lang="fa-IR" sz="4800" dirty="0">
              <a:latin typeface="Arial Black" panose="020B0A04020102020204" pitchFamily="34" charset="0"/>
            </a:endParaRPr>
          </a:p>
        </p:txBody>
      </p:sp>
      <p:sp>
        <p:nvSpPr>
          <p:cNvPr id="3" name="Content Placeholder 2"/>
          <p:cNvSpPr>
            <a:spLocks noGrp="1"/>
          </p:cNvSpPr>
          <p:nvPr>
            <p:ph idx="1"/>
          </p:nvPr>
        </p:nvSpPr>
        <p:spPr>
          <a:xfrm>
            <a:off x="1295401" y="2556931"/>
            <a:ext cx="9601196" cy="3624927"/>
          </a:xfrm>
        </p:spPr>
        <p:txBody>
          <a:bodyPr>
            <a:normAutofit fontScale="92500" lnSpcReduction="20000"/>
          </a:bodyPr>
          <a:lstStyle/>
          <a:p>
            <a:pPr algn="l" rtl="0"/>
            <a:r>
              <a:rPr lang="en-US" dirty="0"/>
              <a:t>The intestinal absorption of vitamins A, D, E, and K is </a:t>
            </a:r>
            <a:r>
              <a:rPr lang="en-US" dirty="0" smtClean="0"/>
              <a:t>strongly dependent </a:t>
            </a:r>
            <a:r>
              <a:rPr lang="en-US" dirty="0"/>
              <a:t>on adequate hepatic secretion of bile </a:t>
            </a:r>
            <a:r>
              <a:rPr lang="en-US" dirty="0" smtClean="0"/>
              <a:t>acids</a:t>
            </a:r>
          </a:p>
          <a:p>
            <a:pPr algn="l" rtl="0"/>
            <a:endParaRPr lang="en-US" dirty="0" smtClean="0"/>
          </a:p>
          <a:p>
            <a:pPr algn="l" rtl="0"/>
            <a:r>
              <a:rPr lang="en-US" dirty="0"/>
              <a:t>The use of bile acid-binding agents (e.g. </a:t>
            </a:r>
            <a:r>
              <a:rPr lang="en-US" dirty="0" smtClean="0"/>
              <a:t>cholestyramine) as </a:t>
            </a:r>
            <a:r>
              <a:rPr lang="en-US" dirty="0"/>
              <a:t>treatment for cholestasis may further impair </a:t>
            </a:r>
            <a:r>
              <a:rPr lang="en-US" dirty="0" smtClean="0"/>
              <a:t>absorption</a:t>
            </a:r>
          </a:p>
          <a:p>
            <a:pPr algn="l" rtl="0"/>
            <a:endParaRPr lang="en-US" dirty="0" smtClean="0"/>
          </a:p>
          <a:p>
            <a:pPr algn="l" rtl="0"/>
            <a:r>
              <a:rPr lang="en-US" dirty="0" smtClean="0"/>
              <a:t>Vitamin </a:t>
            </a:r>
            <a:r>
              <a:rPr lang="en-US" dirty="0"/>
              <a:t>A and vitamin E esters </a:t>
            </a:r>
            <a:r>
              <a:rPr lang="en-US" dirty="0" smtClean="0"/>
              <a:t>require hydrolysis </a:t>
            </a:r>
            <a:r>
              <a:rPr lang="en-US" dirty="0"/>
              <a:t>by an intestinal esterase that is bile </a:t>
            </a:r>
            <a:r>
              <a:rPr lang="en-US" dirty="0" smtClean="0"/>
              <a:t>acid-dependent prior </a:t>
            </a:r>
            <a:r>
              <a:rPr lang="en-US" dirty="0"/>
              <a:t>to intestinal </a:t>
            </a:r>
            <a:r>
              <a:rPr lang="en-US" dirty="0" smtClean="0"/>
              <a:t>absorption</a:t>
            </a:r>
          </a:p>
          <a:p>
            <a:pPr algn="l" rtl="0"/>
            <a:r>
              <a:rPr lang="en-US" dirty="0" smtClean="0"/>
              <a:t>Fat-soluble </a:t>
            </a:r>
            <a:r>
              <a:rPr lang="en-US" dirty="0"/>
              <a:t>vitamin deficiency as early as age 4–12 months </a:t>
            </a:r>
            <a:r>
              <a:rPr lang="en-US" dirty="0" smtClean="0"/>
              <a:t>if supplementation </a:t>
            </a:r>
            <a:r>
              <a:rPr lang="en-US" dirty="0"/>
              <a:t>is not initiated</a:t>
            </a:r>
            <a:endParaRPr lang="fa-IR" dirty="0"/>
          </a:p>
        </p:txBody>
      </p:sp>
    </p:spTree>
    <p:extLst>
      <p:ext uri="{BB962C8B-B14F-4D97-AF65-F5344CB8AC3E}">
        <p14:creationId xmlns:p14="http://schemas.microsoft.com/office/powerpoint/2010/main" val="307444280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Guidelines for nutritional management in chronic cholestasis</a:t>
            </a:r>
            <a:endParaRPr lang="fa-IR" b="1" dirty="0"/>
          </a:p>
        </p:txBody>
      </p:sp>
      <p:pic>
        <p:nvPicPr>
          <p:cNvPr id="5" name="Content Placeholder 4"/>
          <p:cNvPicPr>
            <a:picLocks noGrp="1" noChangeAspect="1"/>
          </p:cNvPicPr>
          <p:nvPr>
            <p:ph idx="1"/>
          </p:nvPr>
        </p:nvPicPr>
        <p:blipFill>
          <a:blip r:embed="rId2"/>
          <a:stretch>
            <a:fillRect/>
          </a:stretch>
        </p:blipFill>
        <p:spPr>
          <a:xfrm>
            <a:off x="1295402" y="2285999"/>
            <a:ext cx="9831944" cy="4011770"/>
          </a:xfrm>
          <a:prstGeom prst="rect">
            <a:avLst/>
          </a:prstGeom>
        </p:spPr>
      </p:pic>
    </p:spTree>
    <p:extLst>
      <p:ext uri="{BB962C8B-B14F-4D97-AF65-F5344CB8AC3E}">
        <p14:creationId xmlns:p14="http://schemas.microsoft.com/office/powerpoint/2010/main" val="83874884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Guidelines for nutritional management in chronic cholestasis</a:t>
            </a:r>
            <a:endParaRPr lang="fa-IR" dirty="0"/>
          </a:p>
        </p:txBody>
      </p:sp>
      <p:pic>
        <p:nvPicPr>
          <p:cNvPr id="4" name="Content Placeholder 3"/>
          <p:cNvPicPr>
            <a:picLocks noGrp="1" noChangeAspect="1"/>
          </p:cNvPicPr>
          <p:nvPr>
            <p:ph idx="1"/>
          </p:nvPr>
        </p:nvPicPr>
        <p:blipFill>
          <a:blip r:embed="rId2"/>
          <a:stretch>
            <a:fillRect/>
          </a:stretch>
        </p:blipFill>
        <p:spPr>
          <a:xfrm>
            <a:off x="1455312" y="2421228"/>
            <a:ext cx="9441285" cy="695459"/>
          </a:xfrm>
          <a:prstGeom prst="rect">
            <a:avLst/>
          </a:prstGeom>
        </p:spPr>
      </p:pic>
      <p:pic>
        <p:nvPicPr>
          <p:cNvPr id="5" name="Picture 4"/>
          <p:cNvPicPr>
            <a:picLocks noChangeAspect="1"/>
          </p:cNvPicPr>
          <p:nvPr/>
        </p:nvPicPr>
        <p:blipFill>
          <a:blip r:embed="rId3"/>
          <a:stretch>
            <a:fillRect/>
          </a:stretch>
        </p:blipFill>
        <p:spPr>
          <a:xfrm>
            <a:off x="1455312" y="3116687"/>
            <a:ext cx="9441285" cy="3129566"/>
          </a:xfrm>
          <a:prstGeom prst="rect">
            <a:avLst/>
          </a:prstGeom>
        </p:spPr>
      </p:pic>
    </p:spTree>
    <p:extLst>
      <p:ext uri="{BB962C8B-B14F-4D97-AF65-F5344CB8AC3E}">
        <p14:creationId xmlns:p14="http://schemas.microsoft.com/office/powerpoint/2010/main" val="99534336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2" y="1017431"/>
            <a:ext cx="9601196" cy="1268568"/>
          </a:xfrm>
        </p:spPr>
        <p:txBody>
          <a:bodyPr>
            <a:normAutofit fontScale="90000"/>
          </a:bodyPr>
          <a:lstStyle/>
          <a:p>
            <a:r>
              <a:rPr lang="en-US" b="1" dirty="0"/>
              <a:t>Guidelines for nutritional management in chronic cholestasis</a:t>
            </a:r>
            <a:endParaRPr lang="fa-IR" dirty="0"/>
          </a:p>
        </p:txBody>
      </p:sp>
      <p:pic>
        <p:nvPicPr>
          <p:cNvPr id="4" name="Content Placeholder 3"/>
          <p:cNvPicPr>
            <a:picLocks noGrp="1" noChangeAspect="1"/>
          </p:cNvPicPr>
          <p:nvPr>
            <p:ph idx="1"/>
          </p:nvPr>
        </p:nvPicPr>
        <p:blipFill>
          <a:blip r:embed="rId2"/>
          <a:stretch>
            <a:fillRect/>
          </a:stretch>
        </p:blipFill>
        <p:spPr>
          <a:xfrm>
            <a:off x="1295402" y="2421229"/>
            <a:ext cx="9601195" cy="656822"/>
          </a:xfrm>
          <a:prstGeom prst="rect">
            <a:avLst/>
          </a:prstGeom>
        </p:spPr>
      </p:pic>
      <p:pic>
        <p:nvPicPr>
          <p:cNvPr id="5" name="Picture 4"/>
          <p:cNvPicPr>
            <a:picLocks noChangeAspect="1"/>
          </p:cNvPicPr>
          <p:nvPr/>
        </p:nvPicPr>
        <p:blipFill>
          <a:blip r:embed="rId3"/>
          <a:stretch>
            <a:fillRect/>
          </a:stretch>
        </p:blipFill>
        <p:spPr>
          <a:xfrm>
            <a:off x="1295402" y="3078050"/>
            <a:ext cx="9601195" cy="3181082"/>
          </a:xfrm>
          <a:prstGeom prst="rect">
            <a:avLst/>
          </a:prstGeom>
        </p:spPr>
      </p:pic>
    </p:spTree>
    <p:extLst>
      <p:ext uri="{BB962C8B-B14F-4D97-AF65-F5344CB8AC3E}">
        <p14:creationId xmlns:p14="http://schemas.microsoft.com/office/powerpoint/2010/main" val="186951476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latin typeface="Arial Black" panose="020B0A04020102020204" pitchFamily="34" charset="0"/>
              </a:rPr>
              <a:t>Necrotizing </a:t>
            </a:r>
            <a:r>
              <a:rPr lang="en-US" b="1" dirty="0" smtClean="0">
                <a:latin typeface="Arial Black" panose="020B0A04020102020204" pitchFamily="34" charset="0"/>
              </a:rPr>
              <a:t>Enterocolitis</a:t>
            </a:r>
            <a:r>
              <a:rPr lang="en-US" b="1" dirty="0"/>
              <a:t/>
            </a:r>
            <a:br>
              <a:rPr lang="en-US" b="1" dirty="0"/>
            </a:br>
            <a:endParaRPr lang="fa-IR" dirty="0"/>
          </a:p>
        </p:txBody>
      </p:sp>
      <p:sp>
        <p:nvSpPr>
          <p:cNvPr id="3" name="Content Placeholder 2"/>
          <p:cNvSpPr>
            <a:spLocks noGrp="1"/>
          </p:cNvSpPr>
          <p:nvPr>
            <p:ph idx="1"/>
          </p:nvPr>
        </p:nvSpPr>
        <p:spPr/>
        <p:txBody>
          <a:bodyPr/>
          <a:lstStyle/>
          <a:p>
            <a:pPr algn="l" rtl="0"/>
            <a:r>
              <a:rPr lang="en-US" b="1" dirty="0"/>
              <a:t>While the survival of extremely premature infants with respiratory distress syndrome has increased due to advanced respiratory care in recent years, necrotizing enterocolitis (NEC) remains the leading cause of neonatal mortality and morbidity</a:t>
            </a:r>
            <a:endParaRPr lang="fa-IR" b="1" dirty="0"/>
          </a:p>
        </p:txBody>
      </p:sp>
    </p:spTree>
    <p:extLst>
      <p:ext uri="{BB962C8B-B14F-4D97-AF65-F5344CB8AC3E}">
        <p14:creationId xmlns:p14="http://schemas.microsoft.com/office/powerpoint/2010/main" val="218733414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Black" panose="020B0A04020102020204" pitchFamily="34" charset="0"/>
              </a:rPr>
              <a:t>Risk factor for </a:t>
            </a:r>
            <a:r>
              <a:rPr lang="en-US" dirty="0" smtClean="0">
                <a:solidFill>
                  <a:srgbClr val="FF0000"/>
                </a:solidFill>
                <a:latin typeface="Arial Black" panose="020B0A04020102020204" pitchFamily="34" charset="0"/>
              </a:rPr>
              <a:t>NEC</a:t>
            </a:r>
            <a:endParaRPr lang="fa-IR" dirty="0">
              <a:solidFill>
                <a:srgbClr val="FF0000"/>
              </a:solidFill>
              <a:latin typeface="Arial Black" panose="020B0A04020102020204" pitchFamily="34" charset="0"/>
            </a:endParaRPr>
          </a:p>
        </p:txBody>
      </p:sp>
      <p:sp>
        <p:nvSpPr>
          <p:cNvPr id="3" name="Content Placeholder 2"/>
          <p:cNvSpPr>
            <a:spLocks noGrp="1"/>
          </p:cNvSpPr>
          <p:nvPr>
            <p:ph idx="1"/>
          </p:nvPr>
        </p:nvSpPr>
        <p:spPr/>
        <p:txBody>
          <a:bodyPr>
            <a:normAutofit lnSpcReduction="10000"/>
          </a:bodyPr>
          <a:lstStyle/>
          <a:p>
            <a:pPr algn="l" rtl="0"/>
            <a:r>
              <a:rPr lang="en-US" b="1" dirty="0">
                <a:latin typeface="Arial Black" panose="020B0A04020102020204" pitchFamily="34" charset="0"/>
              </a:rPr>
              <a:t>Prematurity</a:t>
            </a:r>
          </a:p>
          <a:p>
            <a:pPr algn="l" rtl="0"/>
            <a:r>
              <a:rPr lang="en-US" b="1" dirty="0">
                <a:latin typeface="Arial Black" panose="020B0A04020102020204" pitchFamily="34" charset="0"/>
              </a:rPr>
              <a:t>Enteral feeding</a:t>
            </a:r>
          </a:p>
          <a:p>
            <a:pPr algn="l" rtl="0"/>
            <a:r>
              <a:rPr lang="en-US" b="1" dirty="0">
                <a:latin typeface="Arial Black" panose="020B0A04020102020204" pitchFamily="34" charset="0"/>
              </a:rPr>
              <a:t>Bacterial colonization</a:t>
            </a:r>
          </a:p>
          <a:p>
            <a:pPr algn="l" rtl="0"/>
            <a:r>
              <a:rPr lang="en-US" b="1" dirty="0">
                <a:latin typeface="Arial Black" panose="020B0A04020102020204" pitchFamily="34" charset="0"/>
              </a:rPr>
              <a:t>Intestinal ischemia/asphyxia</a:t>
            </a:r>
          </a:p>
          <a:p>
            <a:pPr algn="l" rtl="0"/>
            <a:r>
              <a:rPr lang="en-US" b="1" dirty="0" smtClean="0"/>
              <a:t>Transfusion </a:t>
            </a:r>
            <a:r>
              <a:rPr lang="en-US" b="1" dirty="0"/>
              <a:t>of </a:t>
            </a:r>
            <a:r>
              <a:rPr lang="en-US" b="1" dirty="0" smtClean="0"/>
              <a:t>packed </a:t>
            </a:r>
            <a:r>
              <a:rPr lang="en-US" b="1" dirty="0"/>
              <a:t>red blood cells </a:t>
            </a:r>
            <a:endParaRPr lang="fa-IR" b="1" dirty="0" smtClean="0"/>
          </a:p>
          <a:p>
            <a:pPr algn="l" rtl="0"/>
            <a:r>
              <a:rPr lang="en-US" b="1" dirty="0" smtClean="0"/>
              <a:t>H2 </a:t>
            </a:r>
            <a:r>
              <a:rPr lang="en-US" b="1" dirty="0"/>
              <a:t>receptor </a:t>
            </a:r>
            <a:r>
              <a:rPr lang="en-US" b="1" dirty="0" smtClean="0"/>
              <a:t>antagonists</a:t>
            </a:r>
            <a:endParaRPr lang="fa-IR" b="1" dirty="0" smtClean="0"/>
          </a:p>
          <a:p>
            <a:pPr algn="l" rtl="0"/>
            <a:r>
              <a:rPr lang="en-US" b="1" dirty="0" smtClean="0"/>
              <a:t>Early </a:t>
            </a:r>
            <a:r>
              <a:rPr lang="en-US" b="1" dirty="0"/>
              <a:t>use of postnatal steroids</a:t>
            </a:r>
            <a:endParaRPr lang="fa-IR" b="1" dirty="0"/>
          </a:p>
        </p:txBody>
      </p:sp>
    </p:spTree>
    <p:extLst>
      <p:ext uri="{BB962C8B-B14F-4D97-AF65-F5344CB8AC3E}">
        <p14:creationId xmlns:p14="http://schemas.microsoft.com/office/powerpoint/2010/main" val="258329427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dirty="0" smtClean="0">
                <a:solidFill>
                  <a:srgbClr val="FF0000"/>
                </a:solidFill>
                <a:latin typeface="Arial Black" panose="020B0A04020102020204" pitchFamily="34" charset="0"/>
              </a:rPr>
              <a:t>Presentation of NEC</a:t>
            </a:r>
            <a:endParaRPr lang="fa-IR" sz="4800" dirty="0">
              <a:solidFill>
                <a:srgbClr val="FF0000"/>
              </a:solidFill>
              <a:latin typeface="Arial Black" panose="020B0A04020102020204" pitchFamily="34" charset="0"/>
            </a:endParaRPr>
          </a:p>
        </p:txBody>
      </p:sp>
      <p:pic>
        <p:nvPicPr>
          <p:cNvPr id="4" name="Content Placeholder 3"/>
          <p:cNvPicPr>
            <a:picLocks noGrp="1" noChangeAspect="1"/>
          </p:cNvPicPr>
          <p:nvPr>
            <p:ph idx="1"/>
          </p:nvPr>
        </p:nvPicPr>
        <p:blipFill>
          <a:blip r:embed="rId2"/>
          <a:stretch>
            <a:fillRect/>
          </a:stretch>
        </p:blipFill>
        <p:spPr>
          <a:xfrm>
            <a:off x="1295402" y="2408350"/>
            <a:ext cx="9601195" cy="3863662"/>
          </a:xfrm>
          <a:prstGeom prst="rect">
            <a:avLst/>
          </a:prstGeom>
        </p:spPr>
      </p:pic>
    </p:spTree>
    <p:extLst>
      <p:ext uri="{BB962C8B-B14F-4D97-AF65-F5344CB8AC3E}">
        <p14:creationId xmlns:p14="http://schemas.microsoft.com/office/powerpoint/2010/main" val="310310005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dirty="0">
                <a:solidFill>
                  <a:srgbClr val="FF0000"/>
                </a:solidFill>
                <a:latin typeface="Arial Black" panose="020B0A04020102020204" pitchFamily="34" charset="0"/>
              </a:rPr>
              <a:t>Enteral feeding</a:t>
            </a:r>
            <a:endParaRPr lang="fa-IR" sz="5400" dirty="0">
              <a:solidFill>
                <a:srgbClr val="FF0000"/>
              </a:solidFill>
              <a:latin typeface="Arial Black" panose="020B0A04020102020204" pitchFamily="34" charset="0"/>
            </a:endParaRPr>
          </a:p>
        </p:txBody>
      </p:sp>
      <p:sp>
        <p:nvSpPr>
          <p:cNvPr id="3" name="Content Placeholder 2"/>
          <p:cNvSpPr>
            <a:spLocks noGrp="1"/>
          </p:cNvSpPr>
          <p:nvPr>
            <p:ph idx="1"/>
          </p:nvPr>
        </p:nvSpPr>
        <p:spPr/>
        <p:txBody>
          <a:bodyPr/>
          <a:lstStyle/>
          <a:p>
            <a:pPr algn="l" rtl="0"/>
            <a:r>
              <a:rPr lang="en-US" dirty="0" smtClean="0">
                <a:latin typeface="Arial Black" panose="020B0A04020102020204" pitchFamily="34" charset="0"/>
              </a:rPr>
              <a:t>Enteral feeding  after 10 to 14 days</a:t>
            </a:r>
          </a:p>
          <a:p>
            <a:pPr algn="l" rtl="0"/>
            <a:endParaRPr lang="en-US" dirty="0" smtClean="0">
              <a:latin typeface="Arial Black" panose="020B0A04020102020204" pitchFamily="34" charset="0"/>
            </a:endParaRPr>
          </a:p>
          <a:p>
            <a:pPr algn="l" rtl="0"/>
            <a:r>
              <a:rPr lang="en-US" dirty="0" smtClean="0">
                <a:latin typeface="Arial Black" panose="020B0A04020102020204" pitchFamily="34" charset="0"/>
              </a:rPr>
              <a:t>Slow advance protocol to reach full feed over a period of 7 to 10 days</a:t>
            </a:r>
            <a:endParaRPr lang="fa-IR" dirty="0">
              <a:latin typeface="Arial Black" panose="020B0A04020102020204" pitchFamily="34" charset="0"/>
            </a:endParaRPr>
          </a:p>
        </p:txBody>
      </p:sp>
    </p:spTree>
    <p:extLst>
      <p:ext uri="{BB962C8B-B14F-4D97-AF65-F5344CB8AC3E}">
        <p14:creationId xmlns:p14="http://schemas.microsoft.com/office/powerpoint/2010/main" val="297734543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Arial Black" panose="020B0A04020102020204" pitchFamily="34" charset="0"/>
              </a:rPr>
              <a:t>Nutrition </a:t>
            </a:r>
            <a:r>
              <a:rPr lang="en-US" dirty="0">
                <a:latin typeface="Arial Black" panose="020B0A04020102020204" pitchFamily="34" charset="0"/>
              </a:rPr>
              <a:t>Support Guideline </a:t>
            </a:r>
            <a:r>
              <a:rPr lang="en-US" dirty="0" smtClean="0">
                <a:latin typeface="Arial Black" panose="020B0A04020102020204" pitchFamily="34" charset="0"/>
              </a:rPr>
              <a:t>IN </a:t>
            </a:r>
            <a:r>
              <a:rPr lang="en-US" dirty="0" smtClean="0">
                <a:solidFill>
                  <a:srgbClr val="FF0000"/>
                </a:solidFill>
                <a:latin typeface="Arial Black" panose="020B0A04020102020204" pitchFamily="34" charset="0"/>
              </a:rPr>
              <a:t>NEC</a:t>
            </a:r>
            <a:endParaRPr lang="fa-IR" dirty="0">
              <a:solidFill>
                <a:srgbClr val="FF0000"/>
              </a:solidFill>
              <a:latin typeface="Arial Black" panose="020B0A04020102020204" pitchFamily="34" charset="0"/>
            </a:endParaRPr>
          </a:p>
        </p:txBody>
      </p:sp>
      <p:pic>
        <p:nvPicPr>
          <p:cNvPr id="7" name="Content Placeholder 6"/>
          <p:cNvPicPr>
            <a:picLocks noGrp="1" noChangeAspect="1"/>
          </p:cNvPicPr>
          <p:nvPr>
            <p:ph idx="1"/>
          </p:nvPr>
        </p:nvPicPr>
        <p:blipFill>
          <a:blip r:embed="rId2"/>
          <a:stretch>
            <a:fillRect/>
          </a:stretch>
        </p:blipFill>
        <p:spPr>
          <a:xfrm>
            <a:off x="1295403" y="2446986"/>
            <a:ext cx="9601196" cy="3812145"/>
          </a:xfrm>
          <a:prstGeom prst="rect">
            <a:avLst/>
          </a:prstGeom>
        </p:spPr>
      </p:pic>
    </p:spTree>
    <p:extLst>
      <p:ext uri="{BB962C8B-B14F-4D97-AF65-F5344CB8AC3E}">
        <p14:creationId xmlns:p14="http://schemas.microsoft.com/office/powerpoint/2010/main" val="28234405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solidFill>
                  <a:srgbClr val="FF0000"/>
                </a:solidFill>
                <a:latin typeface="Arial Black" panose="020B0A04020102020204" pitchFamily="34" charset="0"/>
              </a:rPr>
              <a:t>Etiology</a:t>
            </a:r>
            <a:endParaRPr lang="fa-IR" sz="5400" dirty="0">
              <a:solidFill>
                <a:srgbClr val="FF0000"/>
              </a:solidFill>
            </a:endParaRPr>
          </a:p>
        </p:txBody>
      </p:sp>
      <p:pic>
        <p:nvPicPr>
          <p:cNvPr id="4" name="Content Placeholder 3"/>
          <p:cNvPicPr>
            <a:picLocks noGrp="1" noChangeAspect="1"/>
          </p:cNvPicPr>
          <p:nvPr>
            <p:ph idx="1"/>
          </p:nvPr>
        </p:nvPicPr>
        <p:blipFill>
          <a:blip r:embed="rId2"/>
          <a:stretch>
            <a:fillRect/>
          </a:stretch>
        </p:blipFill>
        <p:spPr>
          <a:xfrm>
            <a:off x="2756079" y="2434107"/>
            <a:ext cx="6915955" cy="3825025"/>
          </a:xfrm>
          <a:prstGeom prst="rect">
            <a:avLst/>
          </a:prstGeom>
        </p:spPr>
      </p:pic>
    </p:spTree>
    <p:extLst>
      <p:ext uri="{BB962C8B-B14F-4D97-AF65-F5344CB8AC3E}">
        <p14:creationId xmlns:p14="http://schemas.microsoft.com/office/powerpoint/2010/main" val="36403345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2" y="982132"/>
            <a:ext cx="9601196" cy="923941"/>
          </a:xfrm>
        </p:spPr>
        <p:txBody>
          <a:bodyPr>
            <a:noAutofit/>
          </a:bodyPr>
          <a:lstStyle/>
          <a:p>
            <a:r>
              <a:rPr lang="en-US" sz="2400" b="1" dirty="0"/>
              <a:t>Role of Toll-like receptor 4 (TLR4) in epithelial injury and repair mechanisms</a:t>
            </a:r>
            <a:endParaRPr lang="fa-IR" sz="2400" b="1" dirty="0"/>
          </a:p>
        </p:txBody>
      </p:sp>
      <p:pic>
        <p:nvPicPr>
          <p:cNvPr id="4" name="Content Placeholder 3"/>
          <p:cNvPicPr>
            <a:picLocks noGrp="1" noChangeAspect="1"/>
          </p:cNvPicPr>
          <p:nvPr>
            <p:ph idx="1"/>
          </p:nvPr>
        </p:nvPicPr>
        <p:blipFill>
          <a:blip r:embed="rId2"/>
          <a:stretch>
            <a:fillRect/>
          </a:stretch>
        </p:blipFill>
        <p:spPr>
          <a:xfrm>
            <a:off x="1295402" y="2176530"/>
            <a:ext cx="9601197" cy="4082601"/>
          </a:xfrm>
          <a:prstGeom prst="rect">
            <a:avLst/>
          </a:prstGeom>
        </p:spPr>
      </p:pic>
    </p:spTree>
    <p:extLst>
      <p:ext uri="{BB962C8B-B14F-4D97-AF65-F5344CB8AC3E}">
        <p14:creationId xmlns:p14="http://schemas.microsoft.com/office/powerpoint/2010/main" val="301063718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43944" y="605307"/>
            <a:ext cx="10972800" cy="5640947"/>
          </a:xfrm>
          <a:prstGeom prst="rect">
            <a:avLst/>
          </a:prstGeom>
        </p:spPr>
      </p:pic>
    </p:spTree>
    <p:extLst>
      <p:ext uri="{BB962C8B-B14F-4D97-AF65-F5344CB8AC3E}">
        <p14:creationId xmlns:p14="http://schemas.microsoft.com/office/powerpoint/2010/main" val="319851765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05307" y="605308"/>
            <a:ext cx="10985679" cy="5628068"/>
          </a:xfrm>
          <a:prstGeom prst="rect">
            <a:avLst/>
          </a:prstGeom>
        </p:spPr>
      </p:pic>
    </p:spTree>
    <p:extLst>
      <p:ext uri="{BB962C8B-B14F-4D97-AF65-F5344CB8AC3E}">
        <p14:creationId xmlns:p14="http://schemas.microsoft.com/office/powerpoint/2010/main" val="82988053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547937" y="1247775"/>
            <a:ext cx="7096125" cy="4362450"/>
          </a:xfrm>
          <a:prstGeom prst="rect">
            <a:avLst/>
          </a:prstGeom>
        </p:spPr>
      </p:pic>
    </p:spTree>
    <p:extLst>
      <p:ext uri="{BB962C8B-B14F-4D97-AF65-F5344CB8AC3E}">
        <p14:creationId xmlns:p14="http://schemas.microsoft.com/office/powerpoint/2010/main" val="43910300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Absorption of nutrients in the</a:t>
            </a:r>
            <a:br>
              <a:rPr lang="en-US" b="1" dirty="0"/>
            </a:br>
            <a:r>
              <a:rPr lang="en-US" b="1" dirty="0"/>
              <a:t>small bowel varies with the region</a:t>
            </a:r>
            <a:endParaRPr lang="fa-IR" b="1" dirty="0"/>
          </a:p>
        </p:txBody>
      </p:sp>
      <p:pic>
        <p:nvPicPr>
          <p:cNvPr id="4" name="Content Placeholder 3"/>
          <p:cNvPicPr>
            <a:picLocks noGrp="1" noChangeAspect="1"/>
          </p:cNvPicPr>
          <p:nvPr>
            <p:ph idx="1"/>
          </p:nvPr>
        </p:nvPicPr>
        <p:blipFill>
          <a:blip r:embed="rId2"/>
          <a:stretch>
            <a:fillRect/>
          </a:stretch>
        </p:blipFill>
        <p:spPr>
          <a:xfrm>
            <a:off x="1295402" y="2285999"/>
            <a:ext cx="9601196" cy="3986011"/>
          </a:xfrm>
          <a:prstGeom prst="rect">
            <a:avLst/>
          </a:prstGeom>
        </p:spPr>
      </p:pic>
    </p:spTree>
    <p:extLst>
      <p:ext uri="{BB962C8B-B14F-4D97-AF65-F5344CB8AC3E}">
        <p14:creationId xmlns:p14="http://schemas.microsoft.com/office/powerpoint/2010/main" val="158840330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a:latin typeface="Arial Black" panose="020B0A04020102020204" pitchFamily="34" charset="0"/>
              </a:rPr>
              <a:t>Factors Affecting Prognosis of SBS</a:t>
            </a:r>
            <a:endParaRPr lang="fa-IR" sz="3600" b="1" dirty="0">
              <a:latin typeface="Arial Black" panose="020B0A04020102020204" pitchFamily="34" charset="0"/>
            </a:endParaRPr>
          </a:p>
        </p:txBody>
      </p:sp>
      <p:sp>
        <p:nvSpPr>
          <p:cNvPr id="3" name="Content Placeholder 2"/>
          <p:cNvSpPr>
            <a:spLocks noGrp="1"/>
          </p:cNvSpPr>
          <p:nvPr>
            <p:ph idx="1"/>
          </p:nvPr>
        </p:nvSpPr>
        <p:spPr>
          <a:xfrm>
            <a:off x="1295401" y="2556931"/>
            <a:ext cx="9601196" cy="3586291"/>
          </a:xfrm>
        </p:spPr>
        <p:txBody>
          <a:bodyPr>
            <a:normAutofit fontScale="92500"/>
          </a:bodyPr>
          <a:lstStyle/>
          <a:p>
            <a:pPr algn="l" rtl="0"/>
            <a:r>
              <a:rPr lang="en-US" dirty="0">
                <a:latin typeface="Arial Black" panose="020B0A04020102020204" pitchFamily="34" charset="0"/>
              </a:rPr>
              <a:t>length of residual bowel</a:t>
            </a:r>
          </a:p>
          <a:p>
            <a:pPr algn="l" rtl="0"/>
            <a:r>
              <a:rPr lang="en-US" dirty="0">
                <a:latin typeface="Arial Black" panose="020B0A04020102020204" pitchFamily="34" charset="0"/>
              </a:rPr>
              <a:t>Presence or absence of ileocecal </a:t>
            </a:r>
            <a:r>
              <a:rPr lang="en-US" dirty="0" smtClean="0">
                <a:latin typeface="Arial Black" panose="020B0A04020102020204" pitchFamily="34" charset="0"/>
              </a:rPr>
              <a:t>valve</a:t>
            </a:r>
            <a:endParaRPr lang="en-US" dirty="0">
              <a:latin typeface="Arial Black" panose="020B0A04020102020204" pitchFamily="34" charset="0"/>
            </a:endParaRPr>
          </a:p>
          <a:p>
            <a:pPr algn="l" rtl="0"/>
            <a:r>
              <a:rPr lang="en-US" dirty="0">
                <a:latin typeface="Arial Black" panose="020B0A04020102020204" pitchFamily="34" charset="0"/>
              </a:rPr>
              <a:t>Type </a:t>
            </a:r>
            <a:r>
              <a:rPr lang="en-US" dirty="0" smtClean="0">
                <a:latin typeface="Arial Black" panose="020B0A04020102020204" pitchFamily="34" charset="0"/>
              </a:rPr>
              <a:t>of enteral </a:t>
            </a:r>
            <a:r>
              <a:rPr lang="en-US" dirty="0">
                <a:latin typeface="Arial Black" panose="020B0A04020102020204" pitchFamily="34" charset="0"/>
              </a:rPr>
              <a:t>feeds used</a:t>
            </a:r>
          </a:p>
          <a:p>
            <a:pPr algn="l" rtl="0"/>
            <a:r>
              <a:rPr lang="en-US" dirty="0" smtClean="0">
                <a:latin typeface="Arial Black" panose="020B0A04020102020204" pitchFamily="34" charset="0"/>
              </a:rPr>
              <a:t>Early introduction </a:t>
            </a:r>
            <a:r>
              <a:rPr lang="en-US" dirty="0">
                <a:latin typeface="Arial Black" panose="020B0A04020102020204" pitchFamily="34" charset="0"/>
              </a:rPr>
              <a:t>of enteral feeds</a:t>
            </a:r>
          </a:p>
          <a:p>
            <a:pPr algn="l" rtl="0"/>
            <a:r>
              <a:rPr lang="en-US" dirty="0">
                <a:latin typeface="Arial Black" panose="020B0A04020102020204" pitchFamily="34" charset="0"/>
              </a:rPr>
              <a:t>Adaptive potential of residual bowel</a:t>
            </a:r>
          </a:p>
          <a:p>
            <a:pPr algn="l" rtl="0"/>
            <a:r>
              <a:rPr lang="en-US" dirty="0">
                <a:latin typeface="Arial Black" panose="020B0A04020102020204" pitchFamily="34" charset="0"/>
              </a:rPr>
              <a:t>Frequency of infections</a:t>
            </a:r>
          </a:p>
          <a:p>
            <a:pPr algn="l" rtl="0"/>
            <a:r>
              <a:rPr lang="en-US" dirty="0">
                <a:latin typeface="Arial Black" panose="020B0A04020102020204" pitchFamily="34" charset="0"/>
              </a:rPr>
              <a:t>Health </a:t>
            </a:r>
            <a:r>
              <a:rPr lang="en-US" dirty="0" smtClean="0">
                <a:latin typeface="Arial Black" panose="020B0A04020102020204" pitchFamily="34" charset="0"/>
              </a:rPr>
              <a:t>of other </a:t>
            </a:r>
            <a:r>
              <a:rPr lang="en-US" dirty="0">
                <a:latin typeface="Arial Black" panose="020B0A04020102020204" pitchFamily="34" charset="0"/>
              </a:rPr>
              <a:t>organs (ie, stomach, </a:t>
            </a:r>
            <a:r>
              <a:rPr lang="en-US" dirty="0" smtClean="0">
                <a:latin typeface="Arial Black" panose="020B0A04020102020204" pitchFamily="34" charset="0"/>
              </a:rPr>
              <a:t>pancreas</a:t>
            </a:r>
            <a:r>
              <a:rPr lang="en-US" dirty="0">
                <a:latin typeface="Arial Black" panose="020B0A04020102020204" pitchFamily="34" charset="0"/>
              </a:rPr>
              <a:t>, liver, colon)</a:t>
            </a:r>
            <a:endParaRPr lang="fa-IR" dirty="0">
              <a:latin typeface="Arial Black" panose="020B0A04020102020204" pitchFamily="34" charset="0"/>
            </a:endParaRPr>
          </a:p>
        </p:txBody>
      </p:sp>
    </p:spTree>
    <p:extLst>
      <p:ext uri="{BB962C8B-B14F-4D97-AF65-F5344CB8AC3E}">
        <p14:creationId xmlns:p14="http://schemas.microsoft.com/office/powerpoint/2010/main" val="369505002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a:solidFill>
                  <a:schemeClr val="bg2">
                    <a:lumMod val="10000"/>
                  </a:schemeClr>
                </a:solidFill>
              </a:rPr>
              <a:t>Changes Associated With Intestinal Adaptation</a:t>
            </a:r>
            <a:endParaRPr lang="fa-IR" sz="3600" b="1" dirty="0">
              <a:solidFill>
                <a:schemeClr val="bg2">
                  <a:lumMod val="10000"/>
                </a:schemeClr>
              </a:solidFill>
            </a:endParaRPr>
          </a:p>
        </p:txBody>
      </p:sp>
      <p:sp>
        <p:nvSpPr>
          <p:cNvPr id="3" name="Content Placeholder 2"/>
          <p:cNvSpPr>
            <a:spLocks noGrp="1"/>
          </p:cNvSpPr>
          <p:nvPr>
            <p:ph idx="1"/>
          </p:nvPr>
        </p:nvSpPr>
        <p:spPr>
          <a:xfrm>
            <a:off x="1295401" y="2472744"/>
            <a:ext cx="9601196" cy="3721994"/>
          </a:xfrm>
        </p:spPr>
        <p:txBody>
          <a:bodyPr/>
          <a:lstStyle/>
          <a:p>
            <a:pPr algn="l" rtl="0"/>
            <a:r>
              <a:rPr lang="en-US" b="1" dirty="0"/>
              <a:t>lncreased vitlus height</a:t>
            </a:r>
          </a:p>
          <a:p>
            <a:pPr algn="l" rtl="0"/>
            <a:r>
              <a:rPr lang="en-US" b="1" dirty="0"/>
              <a:t>Increased crypt depth</a:t>
            </a:r>
          </a:p>
          <a:p>
            <a:pPr algn="l" rtl="0"/>
            <a:r>
              <a:rPr lang="en-US" b="1" dirty="0"/>
              <a:t>Increased bowel length</a:t>
            </a:r>
          </a:p>
          <a:p>
            <a:pPr algn="l" rtl="0"/>
            <a:r>
              <a:rPr lang="en-US" b="1" dirty="0"/>
              <a:t>Increased bowel circumference</a:t>
            </a:r>
          </a:p>
          <a:p>
            <a:pPr algn="l" rtl="0"/>
            <a:r>
              <a:rPr lang="en-US" b="1" dirty="0"/>
              <a:t>lncreased bowel </a:t>
            </a:r>
            <a:r>
              <a:rPr lang="en-US" b="1" dirty="0" smtClean="0"/>
              <a:t>wall </a:t>
            </a:r>
            <a:r>
              <a:rPr lang="en-US" b="1" dirty="0"/>
              <a:t>thickness</a:t>
            </a:r>
          </a:p>
          <a:p>
            <a:pPr algn="l" rtl="0"/>
            <a:r>
              <a:rPr lang="en-US" b="1" dirty="0"/>
              <a:t>lncreased enterocyte proliferation</a:t>
            </a:r>
            <a:endParaRPr lang="fa-IR" b="1" dirty="0"/>
          </a:p>
        </p:txBody>
      </p:sp>
    </p:spTree>
    <p:extLst>
      <p:ext uri="{BB962C8B-B14F-4D97-AF65-F5344CB8AC3E}">
        <p14:creationId xmlns:p14="http://schemas.microsoft.com/office/powerpoint/2010/main" val="362975707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1266</TotalTime>
  <Words>1190</Words>
  <Application>Microsoft Office PowerPoint</Application>
  <PresentationFormat>Widescreen</PresentationFormat>
  <Paragraphs>249</Paragraphs>
  <Slides>63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63</vt:i4>
      </vt:variant>
    </vt:vector>
  </HeadingPairs>
  <TitlesOfParts>
    <vt:vector size="69" baseType="lpstr">
      <vt:lpstr>Aparajita</vt:lpstr>
      <vt:lpstr>Arial</vt:lpstr>
      <vt:lpstr>Arial Black</vt:lpstr>
      <vt:lpstr>Garamond</vt:lpstr>
      <vt:lpstr>Times New Roman</vt:lpstr>
      <vt:lpstr>Organic</vt:lpstr>
      <vt:lpstr>PowerPoint Presentation</vt:lpstr>
      <vt:lpstr>Nutrition in Children With Short Bowel Syndrome</vt:lpstr>
      <vt:lpstr>Length of small bowel</vt:lpstr>
      <vt:lpstr>Definition</vt:lpstr>
      <vt:lpstr>PowerPoint Presentation</vt:lpstr>
      <vt:lpstr>Etiology</vt:lpstr>
      <vt:lpstr>Absorption of nutrients in the small bowel varies with the region</vt:lpstr>
      <vt:lpstr>Factors Affecting Prognosis of SBS</vt:lpstr>
      <vt:lpstr>Changes Associated With Intestinal Adaptation</vt:lpstr>
      <vt:lpstr>Factors influence the adaptive process</vt:lpstr>
      <vt:lpstr>Enteral nutrition </vt:lpstr>
      <vt:lpstr>Nutritional Assessment</vt:lpstr>
      <vt:lpstr>Nutritional Management</vt:lpstr>
      <vt:lpstr>Enteral Nutrition</vt:lpstr>
      <vt:lpstr>Human milk</vt:lpstr>
      <vt:lpstr>When human milk is unavailable</vt:lpstr>
      <vt:lpstr>When human milk is unavailable</vt:lpstr>
      <vt:lpstr>When human milk is unavailable</vt:lpstr>
      <vt:lpstr>Medium-chain triglycerides</vt:lpstr>
      <vt:lpstr>Long-chain triglycerides</vt:lpstr>
      <vt:lpstr>Carbohydrates</vt:lpstr>
      <vt:lpstr>Carbohydrate malabsorption </vt:lpstr>
      <vt:lpstr>Soluble dietary fiber</vt:lpstr>
      <vt:lpstr>Anatomic considerations in management </vt:lpstr>
      <vt:lpstr>How to Feed</vt:lpstr>
      <vt:lpstr>How to Feed</vt:lpstr>
      <vt:lpstr>Guidelines for Advancing Enteral Feeds</vt:lpstr>
      <vt:lpstr>Complications Associated With SBS</vt:lpstr>
      <vt:lpstr>Central venous catheter related </vt:lpstr>
      <vt:lpstr>Parenteral nutrition-associated liver disease</vt:lpstr>
      <vt:lpstr>Metabolic complications</vt:lpstr>
      <vt:lpstr>Metabolic bone disease</vt:lpstr>
      <vt:lpstr>Renal complications</vt:lpstr>
      <vt:lpstr>Other complication</vt:lpstr>
      <vt:lpstr>Micronutrient Monitoring</vt:lpstr>
      <vt:lpstr>Supplementation following discontinuation of PN</vt:lpstr>
      <vt:lpstr>Oral bolus feeding</vt:lpstr>
      <vt:lpstr>Example</vt:lpstr>
      <vt:lpstr>Nutritional management of cholestasis in infants and children</vt:lpstr>
      <vt:lpstr>Nutritional therapy</vt:lpstr>
      <vt:lpstr>Energy</vt:lpstr>
      <vt:lpstr>Energy</vt:lpstr>
      <vt:lpstr>Energy</vt:lpstr>
      <vt:lpstr>Fat</vt:lpstr>
      <vt:lpstr>Protein</vt:lpstr>
      <vt:lpstr>Protein</vt:lpstr>
      <vt:lpstr>Essential fatty acids</vt:lpstr>
      <vt:lpstr>Essential fatty acids</vt:lpstr>
      <vt:lpstr>Essential fatty acids</vt:lpstr>
      <vt:lpstr>Deficiency of essential fatty acid</vt:lpstr>
      <vt:lpstr>Fat-soluble vitamins</vt:lpstr>
      <vt:lpstr>Guidelines for nutritional management in chronic cholestasis</vt:lpstr>
      <vt:lpstr>Guidelines for nutritional management in chronic cholestasis</vt:lpstr>
      <vt:lpstr>Guidelines for nutritional management in chronic cholestasis</vt:lpstr>
      <vt:lpstr>Necrotizing Enterocolitis </vt:lpstr>
      <vt:lpstr>Risk factor for NEC</vt:lpstr>
      <vt:lpstr>Presentation of NEC</vt:lpstr>
      <vt:lpstr>Enteral feeding</vt:lpstr>
      <vt:lpstr>Nutrition Support Guideline IN NEC</vt:lpstr>
      <vt:lpstr>Role of Toll-like receptor 4 (TLR4) in epithelial injury and repair mechanisms</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Nutrition in Children With Short Bowel Syndrome</dc:title>
  <dc:creator>Farnaz</dc:creator>
  <cp:lastModifiedBy>Farnaz</cp:lastModifiedBy>
  <cp:revision>68</cp:revision>
  <dcterms:created xsi:type="dcterms:W3CDTF">2015-12-10T06:28:20Z</dcterms:created>
  <dcterms:modified xsi:type="dcterms:W3CDTF">2015-12-14T20:54:00Z</dcterms:modified>
</cp:coreProperties>
</file>