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83" r:id="rId9"/>
    <p:sldId id="263" r:id="rId10"/>
    <p:sldId id="264" r:id="rId11"/>
    <p:sldId id="265" r:id="rId12"/>
    <p:sldId id="266" r:id="rId13"/>
    <p:sldId id="267" r:id="rId14"/>
    <p:sldId id="268" r:id="rId15"/>
    <p:sldId id="286" r:id="rId16"/>
    <p:sldId id="285" r:id="rId17"/>
    <p:sldId id="291" r:id="rId18"/>
    <p:sldId id="290" r:id="rId19"/>
    <p:sldId id="287" r:id="rId20"/>
    <p:sldId id="288" r:id="rId21"/>
    <p:sldId id="289" r:id="rId22"/>
    <p:sldId id="269" r:id="rId23"/>
    <p:sldId id="270" r:id="rId24"/>
    <p:sldId id="284" r:id="rId25"/>
    <p:sldId id="272" r:id="rId26"/>
    <p:sldId id="273" r:id="rId27"/>
    <p:sldId id="274" r:id="rId28"/>
    <p:sldId id="275" r:id="rId29"/>
    <p:sldId id="276" r:id="rId30"/>
    <p:sldId id="277" r:id="rId31"/>
    <p:sldId id="278" r:id="rId32"/>
    <p:sldId id="279" r:id="rId33"/>
    <p:sldId id="280" r:id="rId34"/>
    <p:sldId id="281"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BEF07272-DE39-4F6A-8FD8-38E88BC25E71}" type="datetimeFigureOut">
              <a:rPr lang="en-US" smtClean="0"/>
              <a:t>12/15/2015</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2AAD845-F3B0-440A-A155-A747CEA65EB3}"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F07272-DE39-4F6A-8FD8-38E88BC25E71}" type="datetimeFigureOut">
              <a:rPr lang="en-US" smtClean="0"/>
              <a:t>12/15/2015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F07272-DE39-4F6A-8FD8-38E88BC25E71}" type="datetimeFigureOut">
              <a:rPr lang="en-US" smtClean="0"/>
              <a:t>12/15/2015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EF07272-DE39-4F6A-8FD8-38E88BC25E71}" type="datetimeFigureOut">
              <a:rPr lang="en-US" smtClean="0"/>
              <a:t>12/15/2015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F07272-DE39-4F6A-8FD8-38E88BC25E71}" type="datetimeFigureOut">
              <a:rPr lang="en-US" smtClean="0"/>
              <a:t>12/15/2015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EF07272-DE39-4F6A-8FD8-38E88BC25E71}" type="datetimeFigureOut">
              <a:rPr lang="en-US" smtClean="0"/>
              <a:t>12/15/2015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AAD845-F3B0-440A-A155-A747CEA65EB3}"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EF07272-DE39-4F6A-8FD8-38E88BC25E71}" type="datetimeFigureOut">
              <a:rPr lang="en-US" smtClean="0"/>
              <a:t>12/15/2015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F07272-DE39-4F6A-8FD8-38E88BC25E71}" type="datetimeFigureOut">
              <a:rPr lang="en-US" smtClean="0"/>
              <a:t>12/15/2015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F07272-DE39-4F6A-8FD8-38E88BC25E71}" type="datetimeFigureOut">
              <a:rPr lang="en-US" smtClean="0"/>
              <a:t>12/15/2015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EF07272-DE39-4F6A-8FD8-38E88BC25E71}" type="datetimeFigureOut">
              <a:rPr lang="en-US" smtClean="0"/>
              <a:t>12/15/2015</a:t>
            </a:fld>
            <a:endParaRPr lang="en-US"/>
          </a:p>
        </p:txBody>
      </p:sp>
      <p:sp>
        <p:nvSpPr>
          <p:cNvPr id="7" name="Slide Number Placeholder 6"/>
          <p:cNvSpPr>
            <a:spLocks noGrp="1"/>
          </p:cNvSpPr>
          <p:nvPr>
            <p:ph type="sldNum" sz="quarter" idx="12"/>
          </p:nvPr>
        </p:nvSpPr>
        <p:spPr/>
        <p:txBody>
          <a:bodyPr/>
          <a:lstStyle/>
          <a:p>
            <a:fld id="{82AAD845-F3B0-440A-A155-A747CEA65EB3}"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F07272-DE39-4F6A-8FD8-38E88BC25E71}" type="datetimeFigureOut">
              <a:rPr lang="en-US" smtClean="0"/>
              <a:t>12/15/2015</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82AAD845-F3B0-440A-A155-A747CEA65EB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BEF07272-DE39-4F6A-8FD8-38E88BC25E71}" type="datetimeFigureOut">
              <a:rPr lang="en-US" smtClean="0"/>
              <a:t>12/15/2015</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2AAD845-F3B0-440A-A155-A747CEA65EB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medela.com/.imaging/stk/IW/photo-mod-zoom/dms/global/breastfeeding/products/feeding/specialFeedingDevices/images/supplement_nursing_system/document/supplement_nursing_system.png"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Neonatal Nutrition</a:t>
            </a:r>
            <a:br>
              <a:rPr lang="en-US" dirty="0" smtClean="0"/>
            </a:br>
            <a:endParaRPr lang="en-US" dirty="0"/>
          </a:p>
        </p:txBody>
      </p:sp>
      <p:sp>
        <p:nvSpPr>
          <p:cNvPr id="3" name="Subtitle 2"/>
          <p:cNvSpPr>
            <a:spLocks noGrp="1"/>
          </p:cNvSpPr>
          <p:nvPr>
            <p:ph type="subTitle" idx="1"/>
          </p:nvPr>
        </p:nvSpPr>
        <p:spPr/>
        <p:txBody>
          <a:bodyPr/>
          <a:lstStyle/>
          <a:p>
            <a:r>
              <a:rPr lang="en-US" dirty="0" smtClean="0"/>
              <a:t>P. </a:t>
            </a:r>
            <a:r>
              <a:rPr lang="en-US" dirty="0" err="1" smtClean="0"/>
              <a:t>Mohagheghi</a:t>
            </a:r>
            <a:r>
              <a:rPr lang="en-US" dirty="0" smtClean="0"/>
              <a:t>, M.D. </a:t>
            </a:r>
          </a:p>
          <a:p>
            <a:r>
              <a:rPr lang="en-US" dirty="0" smtClean="0"/>
              <a:t>Iran university of Medical sciences</a:t>
            </a:r>
            <a:endParaRPr lang="en-US" dirty="0"/>
          </a:p>
        </p:txBody>
      </p:sp>
    </p:spTree>
    <p:extLst>
      <p:ext uri="{BB962C8B-B14F-4D97-AF65-F5344CB8AC3E}">
        <p14:creationId xmlns:p14="http://schemas.microsoft.com/office/powerpoint/2010/main" val="80532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Kangaroo Care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Decreased variation in heart and respiratory rates, improved oxygenation, less </a:t>
            </a:r>
            <a:r>
              <a:rPr lang="en-US" dirty="0" err="1" smtClean="0"/>
              <a:t>bradycardia</a:t>
            </a:r>
            <a:r>
              <a:rPr lang="en-US" dirty="0" smtClean="0"/>
              <a:t>, fewer and shorter </a:t>
            </a:r>
            <a:r>
              <a:rPr lang="en-US" dirty="0" err="1" smtClean="0"/>
              <a:t>apnoeic</a:t>
            </a:r>
            <a:r>
              <a:rPr lang="en-US" dirty="0" smtClean="0"/>
              <a:t> episodes. </a:t>
            </a:r>
          </a:p>
          <a:p>
            <a:r>
              <a:rPr lang="en-US" dirty="0" smtClean="0"/>
              <a:t>Maintains skin and core temperatures through conduction of heat from the parent. </a:t>
            </a:r>
          </a:p>
          <a:p>
            <a:r>
              <a:rPr lang="en-US" dirty="0" smtClean="0"/>
              <a:t>Promotes optimal infant growth and development. </a:t>
            </a:r>
          </a:p>
          <a:p>
            <a:r>
              <a:rPr lang="en-US" dirty="0" smtClean="0"/>
              <a:t>Beneficial effects on the sleep-awake state </a:t>
            </a:r>
            <a:r>
              <a:rPr lang="en-US" dirty="0" err="1" smtClean="0"/>
              <a:t>organisation</a:t>
            </a:r>
            <a:r>
              <a:rPr lang="en-US" dirty="0" smtClean="0"/>
              <a:t> in infants.</a:t>
            </a:r>
            <a:endParaRPr lang="en-US" dirty="0"/>
          </a:p>
        </p:txBody>
      </p:sp>
    </p:spTree>
    <p:extLst>
      <p:ext uri="{BB962C8B-B14F-4D97-AF65-F5344CB8AC3E}">
        <p14:creationId xmlns:p14="http://schemas.microsoft.com/office/powerpoint/2010/main" val="4240108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Criteria for Returning Infant to the Incubator</a:t>
            </a:r>
            <a:br>
              <a:rPr lang="en-US" dirty="0" smtClean="0"/>
            </a:br>
            <a:endParaRPr lang="en-US" dirty="0"/>
          </a:p>
        </p:txBody>
      </p:sp>
      <p:sp>
        <p:nvSpPr>
          <p:cNvPr id="3" name="Content Placeholder 2"/>
          <p:cNvSpPr>
            <a:spLocks noGrp="1"/>
          </p:cNvSpPr>
          <p:nvPr>
            <p:ph idx="1"/>
          </p:nvPr>
        </p:nvSpPr>
        <p:spPr/>
        <p:txBody>
          <a:bodyPr/>
          <a:lstStyle/>
          <a:p>
            <a:r>
              <a:rPr lang="en-US" dirty="0" smtClean="0"/>
              <a:t>Increased O2 requirement of 10-20% </a:t>
            </a:r>
          </a:p>
          <a:p>
            <a:r>
              <a:rPr lang="en-US" dirty="0" smtClean="0"/>
              <a:t>Infant shows signs of distress i.e. apnea/ </a:t>
            </a:r>
            <a:r>
              <a:rPr lang="en-US" dirty="0" err="1" smtClean="0"/>
              <a:t>bradycardia</a:t>
            </a:r>
            <a:r>
              <a:rPr lang="en-US" dirty="0" smtClean="0"/>
              <a:t>/ desaturation/ color change, despite providing stimulation </a:t>
            </a:r>
          </a:p>
          <a:p>
            <a:r>
              <a:rPr lang="en-US" dirty="0" smtClean="0"/>
              <a:t>Hypothermia </a:t>
            </a:r>
          </a:p>
          <a:p>
            <a:r>
              <a:rPr lang="en-US" dirty="0" smtClean="0"/>
              <a:t>Baby remains unsettled and distressed</a:t>
            </a:r>
            <a:endParaRPr lang="en-US" dirty="0"/>
          </a:p>
        </p:txBody>
      </p:sp>
    </p:spTree>
    <p:extLst>
      <p:ext uri="{BB962C8B-B14F-4D97-AF65-F5344CB8AC3E}">
        <p14:creationId xmlns:p14="http://schemas.microsoft.com/office/powerpoint/2010/main" val="1997162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Nutrition: PHYSIOLOGY AND PATHOPHYSIOLOGY: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Preterm birth interrupts the development of nutrition development. Even if nutrients are provided </a:t>
            </a:r>
            <a:r>
              <a:rPr lang="en-US" dirty="0" err="1" smtClean="0"/>
              <a:t>parenterally</a:t>
            </a:r>
            <a:r>
              <a:rPr lang="en-US" dirty="0" smtClean="0"/>
              <a:t>, lack of enteric intake leads to decreased circulating gut peptides, slower enterocyte turnover and nutrient transport, decreased bile acid secretion, and increased susceptibility to infection due to impaired barrier function by intestinal epithelium, lack of colonization by normal commensal flora and colonization by pathogenic organisms. For fat digestion, the newborn depends on lingual lipase, which is stimulated by sucking and swallowing and by nutrients in the stomach but not the small bowel. </a:t>
            </a:r>
            <a:endParaRPr lang="en-US" dirty="0"/>
          </a:p>
        </p:txBody>
      </p:sp>
    </p:spTree>
    <p:extLst>
      <p:ext uri="{BB962C8B-B14F-4D97-AF65-F5344CB8AC3E}">
        <p14:creationId xmlns:p14="http://schemas.microsoft.com/office/powerpoint/2010/main" val="4072963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CONTRA-INDICATIONS TO FEEDING</a:t>
            </a:r>
            <a:endParaRPr lang="en-US" dirty="0"/>
          </a:p>
        </p:txBody>
      </p:sp>
      <p:sp>
        <p:nvSpPr>
          <p:cNvPr id="3" name="Content Placeholder 2"/>
          <p:cNvSpPr>
            <a:spLocks noGrp="1"/>
          </p:cNvSpPr>
          <p:nvPr>
            <p:ph idx="1"/>
          </p:nvPr>
        </p:nvSpPr>
        <p:spPr/>
        <p:txBody>
          <a:bodyPr>
            <a:normAutofit fontScale="62500" lnSpcReduction="20000"/>
          </a:bodyPr>
          <a:lstStyle/>
          <a:p>
            <a:pPr marL="0" indent="0">
              <a:buNone/>
            </a:pPr>
            <a:r>
              <a:rPr lang="en-US" dirty="0" smtClean="0"/>
              <a:t>Do not start feeds if the infant:</a:t>
            </a:r>
          </a:p>
          <a:p>
            <a:r>
              <a:rPr lang="en-US" dirty="0" smtClean="0"/>
              <a:t>is receiving indomethacin, or received it within the previous 48h</a:t>
            </a:r>
          </a:p>
          <a:p>
            <a:r>
              <a:rPr lang="en-US" dirty="0" smtClean="0"/>
              <a:t>has a </a:t>
            </a:r>
            <a:r>
              <a:rPr lang="en-US" dirty="0" err="1" smtClean="0"/>
              <a:t>hemodynamically</a:t>
            </a:r>
            <a:r>
              <a:rPr lang="en-US" dirty="0" smtClean="0"/>
              <a:t> significant patent </a:t>
            </a:r>
            <a:r>
              <a:rPr lang="en-US" dirty="0" err="1" smtClean="0"/>
              <a:t>ductus</a:t>
            </a:r>
            <a:r>
              <a:rPr lang="en-US" dirty="0" smtClean="0"/>
              <a:t> </a:t>
            </a:r>
            <a:r>
              <a:rPr lang="en-US" dirty="0" err="1" smtClean="0"/>
              <a:t>arteriosus</a:t>
            </a:r>
            <a:endParaRPr lang="en-US" dirty="0" smtClean="0"/>
          </a:p>
          <a:p>
            <a:r>
              <a:rPr lang="en-US" dirty="0" smtClean="0"/>
              <a:t>has significant metabolic acidosis.</a:t>
            </a:r>
          </a:p>
          <a:p>
            <a:r>
              <a:rPr lang="en-US" dirty="0" smtClean="0"/>
              <a:t>has severe respiratory instability or there is impending endotracheal intubation</a:t>
            </a:r>
          </a:p>
          <a:p>
            <a:r>
              <a:rPr lang="en-US" dirty="0" smtClean="0"/>
              <a:t>has hemodynamic instability as evidenced by clinical signs of sepsis, hypotension,</a:t>
            </a:r>
          </a:p>
          <a:p>
            <a:r>
              <a:rPr lang="en-US" dirty="0" smtClean="0"/>
              <a:t>is receiving dopamine (at a dose &gt;3 mcg/kg/min) or other vasopressor drugs</a:t>
            </a:r>
          </a:p>
          <a:p>
            <a:r>
              <a:rPr lang="en-US" dirty="0" smtClean="0"/>
              <a:t>received an exchange transfusion within the past 8h.</a:t>
            </a:r>
          </a:p>
          <a:p>
            <a:r>
              <a:rPr lang="en-US" dirty="0" smtClean="0"/>
              <a:t>has abdominal distension or other signs of GI dysfunction.</a:t>
            </a:r>
          </a:p>
          <a:p>
            <a:r>
              <a:rPr lang="en-US" dirty="0" smtClean="0"/>
              <a:t>has had an episode of severe asphyxia (perinatal or post-natal) in the previous 72h.</a:t>
            </a:r>
            <a:endParaRPr lang="en-US" dirty="0"/>
          </a:p>
        </p:txBody>
      </p:sp>
    </p:spTree>
    <p:extLst>
      <p:ext uri="{BB962C8B-B14F-4D97-AF65-F5344CB8AC3E}">
        <p14:creationId xmlns:p14="http://schemas.microsoft.com/office/powerpoint/2010/main" val="1649919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 of feeding</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Because preterm infants usually have not yet developed coordinated sucking and swallowing, they must be fed by gavage:</a:t>
            </a:r>
          </a:p>
          <a:p>
            <a:r>
              <a:rPr lang="en-US" dirty="0" err="1" smtClean="0"/>
              <a:t>Orogastric</a:t>
            </a:r>
            <a:r>
              <a:rPr lang="en-US" dirty="0" smtClean="0"/>
              <a:t> tubes are usually used. Because infants are obligate nose breathers, it is best not to occlude the nares with a tube. In addition, repeated insertion of </a:t>
            </a:r>
            <a:r>
              <a:rPr lang="en-US" dirty="0" err="1" smtClean="0"/>
              <a:t>anasal</a:t>
            </a:r>
            <a:r>
              <a:rPr lang="en-US" dirty="0" smtClean="0"/>
              <a:t> gastric tube can cause inflammation of the nose with subsequent obstruction.</a:t>
            </a:r>
          </a:p>
          <a:p>
            <a:r>
              <a:rPr lang="en-US" dirty="0" smtClean="0"/>
              <a:t>Estimate length of tube that must be inserted to reach the stomach. Insert the tube and aspirate to see if gastric contents are returned. While listening over stomach with stethoscope, inject ~5cc of air. If tube is in stomach, you should hear bubbling as you inject air. If you cannot hear any bubbling, tube may be in the trachea. Therefore, do not feed infant until you are certain that tube is in stomach</a:t>
            </a:r>
            <a:endParaRPr lang="en-US" dirty="0"/>
          </a:p>
        </p:txBody>
      </p:sp>
    </p:spTree>
    <p:extLst>
      <p:ext uri="{BB962C8B-B14F-4D97-AF65-F5344CB8AC3E}">
        <p14:creationId xmlns:p14="http://schemas.microsoft.com/office/powerpoint/2010/main" val="1284920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Cup feeding</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Make </a:t>
            </a:r>
            <a:r>
              <a:rPr lang="en-US" dirty="0"/>
              <a:t>sure your baby is fully awake, calm and alert.</a:t>
            </a:r>
          </a:p>
          <a:p>
            <a:r>
              <a:rPr lang="en-US" dirty="0" smtClean="0"/>
              <a:t>Hold </a:t>
            </a:r>
            <a:r>
              <a:rPr lang="en-US" dirty="0"/>
              <a:t>him in an upright position with your hand supporting his shoulders and neck.</a:t>
            </a:r>
          </a:p>
          <a:p>
            <a:r>
              <a:rPr lang="en-US" dirty="0" smtClean="0"/>
              <a:t>Gently </a:t>
            </a:r>
            <a:r>
              <a:rPr lang="en-US" dirty="0"/>
              <a:t>wrap your baby around his middle to keep his hands down so that he cannot bump the cup. A bib is handy to catch any dribbles of milk.</a:t>
            </a:r>
          </a:p>
          <a:p>
            <a:r>
              <a:rPr lang="en-US" dirty="0" smtClean="0"/>
              <a:t>It </a:t>
            </a:r>
            <a:r>
              <a:rPr lang="en-US" dirty="0"/>
              <a:t>is usually easier if you use a small soft cup or medicine glass.</a:t>
            </a:r>
          </a:p>
          <a:p>
            <a:r>
              <a:rPr lang="en-US" dirty="0" smtClean="0"/>
              <a:t>With </a:t>
            </a:r>
            <a:r>
              <a:rPr lang="en-US" dirty="0"/>
              <a:t>the cup about half-full, hold it so that it is just touching your baby's mouth. It should reach the corners of his mouth and rest lightly on his bottom lip.</a:t>
            </a:r>
          </a:p>
          <a:p>
            <a:r>
              <a:rPr lang="en-US" dirty="0" smtClean="0"/>
              <a:t>start </a:t>
            </a:r>
            <a:r>
              <a:rPr lang="en-US" dirty="0"/>
              <a:t>by allowing him just a tiny sip to encourage him.</a:t>
            </a:r>
          </a:p>
          <a:p>
            <a:r>
              <a:rPr lang="en-US" dirty="0" smtClean="0"/>
              <a:t>DO </a:t>
            </a:r>
            <a:r>
              <a:rPr lang="en-US" dirty="0"/>
              <a:t>NOT pour the milk into his mouth; tip the cup just enough so that he can lap the milk himself, bringing his tongue forward to do it.</a:t>
            </a:r>
          </a:p>
          <a:p>
            <a:r>
              <a:rPr lang="en-US" dirty="0" smtClean="0"/>
              <a:t>Keep </a:t>
            </a:r>
            <a:r>
              <a:rPr lang="en-US" dirty="0"/>
              <a:t>the cup in this tilted position.</a:t>
            </a:r>
          </a:p>
          <a:p>
            <a:r>
              <a:rPr lang="en-US" dirty="0" smtClean="0"/>
              <a:t>DO </a:t>
            </a:r>
            <a:r>
              <a:rPr lang="en-US" dirty="0"/>
              <a:t>NOT take the cup away when the baby pauses, unless he pulls away.</a:t>
            </a:r>
          </a:p>
          <a:p>
            <a:r>
              <a:rPr lang="en-US" dirty="0" smtClean="0"/>
              <a:t>Allow </a:t>
            </a:r>
            <a:r>
              <a:rPr lang="en-US" dirty="0"/>
              <a:t>him to start again when he is ready.</a:t>
            </a:r>
          </a:p>
          <a:p>
            <a:r>
              <a:rPr lang="en-US" dirty="0" smtClean="0"/>
              <a:t>Follow </a:t>
            </a:r>
            <a:r>
              <a:rPr lang="en-US" dirty="0"/>
              <a:t>your baby's cues and let him set his own pace.</a:t>
            </a:r>
          </a:p>
          <a:p>
            <a:endParaRPr lang="en-US" dirty="0"/>
          </a:p>
        </p:txBody>
      </p:sp>
    </p:spTree>
    <p:extLst>
      <p:ext uri="{BB962C8B-B14F-4D97-AF65-F5344CB8AC3E}">
        <p14:creationId xmlns:p14="http://schemas.microsoft.com/office/powerpoint/2010/main" val="3576343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181171"/>
            <a:ext cx="32766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6400"/>
            <a:ext cx="3238500"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1538" y="4253481"/>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3845" y="4724400"/>
            <a:ext cx="252412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890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www.medela.com/.imaging/stk/IW/medelaTextImage_large/dms/global/breastfeeding/products/feeding/specialFeedingDevices/images/supplement_nursing_system/document/supplement_nursing_system.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371600"/>
            <a:ext cx="2057400" cy="3810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438400" y="685800"/>
            <a:ext cx="2974212" cy="369332"/>
          </a:xfrm>
          <a:prstGeom prst="rect">
            <a:avLst/>
          </a:prstGeom>
        </p:spPr>
        <p:txBody>
          <a:bodyPr wrap="none">
            <a:spAutoFit/>
          </a:bodyPr>
          <a:lstStyle/>
          <a:p>
            <a:r>
              <a:rPr lang="en-US" dirty="0"/>
              <a:t>Supplemental Nursing System</a:t>
            </a:r>
          </a:p>
        </p:txBody>
      </p:sp>
    </p:spTree>
    <p:extLst>
      <p:ext uri="{BB962C8B-B14F-4D97-AF65-F5344CB8AC3E}">
        <p14:creationId xmlns:p14="http://schemas.microsoft.com/office/powerpoint/2010/main" val="1862418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143000"/>
            <a:ext cx="2209800"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819400"/>
            <a:ext cx="189547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070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Finger feeding </a:t>
            </a:r>
          </a:p>
        </p:txBody>
      </p:sp>
      <p:sp>
        <p:nvSpPr>
          <p:cNvPr id="3" name="Content Placeholder 2"/>
          <p:cNvSpPr>
            <a:spLocks noGrp="1"/>
          </p:cNvSpPr>
          <p:nvPr>
            <p:ph idx="1"/>
          </p:nvPr>
        </p:nvSpPr>
        <p:spPr/>
        <p:txBody>
          <a:bodyPr>
            <a:normAutofit fontScale="70000" lnSpcReduction="20000"/>
          </a:bodyPr>
          <a:lstStyle/>
          <a:p>
            <a:r>
              <a:rPr lang="en-US" dirty="0"/>
              <a:t>Finger feeding is much more similar to breastfeeding than is bottle feeding. In order to finger feed, the baby must keep his tongue down and forward over the gums, his mouth wide (the larger the finger used, the better so using a baby finger to do finger feeding is not a good idea), and his jaw forward. Furthermore, the motion of the tongue and jaw is similar to what the baby does while feeding at the breast. Finger feeding is best used to prepare the baby who is refusing to latch on to take the breast. It needs to be done only for a minute or two, at the most, just before trying the baby on the breast if the baby is refusing to latch on</a:t>
            </a:r>
            <a:r>
              <a:rPr lang="en-US" dirty="0" smtClean="0"/>
              <a:t>. </a:t>
            </a:r>
            <a:r>
              <a:rPr lang="en-US" dirty="0"/>
              <a:t>If the mother is not present to feed the baby or if the baby still doesn’t latch on after the finger feeding is attempted, then feeding the baby with a cup is better than finger feeding which can be slow</a:t>
            </a:r>
          </a:p>
        </p:txBody>
      </p:sp>
    </p:spTree>
    <p:extLst>
      <p:ext uri="{BB962C8B-B14F-4D97-AF65-F5344CB8AC3E}">
        <p14:creationId xmlns:p14="http://schemas.microsoft.com/office/powerpoint/2010/main" val="3374640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Assessment </a:t>
            </a:r>
            <a:br>
              <a:rPr lang="en-US" dirty="0" smtClean="0"/>
            </a:br>
            <a:endParaRPr lang="en-US" dirty="0"/>
          </a:p>
        </p:txBody>
      </p:sp>
      <p:sp>
        <p:nvSpPr>
          <p:cNvPr id="3" name="Content Placeholder 2"/>
          <p:cNvSpPr>
            <a:spLocks noGrp="1"/>
          </p:cNvSpPr>
          <p:nvPr>
            <p:ph idx="1"/>
          </p:nvPr>
        </p:nvSpPr>
        <p:spPr/>
        <p:txBody>
          <a:bodyPr>
            <a:normAutofit lnSpcReduction="10000"/>
          </a:bodyPr>
          <a:lstStyle/>
          <a:p>
            <a:endParaRPr lang="en-US" dirty="0" smtClean="0"/>
          </a:p>
          <a:p>
            <a:pPr marL="0" indent="0">
              <a:buNone/>
            </a:pPr>
            <a:r>
              <a:rPr lang="en-US" dirty="0" smtClean="0"/>
              <a:t>Feeding readiness is often evaluated by an infant's display of non-nutritive sucking and </a:t>
            </a:r>
            <a:r>
              <a:rPr lang="en-US" dirty="0" err="1" smtClean="0"/>
              <a:t>oromotor</a:t>
            </a:r>
            <a:r>
              <a:rPr lang="en-US" dirty="0" smtClean="0"/>
              <a:t> patterning </a:t>
            </a:r>
            <a:r>
              <a:rPr lang="en-US" sz="1400" dirty="0" smtClean="0"/>
              <a:t>(1)</a:t>
            </a:r>
            <a:r>
              <a:rPr lang="en-US" dirty="0" smtClean="0"/>
              <a:t>. </a:t>
            </a:r>
          </a:p>
          <a:p>
            <a:pPr marL="0" indent="0">
              <a:buNone/>
            </a:pPr>
            <a:r>
              <a:rPr lang="en-US" dirty="0" smtClean="0"/>
              <a:t>Sucking appears in utero during the second trimester and is remarkably stable and well-patterned by 34 weeks post-menstrual age in a healthy preterm infant </a:t>
            </a:r>
            <a:r>
              <a:rPr lang="en-US" sz="1300" dirty="0" smtClean="0"/>
              <a:t>(2)</a:t>
            </a:r>
            <a:r>
              <a:rPr lang="en-US" dirty="0" smtClean="0"/>
              <a:t>. </a:t>
            </a:r>
          </a:p>
          <a:p>
            <a:pPr marL="0" indent="0">
              <a:buNone/>
            </a:pPr>
            <a:r>
              <a:rPr lang="en-US" sz="1000" dirty="0" smtClean="0"/>
              <a:t>1;</a:t>
            </a:r>
            <a:r>
              <a:rPr lang="en-US" sz="1100" dirty="0"/>
              <a:t> </a:t>
            </a:r>
            <a:r>
              <a:rPr lang="en-US" sz="1100" dirty="0" smtClean="0"/>
              <a:t>Lau</a:t>
            </a:r>
            <a:r>
              <a:rPr lang="en-US" sz="1100" dirty="0"/>
              <a:t>, 2006; Bingham et al., </a:t>
            </a:r>
            <a:r>
              <a:rPr lang="en-US" sz="1100" dirty="0" smtClean="0"/>
              <a:t>2008</a:t>
            </a:r>
          </a:p>
          <a:p>
            <a:pPr marL="0" indent="0">
              <a:buNone/>
            </a:pPr>
            <a:r>
              <a:rPr lang="en-US" sz="1100" dirty="0" smtClean="0"/>
              <a:t>2:Hack</a:t>
            </a:r>
            <a:r>
              <a:rPr lang="en-US" sz="1100" dirty="0"/>
              <a:t>, </a:t>
            </a:r>
            <a:r>
              <a:rPr lang="en-US" sz="1100" dirty="0" err="1"/>
              <a:t>Estabrook</a:t>
            </a:r>
            <a:r>
              <a:rPr lang="en-US" sz="1100" dirty="0"/>
              <a:t>, &amp; Robertson, </a:t>
            </a:r>
            <a:r>
              <a:rPr lang="en-US" sz="1100" dirty="0" smtClean="0"/>
              <a:t>1985</a:t>
            </a:r>
            <a:endParaRPr lang="en-US" sz="1100" dirty="0"/>
          </a:p>
        </p:txBody>
      </p:sp>
    </p:spTree>
    <p:extLst>
      <p:ext uri="{BB962C8B-B14F-4D97-AF65-F5344CB8AC3E}">
        <p14:creationId xmlns:p14="http://schemas.microsoft.com/office/powerpoint/2010/main" val="264177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Finger feeding </a:t>
            </a:r>
          </a:p>
        </p:txBody>
      </p:sp>
      <p:sp>
        <p:nvSpPr>
          <p:cNvPr id="3" name="Content Placeholder 2"/>
          <p:cNvSpPr>
            <a:spLocks noGrp="1"/>
          </p:cNvSpPr>
          <p:nvPr>
            <p:ph idx="1"/>
          </p:nvPr>
        </p:nvSpPr>
        <p:spPr/>
        <p:txBody>
          <a:bodyPr>
            <a:normAutofit fontScale="62500" lnSpcReduction="20000"/>
          </a:bodyPr>
          <a:lstStyle/>
          <a:p>
            <a:r>
              <a:rPr lang="en-US" dirty="0"/>
              <a:t>You will need a lactation aid, made up of a feeding tube (#5French, 93 cm or 36 inches long), and a feeding bottle with an enlarged nipple hole, filled with expressed breast milk or supplement. The feeding tube is passed through the enlarged nipple hole into the fluid. </a:t>
            </a:r>
          </a:p>
          <a:p>
            <a:r>
              <a:rPr lang="en-US" dirty="0" smtClean="0"/>
              <a:t>Line </a:t>
            </a:r>
            <a:r>
              <a:rPr lang="en-US" dirty="0"/>
              <a:t>up the tube so that it sits on the soft part of your index, thumb, or middle finger. The end of the tube should line up no further than the end of your finger. It is easiest to grip the tube, about where it makes a gentle curve, between your thumb and middle finger and then position your index finger under the tube. If this is done properly, there is no need to tape the tube to your finger.</a:t>
            </a:r>
          </a:p>
          <a:p>
            <a:r>
              <a:rPr lang="en-US" dirty="0" smtClean="0"/>
              <a:t>Using </a:t>
            </a:r>
            <a:r>
              <a:rPr lang="en-US" dirty="0"/>
              <a:t>your finger with the tube, tickle the baby’s upper lip lightly until the baby opens up his mouth enough to allow your finger to enter. If the baby is very sleepy, but needs to be fed, the finger may be gently insinuated into his mouth. Pull the baby’s lower lip out if necessary by exerting some downward pressure on the baby’s chin. Generally, the baby will begin to suck even if asleep and as he receives liquids he will then wake up.</a:t>
            </a:r>
          </a:p>
          <a:p>
            <a:endParaRPr lang="en-US" dirty="0"/>
          </a:p>
        </p:txBody>
      </p:sp>
    </p:spTree>
    <p:extLst>
      <p:ext uri="{BB962C8B-B14F-4D97-AF65-F5344CB8AC3E}">
        <p14:creationId xmlns:p14="http://schemas.microsoft.com/office/powerpoint/2010/main" val="1151861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r>
              <a:rPr lang="en-US" dirty="0"/>
              <a:t>Insert your finger with the tube so that the soft part of your finger remains upwards. Keep your finger as flat as possible, thus keeping the baby’s tongue flat and forward. Usually the baby will begin sucking on the finger, and allow the finger to enter quite far. The baby will not usually gag on your finger even if it is in his mouth quite far, unless the baby is not hungry or he is very used to bottles.</a:t>
            </a:r>
          </a:p>
          <a:p>
            <a:r>
              <a:rPr lang="en-US" dirty="0" smtClean="0"/>
              <a:t>Gently </a:t>
            </a:r>
            <a:r>
              <a:rPr lang="en-US" dirty="0"/>
              <a:t>pull down the baby's chin, if his lower lip is sucked in.</a:t>
            </a:r>
          </a:p>
          <a:p>
            <a:r>
              <a:rPr lang="en-US" dirty="0" smtClean="0"/>
              <a:t>The </a:t>
            </a:r>
            <a:r>
              <a:rPr lang="en-US" dirty="0"/>
              <a:t>technique is working if the baby is drinking. If feeding is very slow, you may raise the bottle above the baby's head, but usually this should not be necessary. Try to keep your finger straight, flattening the baby's tongue. Try not to point your finger up, but keep it flat. Do not apply pressure to the roof of baby’s mouth.</a:t>
            </a:r>
          </a:p>
          <a:p>
            <a:r>
              <a:rPr lang="en-US" dirty="0" smtClean="0"/>
              <a:t>The </a:t>
            </a:r>
            <a:r>
              <a:rPr lang="en-US" dirty="0"/>
              <a:t>use of finger feeding with a syringe to push milk into the baby’s mouth is, in my opinion, too difficult for the mother to do alone and definitely not more effective than simply using a bottle with the nipple hole enlarged and the tube coming from it. The idea of finger feeding is not to feed the baby! The idea is to train the baby to suck properly so that pushing milk into his mouth defeats the whole purpose of finger feeding.</a:t>
            </a:r>
          </a:p>
          <a:p>
            <a:endParaRPr lang="en-US" dirty="0"/>
          </a:p>
        </p:txBody>
      </p:sp>
    </p:spTree>
    <p:extLst>
      <p:ext uri="{BB962C8B-B14F-4D97-AF65-F5344CB8AC3E}">
        <p14:creationId xmlns:p14="http://schemas.microsoft.com/office/powerpoint/2010/main" val="3885352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Badr" pitchFamily="2" charset="-78"/>
              </a:rPr>
              <a:t>نوع شیر</a:t>
            </a:r>
            <a:endParaRPr lang="en-US" dirty="0">
              <a:cs typeface="B Badr" pitchFamily="2" charset="-78"/>
            </a:endParaRPr>
          </a:p>
        </p:txBody>
      </p:sp>
      <p:sp>
        <p:nvSpPr>
          <p:cNvPr id="3" name="Content Placeholder 2"/>
          <p:cNvSpPr>
            <a:spLocks noGrp="1"/>
          </p:cNvSpPr>
          <p:nvPr>
            <p:ph idx="1"/>
          </p:nvPr>
        </p:nvSpPr>
        <p:spPr/>
        <p:txBody>
          <a:bodyPr/>
          <a:lstStyle/>
          <a:p>
            <a:pPr algn="r" rtl="1"/>
            <a:r>
              <a:rPr lang="fa-IR" dirty="0" smtClean="0">
                <a:cs typeface="B Badr" pitchFamily="2" charset="-78"/>
              </a:rPr>
              <a:t>بهترین شیر جهت تغذیه نوزادان نارس، شیر مادر خودشان است. شیر مادر را با غلظت کامل (رقیق نشده) مصرف کنید. </a:t>
            </a:r>
          </a:p>
          <a:p>
            <a:pPr algn="r" rtl="1"/>
            <a:r>
              <a:rPr lang="fa-IR" dirty="0" smtClean="0">
                <a:cs typeface="B Badr" pitchFamily="2" charset="-78"/>
              </a:rPr>
              <a:t>فقط در صورتی که شیر مادر موجود نیست، از شیرهای فرمولای نوزادان نارس (برای نوزادان با وزن کمتر از 2 کیلوگرم) استفاده کنید.</a:t>
            </a:r>
          </a:p>
          <a:p>
            <a:pPr algn="r" rtl="1"/>
            <a:endParaRPr lang="en-US" dirty="0">
              <a:cs typeface="B Badr" pitchFamily="2" charset="-78"/>
            </a:endParaRPr>
          </a:p>
        </p:txBody>
      </p:sp>
    </p:spTree>
    <p:extLst>
      <p:ext uri="{BB962C8B-B14F-4D97-AF65-F5344CB8AC3E}">
        <p14:creationId xmlns:p14="http://schemas.microsoft.com/office/powerpoint/2010/main" val="589652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Badr" pitchFamily="2" charset="-78"/>
              </a:rPr>
              <a:t>حجم شیر خوراکی:</a:t>
            </a:r>
            <a:br>
              <a:rPr lang="fa-IR" dirty="0" smtClean="0">
                <a:cs typeface="B Badr" pitchFamily="2" charset="-78"/>
              </a:rPr>
            </a:br>
            <a:endParaRPr lang="en-US" dirty="0">
              <a:cs typeface="B Badr" pitchFamily="2" charset="-78"/>
            </a:endParaRPr>
          </a:p>
        </p:txBody>
      </p:sp>
      <p:sp>
        <p:nvSpPr>
          <p:cNvPr id="3" name="Content Placeholder 2"/>
          <p:cNvSpPr>
            <a:spLocks noGrp="1"/>
          </p:cNvSpPr>
          <p:nvPr>
            <p:ph idx="1"/>
          </p:nvPr>
        </p:nvSpPr>
        <p:spPr/>
        <p:txBody>
          <a:bodyPr>
            <a:normAutofit/>
          </a:bodyPr>
          <a:lstStyle/>
          <a:p>
            <a:pPr algn="r" rtl="1"/>
            <a:r>
              <a:rPr lang="fa-IR" dirty="0" smtClean="0">
                <a:cs typeface="B Badr" pitchFamily="2" charset="-78"/>
              </a:rPr>
              <a:t>تغذیه تروفیک: تغذیه ای که حداکثر به میزان</a:t>
            </a:r>
            <a:r>
              <a:rPr lang="en-US" dirty="0" smtClean="0">
                <a:cs typeface="B Badr" pitchFamily="2" charset="-78"/>
              </a:rPr>
              <a:t>mL/kg </a:t>
            </a:r>
            <a:r>
              <a:rPr lang="fa-IR" dirty="0" smtClean="0">
                <a:cs typeface="B Badr" pitchFamily="2" charset="-78"/>
              </a:rPr>
              <a:t>24-12</a:t>
            </a:r>
            <a:r>
              <a:rPr lang="en-US" dirty="0" smtClean="0">
                <a:cs typeface="B Badr" pitchFamily="2" charset="-78"/>
              </a:rPr>
              <a:t>  </a:t>
            </a:r>
            <a:r>
              <a:rPr lang="fa-IR" dirty="0" smtClean="0">
                <a:cs typeface="B Badr" pitchFamily="2" charset="-78"/>
              </a:rPr>
              <a:t>داده شده و هدف آن حفظ و تامین مواد غذایی کافی جهت تکامل روده ها و ممانعت از آتروفی روده ها است. </a:t>
            </a:r>
          </a:p>
          <a:p>
            <a:pPr algn="r" rtl="1"/>
            <a:r>
              <a:rPr lang="fa-IR" dirty="0" smtClean="0">
                <a:cs typeface="B Badr" pitchFamily="2" charset="-78"/>
              </a:rPr>
              <a:t>با این روش حرکات روده ای بهبود یافته، کلستاز ناشی از تغذیه وریدی کم شده و هورمون های گوارشی تحریک می شوند. کاهش زمان بستری نوزاد نیز مشاهده می گردد.</a:t>
            </a:r>
          </a:p>
          <a:p>
            <a:pPr algn="r" rtl="1"/>
            <a:r>
              <a:rPr lang="fa-IR" dirty="0" smtClean="0">
                <a:cs typeface="B Badr" pitchFamily="2" charset="-78"/>
              </a:rPr>
              <a:t>  </a:t>
            </a:r>
            <a:endParaRPr lang="en-US" dirty="0"/>
          </a:p>
        </p:txBody>
      </p:sp>
    </p:spTree>
    <p:extLst>
      <p:ext uri="{BB962C8B-B14F-4D97-AF65-F5344CB8AC3E}">
        <p14:creationId xmlns:p14="http://schemas.microsoft.com/office/powerpoint/2010/main" val="60634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54162"/>
          </a:xfrm>
        </p:spPr>
        <p:txBody>
          <a:bodyPr>
            <a:normAutofit fontScale="90000"/>
          </a:bodyPr>
          <a:lstStyle/>
          <a:p>
            <a:r>
              <a:rPr lang="fa-IR" dirty="0"/>
              <a:t>	</a:t>
            </a:r>
            <a:r>
              <a:rPr lang="fa-IR" dirty="0">
                <a:cs typeface="B Badr" pitchFamily="2" charset="-78"/>
              </a:rPr>
              <a:t>نوزادان با وزن کمتر از 1 کیلوگرم: </a:t>
            </a:r>
            <a:r>
              <a:rPr lang="fa-IR" dirty="0"/>
              <a:t/>
            </a:r>
            <a:br>
              <a:rPr lang="fa-IR" dirty="0"/>
            </a:br>
            <a:r>
              <a:rPr lang="fa-IR" dirty="0"/>
              <a:t/>
            </a:r>
            <a:br>
              <a:rPr lang="fa-IR" dirty="0"/>
            </a:br>
            <a:endParaRPr lang="en-US" dirty="0"/>
          </a:p>
        </p:txBody>
      </p:sp>
      <p:sp>
        <p:nvSpPr>
          <p:cNvPr id="3" name="Content Placeholder 2"/>
          <p:cNvSpPr>
            <a:spLocks noGrp="1"/>
          </p:cNvSpPr>
          <p:nvPr>
            <p:ph idx="1"/>
          </p:nvPr>
        </p:nvSpPr>
        <p:spPr>
          <a:xfrm>
            <a:off x="457200" y="1600200"/>
            <a:ext cx="8229600" cy="5257800"/>
          </a:xfrm>
        </p:spPr>
        <p:txBody>
          <a:bodyPr/>
          <a:lstStyle/>
          <a:p>
            <a:pPr algn="r" rtl="1"/>
            <a:r>
              <a:rPr lang="fa-IR" dirty="0">
                <a:cs typeface="B Badr" pitchFamily="2" charset="-78"/>
              </a:rPr>
              <a:t>زمان شروع: 2 تا 4 روز پس از تولد و تثبیت نسبی وضعیت نوزاد (گرچه مطالعه دقیقی در خصوص زمان شروع تغذیه در این نوزادان وجود ندارد</a:t>
            </a:r>
            <a:r>
              <a:rPr lang="fa-IR" dirty="0" smtClean="0">
                <a:cs typeface="B Badr" pitchFamily="2" charset="-78"/>
              </a:rPr>
              <a:t>).</a:t>
            </a:r>
          </a:p>
          <a:p>
            <a:pPr algn="r" rtl="1"/>
            <a:r>
              <a:rPr lang="fa-IR" dirty="0" smtClean="0">
                <a:cs typeface="B Badr" pitchFamily="2" charset="-78"/>
              </a:rPr>
              <a:t>میزان </a:t>
            </a:r>
            <a:r>
              <a:rPr lang="fa-IR" dirty="0">
                <a:cs typeface="B Badr" pitchFamily="2" charset="-78"/>
              </a:rPr>
              <a:t>شیر: شروع با 1-0.5 سی سی هر 3 ساعت و افزایش به 1-0.5 سی سی هر 2 ساعت و پس از آن افزایش میزان شیر تا حداکثر </a:t>
            </a:r>
            <a:r>
              <a:rPr lang="en-US" dirty="0">
                <a:cs typeface="B Badr" pitchFamily="2" charset="-78"/>
              </a:rPr>
              <a:t>cc/kg </a:t>
            </a:r>
            <a:r>
              <a:rPr lang="fa-IR" dirty="0" smtClean="0">
                <a:cs typeface="B Badr" pitchFamily="2" charset="-78"/>
              </a:rPr>
              <a:t>20روزانه </a:t>
            </a:r>
            <a:r>
              <a:rPr lang="fa-IR" dirty="0">
                <a:cs typeface="B Badr" pitchFamily="2" charset="-78"/>
              </a:rPr>
              <a:t>(تغذیه تروفیک) و ادامه آن تا 5 روز. سپس میزان شیر روزانه حداکثر 30-20 سی سی روزانه افزایش یابد تا به حدود  </a:t>
            </a:r>
            <a:r>
              <a:rPr lang="en-US" dirty="0" smtClean="0">
                <a:cs typeface="B Badr" pitchFamily="2" charset="-78"/>
              </a:rPr>
              <a:t>cc/kg</a:t>
            </a:r>
            <a:r>
              <a:rPr lang="fa-IR" dirty="0" smtClean="0">
                <a:cs typeface="B Badr" pitchFamily="2" charset="-78"/>
              </a:rPr>
              <a:t>180-150روزانه </a:t>
            </a:r>
            <a:r>
              <a:rPr lang="fa-IR" dirty="0">
                <a:cs typeface="B Badr" pitchFamily="2" charset="-78"/>
              </a:rPr>
              <a:t>برسد.</a:t>
            </a:r>
          </a:p>
          <a:p>
            <a:pPr algn="r" rtl="1"/>
            <a:endParaRPr lang="fa-IR" dirty="0">
              <a:cs typeface="B Badr" pitchFamily="2" charset="-78"/>
            </a:endParaRPr>
          </a:p>
          <a:p>
            <a:pPr algn="r" rtl="1"/>
            <a:endParaRPr lang="en-US" dirty="0"/>
          </a:p>
        </p:txBody>
      </p:sp>
    </p:spTree>
    <p:extLst>
      <p:ext uri="{BB962C8B-B14F-4D97-AF65-F5344CB8AC3E}">
        <p14:creationId xmlns:p14="http://schemas.microsoft.com/office/powerpoint/2010/main" val="37997921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cs typeface="B Badr" pitchFamily="2" charset="-78"/>
              </a:rPr>
              <a:t>نوزادان با وزن 1.5-1 کیلوگرم:</a:t>
            </a:r>
            <a:br>
              <a:rPr lang="fa-IR" dirty="0">
                <a:cs typeface="B Badr" pitchFamily="2" charset="-78"/>
              </a:rPr>
            </a:br>
            <a:endParaRPr lang="en-US" dirty="0">
              <a:cs typeface="B Badr" pitchFamily="2" charset="-78"/>
            </a:endParaRPr>
          </a:p>
        </p:txBody>
      </p:sp>
      <p:sp>
        <p:nvSpPr>
          <p:cNvPr id="3" name="Content Placeholder 2"/>
          <p:cNvSpPr>
            <a:spLocks noGrp="1"/>
          </p:cNvSpPr>
          <p:nvPr>
            <p:ph idx="1"/>
          </p:nvPr>
        </p:nvSpPr>
        <p:spPr/>
        <p:txBody>
          <a:bodyPr>
            <a:normAutofit/>
          </a:bodyPr>
          <a:lstStyle/>
          <a:p>
            <a:pPr algn="r" rtl="1"/>
            <a:r>
              <a:rPr lang="fa-IR" dirty="0" smtClean="0">
                <a:cs typeface="B Badr" pitchFamily="2" charset="-78"/>
              </a:rPr>
              <a:t>زمان شروع: با تثبیت وضعیت نوزاد می توان تغذیه را حتی از روز اول شروع کرد. دلیلی در دست نیست که تاخیر تغذیه سبب کاهش شیوع انتروکولیت نکروزان خواهد شد.</a:t>
            </a:r>
          </a:p>
          <a:p>
            <a:pPr algn="r" rtl="1"/>
            <a:r>
              <a:rPr lang="fa-IR" dirty="0" smtClean="0">
                <a:cs typeface="B Badr" pitchFamily="2" charset="-78"/>
              </a:rPr>
              <a:t>میزان شیر: شروع با 5-3سی سی هر 3 ساعت و کاهش فاصله به هر 2 ساعت و سپس افزایش حجم شیر هر نوبت (حداکثر 30 سی سی روزانه) تا به حدود  </a:t>
            </a:r>
            <a:r>
              <a:rPr lang="en-US" dirty="0" smtClean="0">
                <a:cs typeface="B Badr" pitchFamily="2" charset="-78"/>
              </a:rPr>
              <a:t>cc/kg </a:t>
            </a:r>
            <a:r>
              <a:rPr lang="fa-IR" dirty="0" smtClean="0">
                <a:cs typeface="B Badr" pitchFamily="2" charset="-78"/>
              </a:rPr>
              <a:t>180-150برسد.</a:t>
            </a:r>
          </a:p>
          <a:p>
            <a:pPr algn="r" rtl="1"/>
            <a:endParaRPr lang="en-US" dirty="0">
              <a:cs typeface="B Badr" pitchFamily="2" charset="-78"/>
            </a:endParaRPr>
          </a:p>
        </p:txBody>
      </p:sp>
    </p:spTree>
    <p:extLst>
      <p:ext uri="{BB962C8B-B14F-4D97-AF65-F5344CB8AC3E}">
        <p14:creationId xmlns:p14="http://schemas.microsoft.com/office/powerpoint/2010/main" val="1902039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cs typeface="B Badr" pitchFamily="2" charset="-78"/>
              </a:rPr>
              <a:t>نوزادان با وزن 2-1.5 کیلوگرم:</a:t>
            </a:r>
            <a:r>
              <a:rPr lang="fa-IR" dirty="0"/>
              <a:t/>
            </a:r>
            <a:br>
              <a:rPr lang="fa-IR" dirty="0"/>
            </a:br>
            <a:endParaRPr lang="en-US" dirty="0"/>
          </a:p>
        </p:txBody>
      </p:sp>
      <p:sp>
        <p:nvSpPr>
          <p:cNvPr id="3" name="Content Placeholder 2"/>
          <p:cNvSpPr>
            <a:spLocks noGrp="1"/>
          </p:cNvSpPr>
          <p:nvPr>
            <p:ph idx="1"/>
          </p:nvPr>
        </p:nvSpPr>
        <p:spPr/>
        <p:txBody>
          <a:bodyPr/>
          <a:lstStyle/>
          <a:p>
            <a:pPr algn="r" rtl="1"/>
            <a:r>
              <a:rPr lang="fa-IR" dirty="0" smtClean="0">
                <a:cs typeface="B Badr" pitchFamily="2" charset="-78"/>
              </a:rPr>
              <a:t>زمان شروع: با تثبیت وضعیت نوزاد می توان تغذیه را حتی از روز اول شروع کرد. دلیلی در دست نیست که تاخیر تغذیه سبب کاهش شیوع انتروکولیت نکروزان خواهد شد.</a:t>
            </a:r>
          </a:p>
          <a:p>
            <a:pPr algn="r" rtl="1"/>
            <a:r>
              <a:rPr lang="fa-IR" dirty="0" smtClean="0">
                <a:cs typeface="B Badr" pitchFamily="2" charset="-78"/>
              </a:rPr>
              <a:t>میزان شیر: شروع با 8- 5سی سی هر 3 ساعت و سپس افزایش حجم شیر هر نوبت (حداکثر 30 سی سی روزانه) تا به حدود  </a:t>
            </a:r>
            <a:r>
              <a:rPr lang="en-US" dirty="0" smtClean="0">
                <a:cs typeface="B Badr" pitchFamily="2" charset="-78"/>
              </a:rPr>
              <a:t>cc/kg </a:t>
            </a:r>
            <a:r>
              <a:rPr lang="fa-IR" dirty="0" smtClean="0">
                <a:cs typeface="B Badr" pitchFamily="2" charset="-78"/>
              </a:rPr>
              <a:t>150-140برسد. </a:t>
            </a:r>
          </a:p>
          <a:p>
            <a:pPr algn="r" rtl="1"/>
            <a:endParaRPr lang="en-US" dirty="0">
              <a:cs typeface="B Badr" pitchFamily="2" charset="-78"/>
            </a:endParaRPr>
          </a:p>
        </p:txBody>
      </p:sp>
    </p:spTree>
    <p:extLst>
      <p:ext uri="{BB962C8B-B14F-4D97-AF65-F5344CB8AC3E}">
        <p14:creationId xmlns:p14="http://schemas.microsoft.com/office/powerpoint/2010/main" val="27467974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Badr" pitchFamily="2" charset="-78"/>
              </a:rPr>
              <a:t>مکمل شیر مادر</a:t>
            </a:r>
            <a:endParaRPr lang="en-US" dirty="0">
              <a:cs typeface="B Badr" pitchFamily="2" charset="-78"/>
            </a:endParaRPr>
          </a:p>
        </p:txBody>
      </p:sp>
      <p:sp>
        <p:nvSpPr>
          <p:cNvPr id="3" name="Content Placeholder 2"/>
          <p:cNvSpPr>
            <a:spLocks noGrp="1"/>
          </p:cNvSpPr>
          <p:nvPr>
            <p:ph idx="1"/>
          </p:nvPr>
        </p:nvSpPr>
        <p:spPr/>
        <p:txBody>
          <a:bodyPr/>
          <a:lstStyle/>
          <a:p>
            <a:pPr algn="r" rtl="1"/>
            <a:r>
              <a:rPr lang="fa-IR" dirty="0" smtClean="0">
                <a:cs typeface="B Badr" pitchFamily="2" charset="-78"/>
              </a:rPr>
              <a:t>در نوزادان با وزن کمتر از 1800 گرم، وقتی میزان دریافت شیر مادر  روزانه به </a:t>
            </a:r>
            <a:r>
              <a:rPr lang="en-US" dirty="0" smtClean="0">
                <a:cs typeface="B Badr" pitchFamily="2" charset="-78"/>
              </a:rPr>
              <a:t>cc/kg </a:t>
            </a:r>
            <a:r>
              <a:rPr lang="fa-IR" dirty="0" smtClean="0">
                <a:cs typeface="B Badr" pitchFamily="2" charset="-78"/>
              </a:rPr>
              <a:t>120رسید، از مکمل های شیر مادر</a:t>
            </a:r>
            <a:r>
              <a:rPr lang="en-US" dirty="0" smtClean="0">
                <a:cs typeface="B Badr" pitchFamily="2" charset="-78"/>
              </a:rPr>
              <a:t>  Human Milk Fortifier</a:t>
            </a:r>
            <a:r>
              <a:rPr lang="fa-IR" dirty="0" smtClean="0">
                <a:cs typeface="B Badr" pitchFamily="2" charset="-78"/>
              </a:rPr>
              <a:t>استفاده کنید که معمولا از افزودن 1 پیمانه مکمل به</a:t>
            </a:r>
            <a:r>
              <a:rPr lang="en-US" dirty="0" smtClean="0">
                <a:cs typeface="B Badr" pitchFamily="2" charset="-78"/>
              </a:rPr>
              <a:t>mL </a:t>
            </a:r>
            <a:r>
              <a:rPr lang="fa-IR" dirty="0" smtClean="0">
                <a:cs typeface="B Badr" pitchFamily="2" charset="-78"/>
              </a:rPr>
              <a:t>50-25شیر مادر شروع شده تا حداکثر 4 پیمانه در شبانه روز افزایش می یابد. </a:t>
            </a:r>
          </a:p>
          <a:p>
            <a:pPr algn="r" rtl="1"/>
            <a:r>
              <a:rPr lang="fa-IR" dirty="0" smtClean="0">
                <a:cs typeface="B Badr" pitchFamily="2" charset="-78"/>
              </a:rPr>
              <a:t>وقتی همه شیر دریافتی از راه سینه مادر می باشد، مکمل را قطع کنید.</a:t>
            </a:r>
            <a:endParaRPr lang="en-US" dirty="0">
              <a:cs typeface="B Badr" pitchFamily="2" charset="-78"/>
            </a:endParaRPr>
          </a:p>
        </p:txBody>
      </p:sp>
    </p:spTree>
    <p:extLst>
      <p:ext uri="{BB962C8B-B14F-4D97-AF65-F5344CB8AC3E}">
        <p14:creationId xmlns:p14="http://schemas.microsoft.com/office/powerpoint/2010/main" val="2916655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Protein Milk Supplement</a:t>
            </a:r>
            <a:r>
              <a:rPr lang="fa-IR" dirty="0" smtClean="0"/>
              <a:t> </a:t>
            </a:r>
            <a:endParaRPr lang="en-US" dirty="0"/>
          </a:p>
        </p:txBody>
      </p:sp>
      <p:sp>
        <p:nvSpPr>
          <p:cNvPr id="3" name="Content Placeholder 2"/>
          <p:cNvSpPr>
            <a:spLocks noGrp="1"/>
          </p:cNvSpPr>
          <p:nvPr>
            <p:ph idx="1"/>
          </p:nvPr>
        </p:nvSpPr>
        <p:spPr/>
        <p:txBody>
          <a:bodyPr>
            <a:normAutofit fontScale="85000" lnSpcReduction="20000"/>
          </a:bodyPr>
          <a:lstStyle/>
          <a:p>
            <a:pPr algn="r" rtl="1"/>
            <a:r>
              <a:rPr lang="fa-IR" dirty="0" smtClean="0">
                <a:cs typeface="B Badr" pitchFamily="2" charset="-78"/>
              </a:rPr>
              <a:t>میزان پروتئین شیر مادر </a:t>
            </a:r>
            <a:r>
              <a:rPr lang="en-US" dirty="0" smtClean="0">
                <a:cs typeface="B Badr" pitchFamily="2" charset="-78"/>
              </a:rPr>
              <a:t>1.5 g/100 mL </a:t>
            </a:r>
            <a:r>
              <a:rPr lang="fa-IR" dirty="0" smtClean="0">
                <a:cs typeface="B Badr" pitchFamily="2" charset="-78"/>
              </a:rPr>
              <a:t>است و میزان پروتئین شیر مادر به همراه 4 پیمانه مکمل شیر حدود </a:t>
            </a:r>
            <a:r>
              <a:rPr lang="en-US" dirty="0" smtClean="0">
                <a:cs typeface="B Badr" pitchFamily="2" charset="-78"/>
              </a:rPr>
              <a:t>2.6 g/100 mL  </a:t>
            </a:r>
            <a:r>
              <a:rPr lang="fa-IR" dirty="0" smtClean="0">
                <a:cs typeface="B Badr" pitchFamily="2" charset="-78"/>
              </a:rPr>
              <a:t>است. </a:t>
            </a:r>
            <a:endParaRPr lang="en-US" dirty="0" smtClean="0">
              <a:cs typeface="B Badr" pitchFamily="2" charset="-78"/>
            </a:endParaRPr>
          </a:p>
          <a:p>
            <a:pPr algn="r" rtl="1"/>
            <a:r>
              <a:rPr lang="fa-IR" dirty="0" smtClean="0">
                <a:cs typeface="B Badr" pitchFamily="2" charset="-78"/>
              </a:rPr>
              <a:t>میزان  پروتئین شیرهای فرمولای نوزادان نارس متفاوت بوده و حدود</a:t>
            </a:r>
            <a:r>
              <a:rPr lang="en-US" dirty="0" smtClean="0">
                <a:cs typeface="B Badr" pitchFamily="2" charset="-78"/>
              </a:rPr>
              <a:t> 3g/100 mL </a:t>
            </a:r>
            <a:r>
              <a:rPr lang="fa-IR" dirty="0" smtClean="0">
                <a:cs typeface="B Badr" pitchFamily="2" charset="-78"/>
              </a:rPr>
              <a:t>است. </a:t>
            </a:r>
            <a:endParaRPr lang="en-US" dirty="0" smtClean="0">
              <a:cs typeface="B Badr" pitchFamily="2" charset="-78"/>
            </a:endParaRPr>
          </a:p>
          <a:p>
            <a:pPr algn="r" rtl="1"/>
            <a:r>
              <a:rPr lang="fa-IR" dirty="0" smtClean="0">
                <a:cs typeface="B Badr" pitchFamily="2" charset="-78"/>
              </a:rPr>
              <a:t>با توجه به نیاز روزانه پروتئینی بالای نوزادان بسیار کم وزن (</a:t>
            </a:r>
            <a:r>
              <a:rPr lang="en-US" dirty="0" smtClean="0">
                <a:cs typeface="B Badr" pitchFamily="2" charset="-78"/>
              </a:rPr>
              <a:t>g/kg/d</a:t>
            </a:r>
            <a:r>
              <a:rPr lang="fa-IR" dirty="0" smtClean="0">
                <a:cs typeface="B Badr" pitchFamily="2" charset="-78"/>
              </a:rPr>
              <a:t>حدود 4-3.5 ) ممکن است نتوان فقط با تغذیه خوراکی این میزان دریافت پروتئین را برآورده کرد. در این مواقع می توان از اضافه نمودن </a:t>
            </a:r>
            <a:r>
              <a:rPr lang="en-US" dirty="0" smtClean="0">
                <a:cs typeface="B Badr" pitchFamily="2" charset="-78"/>
              </a:rPr>
              <a:t>Protein Milk Supplement (PMS) </a:t>
            </a:r>
            <a:r>
              <a:rPr lang="fa-IR" dirty="0" smtClean="0">
                <a:cs typeface="B Badr" pitchFamily="2" charset="-78"/>
              </a:rPr>
              <a:t>به شیر مادر یا شیر فرمولا استفاده نمود. </a:t>
            </a:r>
            <a:endParaRPr lang="en-US" dirty="0" smtClean="0">
              <a:cs typeface="B Badr" pitchFamily="2" charset="-78"/>
            </a:endParaRPr>
          </a:p>
          <a:p>
            <a:pPr algn="r" rtl="1"/>
            <a:r>
              <a:rPr lang="fa-IR" dirty="0" smtClean="0">
                <a:cs typeface="B Badr" pitchFamily="2" charset="-78"/>
              </a:rPr>
              <a:t>هر یک گرم پودر </a:t>
            </a:r>
            <a:r>
              <a:rPr lang="en-US" dirty="0" smtClean="0">
                <a:cs typeface="B Badr" pitchFamily="2" charset="-78"/>
              </a:rPr>
              <a:t>PMS </a:t>
            </a:r>
            <a:r>
              <a:rPr lang="fa-IR" dirty="0" smtClean="0">
                <a:cs typeface="B Badr" pitchFamily="2" charset="-78"/>
              </a:rPr>
              <a:t>معادل 0.8 گرم پروتئین خالص دارد و با توجه به اسمولاریتی کم آن (23.5 میلی اسمول به ازای هر گرم) نگران افزایش اسمولاریته شیر نباشید. یک مطالعه کوکرآن نشان داده است که استفاده از پروتئین اضافی سبب افزایش رشد وزنی، قدی و دور سر می گردد، اما در باره اثرات دراز مدت آن نتایج کافی در دست نیست.</a:t>
            </a:r>
            <a:endParaRPr lang="en-US" dirty="0">
              <a:cs typeface="B Badr" pitchFamily="2" charset="-78"/>
            </a:endParaRPr>
          </a:p>
        </p:txBody>
      </p:sp>
    </p:spTree>
    <p:extLst>
      <p:ext uri="{BB962C8B-B14F-4D97-AF65-F5344CB8AC3E}">
        <p14:creationId xmlns:p14="http://schemas.microsoft.com/office/powerpoint/2010/main" val="28438074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Badr" pitchFamily="2" charset="-78"/>
              </a:rPr>
              <a:t>مقایسه اسمولاریته شیرها</a:t>
            </a:r>
            <a:endParaRPr lang="en-US" dirty="0">
              <a:cs typeface="B Badr" pitchFamily="2" charset="-78"/>
            </a:endParaRPr>
          </a:p>
        </p:txBody>
      </p:sp>
      <p:sp>
        <p:nvSpPr>
          <p:cNvPr id="3" name="Content Placeholder 2"/>
          <p:cNvSpPr>
            <a:spLocks noGrp="1"/>
          </p:cNvSpPr>
          <p:nvPr>
            <p:ph idx="1"/>
          </p:nvPr>
        </p:nvSpPr>
        <p:spPr/>
        <p:txBody>
          <a:bodyPr/>
          <a:lstStyle/>
          <a:p>
            <a:pPr marL="0" indent="0">
              <a:buNone/>
            </a:pPr>
            <a:r>
              <a:rPr lang="en-US" dirty="0"/>
              <a:t>Type of </a:t>
            </a:r>
            <a:r>
              <a:rPr lang="en-US" dirty="0" smtClean="0"/>
              <a:t>feeding          Osmolality </a:t>
            </a:r>
            <a:r>
              <a:rPr lang="en-US" dirty="0"/>
              <a:t>(</a:t>
            </a:r>
            <a:r>
              <a:rPr lang="en-US" dirty="0" err="1"/>
              <a:t>mOsm</a:t>
            </a:r>
            <a:r>
              <a:rPr lang="en-US" dirty="0"/>
              <a:t>/100)</a:t>
            </a:r>
          </a:p>
          <a:p>
            <a:pPr marL="0" indent="0">
              <a:buNone/>
            </a:pPr>
            <a:r>
              <a:rPr lang="en-US" dirty="0"/>
              <a:t>Breast milk</a:t>
            </a:r>
            <a:r>
              <a:rPr lang="en-US" dirty="0" smtClean="0"/>
              <a:t>		                 297</a:t>
            </a:r>
          </a:p>
          <a:p>
            <a:pPr marL="0" indent="0">
              <a:buNone/>
            </a:pPr>
            <a:r>
              <a:rPr lang="en-US" dirty="0"/>
              <a:t>Human Milk Fortifier</a:t>
            </a:r>
            <a:r>
              <a:rPr lang="en-US" dirty="0" smtClean="0"/>
              <a:t>	       436</a:t>
            </a:r>
          </a:p>
          <a:p>
            <a:pPr marL="0" indent="0">
              <a:buNone/>
            </a:pPr>
            <a:r>
              <a:rPr lang="en-US" dirty="0" smtClean="0"/>
              <a:t>(4 scoops +100 mL BM)</a:t>
            </a:r>
          </a:p>
          <a:p>
            <a:pPr marL="0" indent="0">
              <a:buNone/>
            </a:pPr>
            <a:r>
              <a:rPr lang="en-US" dirty="0"/>
              <a:t>Preterm infant </a:t>
            </a:r>
            <a:r>
              <a:rPr lang="en-US" dirty="0" smtClean="0"/>
              <a:t>Formula         290-330</a:t>
            </a:r>
          </a:p>
          <a:p>
            <a:pPr marL="0" indent="0">
              <a:buNone/>
            </a:pPr>
            <a:r>
              <a:rPr lang="en-US" dirty="0"/>
              <a:t>Multivitamin drops</a:t>
            </a:r>
            <a:r>
              <a:rPr lang="en-US" dirty="0" smtClean="0"/>
              <a:t>	                   842</a:t>
            </a:r>
          </a:p>
          <a:p>
            <a:endParaRPr lang="en-US" dirty="0" smtClean="0"/>
          </a:p>
          <a:p>
            <a:endParaRPr lang="en-US" dirty="0"/>
          </a:p>
        </p:txBody>
      </p:sp>
    </p:spTree>
    <p:extLst>
      <p:ext uri="{BB962C8B-B14F-4D97-AF65-F5344CB8AC3E}">
        <p14:creationId xmlns:p14="http://schemas.microsoft.com/office/powerpoint/2010/main" val="3957642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smtClean="0"/>
              <a:t>The non-nutritive suck (NNS)—any repetitive mouthing activity on a blind nipple or pacifier that does not deliver a liquid stimulus  </a:t>
            </a:r>
            <a:r>
              <a:rPr lang="en-US" sz="1200" dirty="0" smtClean="0"/>
              <a:t>(1)</a:t>
            </a:r>
            <a:r>
              <a:rPr lang="en-US" dirty="0" smtClean="0"/>
              <a:t>—typically consists of a series of compression bursts and pause intervals. </a:t>
            </a:r>
          </a:p>
          <a:p>
            <a:r>
              <a:rPr lang="en-US" dirty="0" smtClean="0"/>
              <a:t>Each burst typically consists of several suck cycles that decelerate in rate over the first five cycles until a steady state of approximately 2 Hz is achieved. </a:t>
            </a:r>
          </a:p>
          <a:p>
            <a:r>
              <a:rPr lang="en-US" dirty="0" smtClean="0"/>
              <a:t>The maturation and coordination of the NNS precedes the suck-swallow-breathe pattern associated with the slower 1-Hz pattern characteristic of the nutritive suck. </a:t>
            </a:r>
          </a:p>
          <a:p>
            <a:pPr marL="0" indent="0">
              <a:buNone/>
            </a:pPr>
            <a:r>
              <a:rPr lang="en-US" sz="1500" dirty="0" smtClean="0"/>
              <a:t>1:</a:t>
            </a:r>
            <a:r>
              <a:rPr lang="en-US" sz="1500" dirty="0"/>
              <a:t>Wolff, </a:t>
            </a:r>
            <a:r>
              <a:rPr lang="en-US" sz="1500" dirty="0" smtClean="0"/>
              <a:t>1968</a:t>
            </a:r>
          </a:p>
          <a:p>
            <a:pPr marL="0" indent="0">
              <a:buNone/>
            </a:pPr>
            <a:r>
              <a:rPr lang="en-US" sz="1500" dirty="0" smtClean="0"/>
              <a:t>2:</a:t>
            </a:r>
            <a:r>
              <a:rPr lang="en-US" sz="1400" dirty="0"/>
              <a:t>Barlow et al., </a:t>
            </a:r>
            <a:r>
              <a:rPr lang="en-US" sz="1400" dirty="0" smtClean="0"/>
              <a:t>2010</a:t>
            </a:r>
          </a:p>
          <a:p>
            <a:pPr marL="0" indent="0">
              <a:buNone/>
            </a:pPr>
            <a:r>
              <a:rPr lang="en-US" sz="1400" dirty="0"/>
              <a:t>3:Lau &amp; </a:t>
            </a:r>
            <a:r>
              <a:rPr lang="en-US" sz="1400" dirty="0" err="1"/>
              <a:t>Schanler</a:t>
            </a:r>
            <a:r>
              <a:rPr lang="en-US" sz="1400" dirty="0"/>
              <a:t>, 1996; </a:t>
            </a:r>
            <a:r>
              <a:rPr lang="en-US" sz="1400" dirty="0" err="1"/>
              <a:t>Gewolb</a:t>
            </a:r>
            <a:r>
              <a:rPr lang="en-US" sz="1400" dirty="0"/>
              <a:t> et al., 2001; </a:t>
            </a:r>
            <a:r>
              <a:rPr lang="en-US" sz="1400" dirty="0" err="1"/>
              <a:t>Medoff</a:t>
            </a:r>
            <a:r>
              <a:rPr lang="en-US" sz="1400" dirty="0"/>
              <a:t>-Cooper, 2005</a:t>
            </a:r>
            <a:endParaRPr lang="en-US" sz="1500" dirty="0" smtClean="0"/>
          </a:p>
          <a:p>
            <a:endParaRPr lang="en-US" dirty="0"/>
          </a:p>
        </p:txBody>
      </p:sp>
    </p:spTree>
    <p:extLst>
      <p:ext uri="{BB962C8B-B14F-4D97-AF65-F5344CB8AC3E}">
        <p14:creationId xmlns:p14="http://schemas.microsoft.com/office/powerpoint/2010/main" val="3858438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Badr" pitchFamily="2" charset="-78"/>
              </a:rPr>
              <a:t>ویتامین ها</a:t>
            </a:r>
            <a:endParaRPr lang="en-US" dirty="0">
              <a:cs typeface="B Badr" pitchFamily="2" charset="-78"/>
            </a:endParaRPr>
          </a:p>
        </p:txBody>
      </p:sp>
      <p:sp>
        <p:nvSpPr>
          <p:cNvPr id="3" name="Content Placeholder 2"/>
          <p:cNvSpPr>
            <a:spLocks noGrp="1"/>
          </p:cNvSpPr>
          <p:nvPr>
            <p:ph idx="1"/>
          </p:nvPr>
        </p:nvSpPr>
        <p:spPr/>
        <p:txBody>
          <a:bodyPr>
            <a:normAutofit/>
          </a:bodyPr>
          <a:lstStyle/>
          <a:p>
            <a:pPr algn="r" rtl="1">
              <a:buFont typeface="Wingdings" pitchFamily="2" charset="2"/>
              <a:buChar char="v"/>
            </a:pPr>
            <a:r>
              <a:rPr lang="fa-IR" dirty="0" smtClean="0">
                <a:cs typeface="B Badr" pitchFamily="2" charset="-78"/>
              </a:rPr>
              <a:t>	افزایش مولتی ویتامین خوراکی وقتی است که نوزاد تغذیه کامل خوراکی را تحمل کرده است (معمولا پس از 2 هفته). </a:t>
            </a:r>
          </a:p>
          <a:p>
            <a:pPr algn="r" rtl="1">
              <a:buFont typeface="Wingdings" pitchFamily="2" charset="2"/>
              <a:buChar char="v"/>
            </a:pPr>
            <a:r>
              <a:rPr lang="fa-IR" dirty="0" smtClean="0">
                <a:cs typeface="B Badr" pitchFamily="2" charset="-78"/>
              </a:rPr>
              <a:t>نیاز روزانه ویتامین </a:t>
            </a:r>
            <a:r>
              <a:rPr lang="en-US" dirty="0" smtClean="0">
                <a:cs typeface="B Badr" pitchFamily="2" charset="-78"/>
              </a:rPr>
              <a:t>D </a:t>
            </a:r>
            <a:r>
              <a:rPr lang="fa-IR" dirty="0" smtClean="0">
                <a:cs typeface="B Badr" pitchFamily="2" charset="-78"/>
              </a:rPr>
              <a:t>در نوزادان تغذیه شده با شیر مادر 400 واحد است که می توان از طریق قطره های مولتی ویتامین تامین شود.</a:t>
            </a:r>
          </a:p>
          <a:p>
            <a:pPr algn="r" rtl="1">
              <a:buFont typeface="Wingdings" pitchFamily="2" charset="2"/>
              <a:buChar char="v"/>
            </a:pPr>
            <a:r>
              <a:rPr lang="fa-IR" dirty="0" smtClean="0">
                <a:cs typeface="B Badr" pitchFamily="2" charset="-78"/>
              </a:rPr>
              <a:t>نیاز به اسید فولیک روزانه 50 میکروگرم در نوزادان نارس است که با توجه به عدم ثبات اسید فولیک در انواع محلول ها، لازم است از قرص اسید فولیک استفاده نمود که حاوی 1 میلی گرم (1000 میکروگرم) است.</a:t>
            </a:r>
          </a:p>
          <a:p>
            <a:pPr algn="r" rtl="1"/>
            <a:endParaRPr lang="en-US" dirty="0">
              <a:cs typeface="B Badr" pitchFamily="2" charset="-78"/>
            </a:endParaRPr>
          </a:p>
        </p:txBody>
      </p:sp>
    </p:spTree>
    <p:extLst>
      <p:ext uri="{BB962C8B-B14F-4D97-AF65-F5344CB8AC3E}">
        <p14:creationId xmlns:p14="http://schemas.microsoft.com/office/powerpoint/2010/main" val="209958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Badr" pitchFamily="2" charset="-78"/>
              </a:rPr>
              <a:t>ریزمغذی ها</a:t>
            </a:r>
            <a:endParaRPr lang="en-US" dirty="0">
              <a:cs typeface="B Badr" pitchFamily="2" charset="-78"/>
            </a:endParaRPr>
          </a:p>
        </p:txBody>
      </p:sp>
      <p:sp>
        <p:nvSpPr>
          <p:cNvPr id="3" name="Content Placeholder 2"/>
          <p:cNvSpPr>
            <a:spLocks noGrp="1"/>
          </p:cNvSpPr>
          <p:nvPr>
            <p:ph idx="1"/>
          </p:nvPr>
        </p:nvSpPr>
        <p:spPr/>
        <p:txBody>
          <a:bodyPr>
            <a:normAutofit fontScale="92500"/>
          </a:bodyPr>
          <a:lstStyle/>
          <a:p>
            <a:pPr algn="r" rtl="1"/>
            <a:r>
              <a:rPr lang="fa-IR" dirty="0" smtClean="0">
                <a:cs typeface="B Badr" pitchFamily="2" charset="-78"/>
              </a:rPr>
              <a:t>شروع قطره آهن خوراکی پس از 1 ماهگی و با تحمل تغذیه کامل خوراکی در نوزادان با وزن کمتر از 2 کیلوگرم توصیه شده است. مقدار توصیه شده </a:t>
            </a:r>
            <a:r>
              <a:rPr lang="en-US" dirty="0" smtClean="0">
                <a:cs typeface="B Badr" pitchFamily="2" charset="-78"/>
              </a:rPr>
              <a:t>mg/kg </a:t>
            </a:r>
            <a:r>
              <a:rPr lang="fa-IR" dirty="0" smtClean="0">
                <a:cs typeface="B Badr" pitchFamily="2" charset="-78"/>
              </a:rPr>
              <a:t>4-2روزانه است. با تاکید بر اینکه شروع آهن زودتر از دوهفته عمر نباشد.</a:t>
            </a:r>
          </a:p>
          <a:p>
            <a:pPr algn="r" rtl="1"/>
            <a:r>
              <a:rPr lang="fa-IR" dirty="0" smtClean="0">
                <a:cs typeface="B Badr" pitchFamily="2" charset="-78"/>
              </a:rPr>
              <a:t>مصرف روزانه</a:t>
            </a:r>
            <a:r>
              <a:rPr lang="en-US" dirty="0" smtClean="0">
                <a:cs typeface="B Badr" pitchFamily="2" charset="-78"/>
              </a:rPr>
              <a:t>mg/kg </a:t>
            </a:r>
            <a:r>
              <a:rPr lang="fa-IR" dirty="0" smtClean="0">
                <a:cs typeface="B Badr" pitchFamily="2" charset="-78"/>
              </a:rPr>
              <a:t>2-1 روی جهت نوزادان با وزن کمتر از 3 کیلوگرم توصیه شده است.</a:t>
            </a:r>
          </a:p>
          <a:p>
            <a:pPr algn="r" rtl="1"/>
            <a:r>
              <a:rPr lang="fa-IR" dirty="0" smtClean="0">
                <a:cs typeface="B Badr" pitchFamily="2" charset="-78"/>
              </a:rPr>
              <a:t>افزایش مصرف کلسیم و فسفر روزانه به بهبود وضعیت استخوان های نوزادان نارس کمک می کند. میزان توصیه شده کلسیم </a:t>
            </a:r>
            <a:r>
              <a:rPr lang="en-US" dirty="0" smtClean="0">
                <a:cs typeface="B Badr" pitchFamily="2" charset="-78"/>
              </a:rPr>
              <a:t>mg/kg/day  </a:t>
            </a:r>
            <a:r>
              <a:rPr lang="fa-IR" dirty="0" smtClean="0">
                <a:cs typeface="B Badr" pitchFamily="2" charset="-78"/>
              </a:rPr>
              <a:t>120-</a:t>
            </a:r>
            <a:r>
              <a:rPr lang="fa-IR" dirty="0">
                <a:cs typeface="B Badr" pitchFamily="2" charset="-78"/>
              </a:rPr>
              <a:t>140</a:t>
            </a:r>
            <a:r>
              <a:rPr lang="fa-IR" dirty="0" smtClean="0">
                <a:cs typeface="B Badr" pitchFamily="2" charset="-78"/>
              </a:rPr>
              <a:t>و فسفر </a:t>
            </a:r>
            <a:r>
              <a:rPr lang="en-US" dirty="0" smtClean="0">
                <a:cs typeface="B Badr" pitchFamily="2" charset="-78"/>
              </a:rPr>
              <a:t>mg/kg/day </a:t>
            </a:r>
            <a:r>
              <a:rPr lang="fa-IR" dirty="0" smtClean="0">
                <a:cs typeface="B Badr" pitchFamily="2" charset="-78"/>
              </a:rPr>
              <a:t>60-90 است.</a:t>
            </a:r>
            <a:endParaRPr lang="en-US" dirty="0" smtClean="0">
              <a:cs typeface="B Badr" pitchFamily="2" charset="-78"/>
            </a:endParaRPr>
          </a:p>
          <a:p>
            <a:pPr algn="r" rtl="1"/>
            <a:endParaRPr lang="en-US" dirty="0">
              <a:cs typeface="B Badr" pitchFamily="2" charset="-78"/>
            </a:endParaRPr>
          </a:p>
        </p:txBody>
      </p:sp>
    </p:spTree>
    <p:extLst>
      <p:ext uri="{BB962C8B-B14F-4D97-AF65-F5344CB8AC3E}">
        <p14:creationId xmlns:p14="http://schemas.microsoft.com/office/powerpoint/2010/main" val="3186360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INTOLERANCE TO FEEDINGS </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is common among very small preterm infants, and most such infants will have episodes that require either temporary </a:t>
            </a:r>
            <a:r>
              <a:rPr lang="en-US" dirty="0" err="1" smtClean="0"/>
              <a:t>incontinuation</a:t>
            </a:r>
            <a:r>
              <a:rPr lang="en-US" dirty="0" smtClean="0"/>
              <a:t> of feedings or a delay in advancing feedings. Although most episodes resolve spontaneously and without squeal, any signs of feeding intolerance should be regarded as potentially serious because of the increased risk of NEC among these infants. Signs that indicate possible intolerance of feeding include:</a:t>
            </a:r>
          </a:p>
          <a:p>
            <a:r>
              <a:rPr lang="en-US" dirty="0" smtClean="0"/>
              <a:t>-Gastric residuals or emesis -Abdominal distension</a:t>
            </a:r>
          </a:p>
          <a:p>
            <a:pPr marL="0" indent="0">
              <a:buNone/>
            </a:pPr>
            <a:r>
              <a:rPr lang="en-US" dirty="0" smtClean="0"/>
              <a:t>-Blood in the stool (gross or occult) -“Loose stools” or diarrhea</a:t>
            </a:r>
          </a:p>
          <a:p>
            <a:pPr marL="0" indent="0">
              <a:buNone/>
            </a:pPr>
            <a:r>
              <a:rPr lang="en-US" dirty="0" smtClean="0"/>
              <a:t>-Metabolic acidosis -Temperature instability</a:t>
            </a:r>
          </a:p>
          <a:p>
            <a:pPr marL="0" indent="0">
              <a:buNone/>
            </a:pPr>
            <a:r>
              <a:rPr lang="en-US" dirty="0" smtClean="0"/>
              <a:t>-Onset of apneic episodes -Hyperglycemia</a:t>
            </a:r>
            <a:endParaRPr lang="en-US" dirty="0"/>
          </a:p>
        </p:txBody>
      </p:sp>
    </p:spTree>
    <p:extLst>
      <p:ext uri="{BB962C8B-B14F-4D97-AF65-F5344CB8AC3E}">
        <p14:creationId xmlns:p14="http://schemas.microsoft.com/office/powerpoint/2010/main" val="23784490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MANAGEMENT OF FEEDING INTOLERANCE </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Should be related to the type and severity of the presenting signs, as described below:</a:t>
            </a:r>
          </a:p>
          <a:p>
            <a:pPr marL="0" indent="0">
              <a:buNone/>
            </a:pPr>
            <a:r>
              <a:rPr lang="en-US" dirty="0" smtClean="0"/>
              <a:t>1. Gastric residuals:</a:t>
            </a:r>
          </a:p>
          <a:p>
            <a:pPr marL="0" indent="0">
              <a:buNone/>
            </a:pPr>
            <a:r>
              <a:rPr lang="en-US" dirty="0" smtClean="0"/>
              <a:t>Non-bilious residuals:</a:t>
            </a:r>
          </a:p>
          <a:p>
            <a:r>
              <a:rPr lang="en-US" dirty="0" smtClean="0"/>
              <a:t>-If these are smaller than the volume of a feeding and are not increasing in volume, and if the infant otherwise appears well, feeding can continue but the infant should be observed carefully for other signs of feeding intolerance. If the infant has any other worrisome findings, hold the feedings, consider obtaining an abdominal radiograph and observe the infant.</a:t>
            </a:r>
          </a:p>
          <a:p>
            <a:r>
              <a:rPr lang="en-US" dirty="0" smtClean="0"/>
              <a:t>-If the residuals are greater than the volume of a feeding or are progressively</a:t>
            </a:r>
          </a:p>
          <a:p>
            <a:r>
              <a:rPr lang="en-US" dirty="0" smtClean="0"/>
              <a:t>increasing in volume, hold the feedings and observe closely. </a:t>
            </a:r>
          </a:p>
          <a:p>
            <a:pPr marL="0" indent="0">
              <a:buNone/>
            </a:pPr>
            <a:r>
              <a:rPr lang="en-US" dirty="0" smtClean="0"/>
              <a:t>Bilious residuals are a serious sign. </a:t>
            </a:r>
          </a:p>
          <a:p>
            <a:r>
              <a:rPr lang="en-US" dirty="0" smtClean="0"/>
              <a:t>Hold feedings, evaluate infant closely, and consider further workup including abdominal radiograph, CBC and platelets</a:t>
            </a:r>
            <a:endParaRPr lang="en-US" dirty="0"/>
          </a:p>
        </p:txBody>
      </p:sp>
    </p:spTree>
    <p:extLst>
      <p:ext uri="{BB962C8B-B14F-4D97-AF65-F5344CB8AC3E}">
        <p14:creationId xmlns:p14="http://schemas.microsoft.com/office/powerpoint/2010/main" val="9146488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MANAGEMENT OF FEEDING INTOLERANCE </a:t>
            </a:r>
          </a:p>
        </p:txBody>
      </p:sp>
      <p:sp>
        <p:nvSpPr>
          <p:cNvPr id="3" name="Content Placeholder 2"/>
          <p:cNvSpPr>
            <a:spLocks noGrp="1"/>
          </p:cNvSpPr>
          <p:nvPr>
            <p:ph idx="1"/>
          </p:nvPr>
        </p:nvSpPr>
        <p:spPr/>
        <p:txBody>
          <a:bodyPr>
            <a:normAutofit fontScale="92500" lnSpcReduction="20000"/>
          </a:bodyPr>
          <a:lstStyle/>
          <a:p>
            <a:r>
              <a:rPr lang="en-US" dirty="0" smtClean="0"/>
              <a:t>Abdominal distension is a serious sign. Discontinue feedings, obtain abdominal radiograph, and consider further evaluation and treatment . </a:t>
            </a:r>
          </a:p>
          <a:p>
            <a:r>
              <a:rPr lang="en-US" dirty="0" smtClean="0"/>
              <a:t>Blood in stools: Discontinue feedings, consider obtaining clotting studies and abdominal radiograph.</a:t>
            </a:r>
          </a:p>
          <a:p>
            <a:r>
              <a:rPr lang="en-US" dirty="0" smtClean="0"/>
              <a:t>If metabolic acidosis occurs, hold feedings, evaluate closely for NEC, sepsis, hypotension and a patent </a:t>
            </a:r>
            <a:r>
              <a:rPr lang="en-US" dirty="0" err="1" smtClean="0"/>
              <a:t>ductus</a:t>
            </a:r>
            <a:r>
              <a:rPr lang="en-US" dirty="0" smtClean="0"/>
              <a:t> </a:t>
            </a:r>
            <a:r>
              <a:rPr lang="en-US" dirty="0" err="1" smtClean="0"/>
              <a:t>arteriosus</a:t>
            </a:r>
            <a:r>
              <a:rPr lang="en-US" dirty="0" smtClean="0"/>
              <a:t>. Metabolic acidosis in the presence of NEC is a grave prognostic sign.</a:t>
            </a:r>
            <a:endParaRPr lang="en-US" dirty="0"/>
          </a:p>
        </p:txBody>
      </p:sp>
    </p:spTree>
    <p:extLst>
      <p:ext uri="{BB962C8B-B14F-4D97-AF65-F5344CB8AC3E}">
        <p14:creationId xmlns:p14="http://schemas.microsoft.com/office/powerpoint/2010/main" val="1174886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Establishing a patterned NNS for the developing infant </a:t>
            </a:r>
            <a:endParaRPr lang="en-US" dirty="0"/>
          </a:p>
        </p:txBody>
      </p:sp>
      <p:sp>
        <p:nvSpPr>
          <p:cNvPr id="3" name="Content Placeholder 2"/>
          <p:cNvSpPr>
            <a:spLocks noGrp="1"/>
          </p:cNvSpPr>
          <p:nvPr>
            <p:ph idx="1"/>
          </p:nvPr>
        </p:nvSpPr>
        <p:spPr/>
        <p:txBody>
          <a:bodyPr>
            <a:normAutofit fontScale="85000" lnSpcReduction="20000"/>
          </a:bodyPr>
          <a:lstStyle/>
          <a:p>
            <a:pPr>
              <a:buFont typeface="Wingdings" pitchFamily="2" charset="2"/>
              <a:buChar char="v"/>
            </a:pPr>
            <a:r>
              <a:rPr lang="en-US" dirty="0" smtClean="0"/>
              <a:t> NNS has many benefits, including growth, maturation, and gastric motility, and also decreases stress.</a:t>
            </a:r>
          </a:p>
          <a:p>
            <a:pPr>
              <a:buFont typeface="Wingdings" pitchFamily="2" charset="2"/>
              <a:buChar char="v"/>
            </a:pPr>
            <a:r>
              <a:rPr lang="en-US" dirty="0" smtClean="0"/>
              <a:t> NNS also improves behavioral state control pre-feed </a:t>
            </a:r>
            <a:r>
              <a:rPr lang="en-US" sz="1200" dirty="0" smtClean="0"/>
              <a:t>(2)</a:t>
            </a:r>
            <a:r>
              <a:rPr lang="en-US" dirty="0" smtClean="0"/>
              <a:t> and post-feed, decreases the frequency of apnea and cyanosis, and improves breastfeeding scores </a:t>
            </a:r>
            <a:r>
              <a:rPr lang="en-US" sz="1400" dirty="0" smtClean="0"/>
              <a:t>(3)</a:t>
            </a:r>
            <a:r>
              <a:rPr lang="en-US" dirty="0" smtClean="0"/>
              <a:t>.</a:t>
            </a:r>
          </a:p>
          <a:p>
            <a:pPr>
              <a:buFont typeface="Wingdings" pitchFamily="2" charset="2"/>
              <a:buChar char="v"/>
            </a:pPr>
            <a:r>
              <a:rPr lang="en-US" dirty="0" smtClean="0"/>
              <a:t> In addition, it accelerates swallow frequency and development with differential effects among infants with </a:t>
            </a:r>
            <a:r>
              <a:rPr lang="en-US" dirty="0" err="1" smtClean="0"/>
              <a:t>bronchopulmonary</a:t>
            </a:r>
            <a:r>
              <a:rPr lang="en-US" dirty="0" smtClean="0"/>
              <a:t> disease </a:t>
            </a:r>
            <a:r>
              <a:rPr lang="en-US" sz="1500" dirty="0" smtClean="0"/>
              <a:t>(4)</a:t>
            </a:r>
            <a:r>
              <a:rPr lang="en-US" dirty="0" smtClean="0"/>
              <a:t>. </a:t>
            </a:r>
          </a:p>
          <a:p>
            <a:pPr marL="0" indent="0">
              <a:buNone/>
            </a:pPr>
            <a:r>
              <a:rPr lang="en-US" sz="1200" dirty="0" smtClean="0"/>
              <a:t>1:</a:t>
            </a:r>
            <a:r>
              <a:rPr lang="en-US" sz="1200" dirty="0"/>
              <a:t>Abbasi et al., </a:t>
            </a:r>
            <a:r>
              <a:rPr lang="en-US" sz="1200" dirty="0" smtClean="0"/>
              <a:t>2008</a:t>
            </a:r>
          </a:p>
          <a:p>
            <a:pPr marL="0" indent="0">
              <a:buNone/>
            </a:pPr>
            <a:r>
              <a:rPr lang="en-US" sz="1200" dirty="0"/>
              <a:t>2:Pickler et al., </a:t>
            </a:r>
            <a:r>
              <a:rPr lang="en-US" sz="1200" dirty="0" smtClean="0"/>
              <a:t>1993</a:t>
            </a:r>
          </a:p>
          <a:p>
            <a:pPr marL="0" indent="0">
              <a:buNone/>
            </a:pPr>
            <a:r>
              <a:rPr lang="en-US" sz="1200" dirty="0"/>
              <a:t>3:Volkmer &amp; </a:t>
            </a:r>
            <a:r>
              <a:rPr lang="en-US" sz="1200" dirty="0" err="1"/>
              <a:t>Fiori</a:t>
            </a:r>
            <a:r>
              <a:rPr lang="en-US" sz="1200" dirty="0"/>
              <a:t>, </a:t>
            </a:r>
            <a:r>
              <a:rPr lang="en-US" sz="1200" dirty="0" smtClean="0"/>
              <a:t>2008</a:t>
            </a:r>
          </a:p>
          <a:p>
            <a:pPr marL="0" indent="0">
              <a:buNone/>
            </a:pPr>
            <a:r>
              <a:rPr lang="en-US" sz="1200" dirty="0"/>
              <a:t>4:Reynolds et al., 2010</a:t>
            </a:r>
            <a:endParaRPr lang="en-US" sz="1400" dirty="0"/>
          </a:p>
        </p:txBody>
      </p:sp>
    </p:spTree>
    <p:extLst>
      <p:ext uri="{BB962C8B-B14F-4D97-AF65-F5344CB8AC3E}">
        <p14:creationId xmlns:p14="http://schemas.microsoft.com/office/powerpoint/2010/main" val="1472117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NNS accelerates the transition from tube to independent oral feeding </a:t>
            </a:r>
            <a:r>
              <a:rPr lang="en-US" sz="1300" dirty="0" smtClean="0"/>
              <a:t>(1)</a:t>
            </a:r>
            <a:r>
              <a:rPr lang="en-US" dirty="0" smtClean="0"/>
              <a:t> and is presumed to enhance the maturation of neural systems responsible for </a:t>
            </a:r>
            <a:r>
              <a:rPr lang="en-US" dirty="0" err="1" smtClean="0"/>
              <a:t>ororhythmic</a:t>
            </a:r>
            <a:r>
              <a:rPr lang="en-US" dirty="0" smtClean="0"/>
              <a:t> activity. </a:t>
            </a:r>
          </a:p>
          <a:p>
            <a:r>
              <a:rPr lang="en-US" dirty="0" smtClean="0"/>
              <a:t>Accurate assessment of </a:t>
            </a:r>
            <a:r>
              <a:rPr lang="en-US" dirty="0" err="1" smtClean="0"/>
              <a:t>oromotor</a:t>
            </a:r>
            <a:r>
              <a:rPr lang="en-US" dirty="0" smtClean="0"/>
              <a:t> </a:t>
            </a:r>
            <a:r>
              <a:rPr lang="en-US" dirty="0" err="1" smtClean="0"/>
              <a:t>discoordination</a:t>
            </a:r>
            <a:r>
              <a:rPr lang="en-US" dirty="0" smtClean="0"/>
              <a:t> in the preterm infant may also serve as a potent clinical marker for brain development and neurodevelopmental outcomes </a:t>
            </a:r>
            <a:r>
              <a:rPr lang="en-US" sz="1200" dirty="0" smtClean="0"/>
              <a:t> (2)</a:t>
            </a:r>
            <a:r>
              <a:rPr lang="en-US" dirty="0" smtClean="0"/>
              <a:t>. </a:t>
            </a:r>
          </a:p>
          <a:p>
            <a:r>
              <a:rPr lang="en-US" sz="1200" dirty="0" smtClean="0"/>
              <a:t>1:</a:t>
            </a:r>
            <a:r>
              <a:rPr lang="en-US" sz="1400" dirty="0"/>
              <a:t>Barlow et al., 2008; </a:t>
            </a:r>
            <a:r>
              <a:rPr lang="en-US" sz="1400" dirty="0" err="1"/>
              <a:t>Poore</a:t>
            </a:r>
            <a:r>
              <a:rPr lang="en-US" sz="1400" dirty="0"/>
              <a:t> et al., </a:t>
            </a:r>
            <a:r>
              <a:rPr lang="en-US" sz="1400" dirty="0" smtClean="0"/>
              <a:t>2008</a:t>
            </a:r>
          </a:p>
          <a:p>
            <a:r>
              <a:rPr lang="en-US" sz="1400" dirty="0"/>
              <a:t>2:Mizuno &amp; Ueda, 2005</a:t>
            </a:r>
            <a:endParaRPr lang="en-US" sz="1300" dirty="0" smtClean="0"/>
          </a:p>
          <a:p>
            <a:endParaRPr lang="en-US" dirty="0"/>
          </a:p>
        </p:txBody>
      </p:sp>
    </p:spTree>
    <p:extLst>
      <p:ext uri="{BB962C8B-B14F-4D97-AF65-F5344CB8AC3E}">
        <p14:creationId xmlns:p14="http://schemas.microsoft.com/office/powerpoint/2010/main" val="1696530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Assessing Readiness to feed / establishing breastfeeding</a:t>
            </a:r>
            <a:br>
              <a:rPr lang="en-US" dirty="0" smtClean="0"/>
            </a:b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Follow the steps below to assess readiness of the preterm infant to breastfeed, and assist establishing breastfeeding.</a:t>
            </a:r>
          </a:p>
          <a:p>
            <a:endParaRPr lang="en-US" dirty="0" smtClean="0"/>
          </a:p>
          <a:p>
            <a:r>
              <a:rPr lang="en-US" dirty="0" smtClean="0"/>
              <a:t>Breastfeeding is a normal physiological behavior even for preterm infants. Early and frequent feeding opportunities will enhance the infant’s ability to successfully breastfeed.</a:t>
            </a:r>
          </a:p>
          <a:p>
            <a:endParaRPr lang="en-US" dirty="0" smtClean="0"/>
          </a:p>
          <a:p>
            <a:r>
              <a:rPr lang="en-US" dirty="0" smtClean="0"/>
              <a:t>Please note: Readiness to feed is determined by infant’s feeding cues. Readiness to breastfeed is not determined by age, gestation, weight or ability to take oral feeds by alternative methods. Some well preterm infants may have the ability to initiate breastfeeding as early as 28-30 weeks gestation. Infants at this gestation should be cardio-respiratory stable and mothers may need to express prior to offering the breast.</a:t>
            </a:r>
          </a:p>
          <a:p>
            <a:endParaRPr lang="en-US" dirty="0" smtClean="0"/>
          </a:p>
          <a:p>
            <a:endParaRPr lang="en-US" dirty="0"/>
          </a:p>
        </p:txBody>
      </p:sp>
    </p:spTree>
    <p:extLst>
      <p:ext uri="{BB962C8B-B14F-4D97-AF65-F5344CB8AC3E}">
        <p14:creationId xmlns:p14="http://schemas.microsoft.com/office/powerpoint/2010/main" val="2730157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Kangaroo  Mother Care (KMC)</a:t>
            </a:r>
            <a:br>
              <a:rPr lang="en-US" dirty="0" smtClean="0"/>
            </a:b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Kangaroo care (KC) is defined as a method of holding a diaper-clad infant in skin-to-skin contact, prone and upright on the chest of the parent. The infant is enclosed in the parent’s clothing in order to maintain temperature stability. It is recommended that KC should be employed regularly and consistently with medically stable premature infants and their parents due to its beneficial effects.</a:t>
            </a:r>
          </a:p>
          <a:p>
            <a:endParaRPr lang="en-US" dirty="0" smtClean="0"/>
          </a:p>
          <a:p>
            <a:endParaRPr lang="en-US" dirty="0"/>
          </a:p>
        </p:txBody>
      </p:sp>
    </p:spTree>
    <p:extLst>
      <p:ext uri="{BB962C8B-B14F-4D97-AF65-F5344CB8AC3E}">
        <p14:creationId xmlns:p14="http://schemas.microsoft.com/office/powerpoint/2010/main" val="614258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BDAAkGBwgHBgkIBwgKCgkLDRYPDQwMDRsUFRAWIB0iIiAdHx8kKDQsJCYxJx8fLT0tMTU3Ojo6Iys/RD84QzQ5Ojf/2wBDAQoKCg0MDRoPDxo3JR8lNzc3Nzc3Nzc3Nzc3Nzc3Nzc3Nzc3Nzc3Nzc3Nzc3Nzc3Nzc3Nzc3Nzc3Nzc3Nzc3Nzf/wAARCADVAKADASIAAhEBAxEB/8QAGwAAAgIDAQAAAAAAAAAAAAAABAUDBgACBwH/xAA7EAACAQMDAgQEBAMIAQUAAAABAgMABBEFEiExQQYiUWETMnGRFEKBoSNSsQcVM2JywdHhQxaSovDx/8QAGQEAAwEBAQAAAAAAAAAAAAAAAgMEAQAF/8QAJREAAgICAgICAgMBAAAAAAAAAAECEQMhEjEEQRNRMmEUIlJx/9oADAMBAAIRAxEAPwDnH4qX1H2rPxMx/O36GodtTwwNIcKP1qQVZ6ssjHBkf/3UQF2gNKx47d6xYhHwoBYdSa9CE5OeabDF/oFyR7kyYUjp0A6Vt8mMisUYXzE0DqF8LfgDcT2Jp9JArbCmuY45PMRgc0KtzLJO5t0ypA5zigrOCW9nywO0mrXaadHFGAF560Mp0V4vHctsXJZTTOJJpdh6ADmiH06ZkAjmBP8AmGM02jt1HAH3oy3gU8dKD5Cn+LD6KhJBNFcr8dCoHQ5yD+tGBwq8kc9s1ZLi0Vl5H3pLfab8PMlqgz3UjOPpRRnZNm8SS3EiQntwKmVqDVs8Z5qdM+tMshJ3OVPGaJtLlhtEjbgfKDnpjt7dRQq+9R28Ms9zeQQjMkUaXMaD82Mqw+2KVmjyiMxfkOic/Q816eooGzuxKgOcjrRfzdDzUBUSDBrNvpUWJAeRkD0rYTgHzA1xjKzDpsm0ExsSewFG/wB3PtAdwvsOKcyg7jg7Vz1qBggGCQc92r1I4lEilNvoUm3MZwwBrRo/5cA0xnAwelLph1IIFczkQXEuxDuBpZZWRvpmmlHk3YXNS6ozpFwx5OKeaXbAW8agZwOlYyrBBN2yXTLJVIwo44pzFbY7c1vY2wVASPr7Uz+BkBgDSJHp4kkqFaQngYwaKgg24olbcnmthHjil0O0DTxjbQUyDGMUzkQke1BSgb8ZrTNFavoFhl3jAVufoahS4jBwT+tNtWija3YtgdGH1zS+OKPauUXpzVGN2jxvKxqGTXskQhl8pyKl0oGLxFYXCHG4vC/uCvH7ioVjWM5STA/lxR2jR/G1KHH5H39PQH/mtl0Tw/JAuvW50vV5DEMQTH4gA6AnrU1rcLIowam8UsJtSiiPaMD7kmkoWS1lxjgGoMqqRVF9lhDMvPWvWdW6rQ1lc/EQZHainj4yvelhmzqSOCKGmZgCGUZqOe7RWO0gmgpb7LEhHP0HBr2LPOPZ5s58v/FCSPkeVVqb8Uz+VYXJPQYz+1GQ6Jq94gaKxkVP5pF2D96FhpP0iq6iZpfKiDA7mrfo+2WziP8AMO3aobnwbemItczwR54wuWP/ABUuhg29q0TLI4jbZuC56euKW2XeNGV9FhtwoTBAzTDA2gHjilsYMJG8Yz60xByopUj0YLZFPKkSeYgD1NJrzXI4G2xjdjnJprc24mG1sAA5z1zQDQWiE/4WM98ZoTm36FP/AKleUkRW0jdsgHFZHeXE+9hCRhc9Ky4vAmoRwW8mcnonIFWQkPAFVFBK+biuOipP2UWS3n1CR3uJWjhX8o747mprcrtVcnjijntLi31JXjlHwt4fYUB/TNdAj0nSdTto7g2MJEi5G1duPtTMbRD5WNto5sR1xzRmhSrDdvIxwoU7mzwBVwvfBdlLGTZyy27+jHev78iqFqlpcWckltOpDhuR2YDv7ijbVEPBwds1ubj8bqclxjh3GwHso6UZeW6udzCllkN1ymeucmnkq74uBzUWZ7G4rpsDgs2GGhYfSjoWdRhxgjrUVt5l2g4NbvFP3IPvSRxYrXwdeXT5ngS0Qn/yrlvsKaReB9JgINz8S4b/ADnaPsKvVwpeEvCC5xkAUrMFw7BvhheO5r1nJiY4ooW22mWFguba1hgHqqjP3rW4nhAJBD+2eaMuLaYA7ypHtQLwoPlAz70LY5aFGpj40RWNVCjuRzSDSWEVwseVUD4rNkcZ45+2atk8fB4GKrF9ZSJMXjxk5256HPBB+tLZZ4rSnbC79xdadHNs+G4ORnuM4qSyO5FJHJ65oC0aeS3MNzLjjYFIGRg8c0ZZq0JIdvLngelLZQ1xkSXETfl6UtuNNhl5lhViOhIp8pBXkZqKVVwPet4m8U+xFb6fBbZZIlX0wKKE6xp5fOzdAKkvPJGSg56UuluZLVCiBQOMt3rAkkiS8jYRiR1KsD6VZ/CEzNpjxkcJIdv0IzXP7rUrhnEa+WNW3Hj5qvPhDY+mb4pR8YuS8Z9OMV0Xsm8iSaLC7ccj9a5144iVdTt5XfJkhIUegB5roM86JF5mXOOh61yzx5q0VxrFrb2yF0hjKtID5QxOSB68Yo30edlX9RHZymG5O4ZIOKsNvLuUE9CKUm1WVGlhDYJ5J9aktJijbJOCPWpMr2djVRG6xAEFTUufWoYXVsc1M1JsM7Jprko8En+JGTz2IzxRD/DBw3P0oW4ia3uBcqpMbHEgHYetFqFkQPGQykcEV6y+jmQSx28ilcYPvSe5twHKgZGOtOZcDAYH60vu2WNC2Rg+tYzF2J7qAFPKuSKVzRLzuXpzg09SZWIjI3PWatYIbBpQCJABtA9KCWx8HTo57YSSPq1xaXJLxqoeP1HPr9qZlsOP8x4NCyiFNbQxSKz7CGGeR3pjcQ5j3qcccUqy1NuOzdH44/etuG60Da3KFjGxw/pRm7J6/tXGKQFqBCI2O1J3IlAxFK5PonFN75Pijaf/ANqDeEQr+1D7CTEF5byq2fhRRZxyxyftVr0S3aOxgP5sbsjjqTVYv0JnLNz6ZOcU4j1O7EaLHaoQFwCGIz9a1Ccqb6LZE3xP8VFk46soJ+9JNX8E6fqJM9gotrnqFH+GT7jt9RUVjqGqKQZERR/qDf7CncWvvFH/ABIS79CE/wCzTE17JZ4m+0UNrSSwdrWeMpJGcMMf09qEnt1Z89DVh8S6st/cwyrZ3ERRCrtKg55yOmaVyRrMm5CM1FNUwWmiC3jdOjZ9qMU8DNBRyGNtrUSp3DIoWYzuxcv8pIA/eg7R/wAPfSQL/hv5gPQ1r+OjiG5zgE4zUMNzGpeVyDK3b0FenZlMn1K4+BgjBHU81S/Eeswo6LIxHVlQHlqcazfJb273Nx5iOI4s/O3YVQXhku7l7i4O+RzknsPYe1LlJj8eO9sb6Zr0UUpaUTBDyoIzt9qE8Vazd62I7eGSa3slB3oH2mb647e1RrFtj4Xmg55QpJLBQOpNCm6oescU7IITbaTD8aXCY6dyaCv/ABW08ey1hYD+YnAoKWU6lcSS87FOIx24rxbYN5QB9qzSD5MDk1LU5CHQRkjvyDTKw8W3tvhb63bb3dfMBWiWiqc4INTLGj+UgH1FZZlWPLXW7S9UMki5PqamnaPZuDDn3FVM6esE+4oRAeWI/L70yREVB8MDGOK60bTsIeMTy7I8YzyfSm8O0AKvQAClMHlyV7cU1tFx171qBYWoY4AHFEJbHGevNeQMCMdgaYQgNGO1FRjFk9plORn60hu7RreTfCvHVlHSrdcAAcdKUXS7iR60uaTAcU1srzoJxvjP1HeoP40TYKH60VqcDQD8RB1Hzr6j1oaC+DABqlkqZPKPF0dLZpL24fqsCP5R6tRckLvG2GYE88YwT64reCMKoUDgUUAAOlXFDiqor1/YtNzI5YjpntQAtVQlQORVqnjVh0pbcQqGycgGsCT9CSSHnFI/E1up0m5ePh1WrPKhx5hzSvU7YTWskXUOuP1rUb6KtptmFhQdPrW02YxwOCMZoiAmMPDMcMvBBryT5WRhuBGRjt70LRsXoWJL8TBPXODTCO3YFWKkUvA/jhgCDntTq8illmjurQRAsgEhbgDA6HHJ9qCY3HFPs9ktwU2uvXrnvSy6QWEQ+CjOCThffrTl2CoHlIXAzzxS24vEWRHCsybuWCEgClRk+QckSaW0zHM0O1cDGT3pwgxIDuyuf2oMHKrIp3D0PSiQ2wbsfUCnp2IYxtmO0578gUzhOFxSuGQFRj9KNhkwjDNbyBokmbcDnrS6ZPNzRcjgnrUEoyKBuzBdPGrgq3THNVC4tzbzyIp4U8fSrpMKr+pxqtyGPRx/SlzWheRas64gAOM1Ia8wN1bE4FUhsjccUHcIDRJkHxAhPJqK6VtrMgyw6A9DWWEkKJlPOPtQEsZwM9O1OZ4xuX3zQlxD5cjJx0xWWaVfXtO+PG0sLBZ1HGeA3sapzahc2zbJlZSvTP8ASug6opEbD25qSLQLaeyVLmIOGGWB6msc0lsxwb6Kpo8cWpMP4sSNjJBbH9asTaarRgB1wBjysDTC20S1t7dYETIToWHOKh/BRQSELEo98VNOVsohpCVrCGJyxj3Nn5m5r2RRjDAH6imV0nlOKXTMCOnSh5HMgjIjPwiQFPK54xU1u7BSrlc5IJHpUKFJIlz0A/epIj5yCOoH3psZC5dDCHCgYYYopJeDngUDGcMBkHipWfapNHYBk12EmQE8McftRgOUzVau7oPqcEXdRvP9BT6GUFK4w1nXPPpSTWYSYdw+ZTkU+dx1NKdRff5R0rJdGONqjp7dK0ZuOTisMi7aFnmAB5p9nCnVb+SxlinXBRHBce2ef2qwkB1wuCD6+lVDWpleCQz4A2nI9sU98MvI+h2RmJLmFeT34oIq2w5BVxF5ATjI9KBkACHHr1plJwTnp1pZPwp29c5HtRUCmJNWVpCkMYw8h2j/AJps8n4aCNmPCYDe4xQQhRNUt5ZBuK5AYnoT7UVq4/gEHpikZUNgFMoK5U5+lAXMeTkmtNAleXSbcscnBGc9gxA/2omYdQRSWGKZ1ypApNOME1YJlwp+tJ7uPDn3rKOEdxKbaU5BMbc5HamFmheEvk4Y85qJwBICRmpCcHyphe4z0p8EqsVLQTgDaTnPoOtbO7HI5JPAGKEMoC4LgDuT6fWm3hi3/Fz/AIxgfgR8RE/mPrTIx5MW5UJtY0p9OtRqk3MxkUSD+RDkAfof60RaXQZQQRg1ctQtI7yGSKVQ0bqVZT3Fc8ktpdKuDZzNkKMxvj5l7U3Lj49HY58hzJLupfcNlmrQXXAGea8kcMhz0NTMakdDkuPIQDzQdxc+Xk80PJcgGl95fIvBYUadm8USy6NceIWls4JCilC0rDrt6BR7k0x8M38llKND1dGhu4VxCzDAmTsQfUDqKn/s9v0lg1aXI3JMifpsz/uass1vpniWxPxolkKPjI4aNx3BHQ1UsWrQieRp76B5FyvXmlN0cZw3A6jqaKk0/V9PRkjkGoQAeUP5ZR7Z6NVa1fUmgOZUntifm+LGRj9sUDi0bGm9ElxMuejkg9AOlD6peST25jb9SoOajsrmGVSxugwx2Ir2RUuCVDheOA56/pS2l7GddBvhcKukQqOiFl/c0wnFL/D52JPbsANr7gB6H/umcq7uBU8o0xidi2Qcmll2mSabSAqxBpbdDzGhoKhJMuc0Bc3gjiYu5AVflB/rTWZcBj71R9ZS9guG/EW8kSuxK5HDA9OfX2p2JNicrS7GejGbxBqiWiMVtFG+dl67fT9a6xCsdvbJHFGI4gAoHtVd8E+HxoukrLcrtu7gb5M/l9B+lNryZ5iFHC9hVkUoolbtmXl/sjO0Z9zxXPfEXiWC8u44Eik+PFIwYbfb1+1dDESR2haVRtAJJNcte1V9UvL5RhXlPwgf5fWhyfjsOOnSCI5Z3wCoj9gcmiFyPmLt9WqOCPGKIVNq9TUbKES3Nq4Pmkkb3MhNCfCIyvxJAfZqtl3ZdcD9qT3NqykkLWph6INAvbrQBd7ZXmt5zvJ/MDjHPr0q8f2Taut0t/ayMc7llAPXkYP9BVIjGwjcP0raxa60fUE1LR/nB/iRE8OvcVVjyemJyQuOjvOM1G8EUgKvGpB65HWlHhrxLZa5arJC4WUcSRNwyn0Ip6PYU8htiqfR9Mc7ZrC3ZTnrEtUfxhoEdjILnSF+HDt3PAvI47qP9q6TKBnt9qV3+kQ6gBvmdHQeTBwPrjvWOKkhsJ8ezn3hkzT2394zyLHE2UiU9ZB3J9BnpVhicSrlSKy68J3C2wjJjmVM7DE3w3UZzj0PU/eq9YJNoF/PHdfimt5QpBkT5D+lS5sWrRRiyK6G10ME+tLLjBz64omfULSYloZ0bPbPNK7i/iEgVG3ueiryTU1Poq0C3K7QSfSmnh+2N/axT3catHneAVGD6Hn6Vra6LJqGHvW2Qg5ZFOSfqaebUihEMC7IEACqO2O1V4ISjtkmeUZdEN3NvYgHjvUaoCFbHStWB3Zxx/vUGrXYsrM4bzkcU5CP2KPE+r7lFjbtyThiKrkiqMKPlHFbNlneVzkse9eIu98dqnyyt0h8ETRR4H0reUhRkV4SFXIoW5lwvJwCcZPr/wDRSOwnLirOlyQhuG4PpigLnT9+cDNXKbTYrtSynY+Pm6g/Wk13ZXVoCZYvJ2deQabKFGQyxkVKbTipI29qB+BJE2SDjpiraQjSEn0xntUMtrG7dAc4wcUFMbdlbVdk6zws8E69JYzg/r6/rVr0rxvc2YWPV4zLF0/EwjOP9Q6igJNPXb8tBS2RTOwnNHHK12LljUi9R+K9Ovbd/wANcozAcAHmll14kmaBEhTa687war1lAynL7V+g60d8PAOPSmvyH6QKwpdk399aqhMglfHpjIqSHxHqks3w3ELLtPDxdaUS3d9bA8pcrnhJFwcexFZp2t293KV1Ozm09gfmCfEyPqKyOScvYfCP0PtJh0/xCZ47/TIElj/8kSYDD/miR4W0Wxk+JDaYY+nf9K3s9X0DT4BHBcpGO5fdk/Xil2qeI1mwdMKyR5IM3UZ9hVCpK32JcJyk60g+5B2hdqog+VQMCk19qlnb4WadAxHyg5J/QUp1CWe5geV5ZXdTzluBz6UnSKRgSFGPYUmWb6C+D7ZZE1azuEwshVsdGXFVrV71ri4bzEqOAKHfIB3k5zWiBWJ4JPfNL+bRixbogbJ4AOK2A2EEE/SiJdqLmlN/fLCQvLSMMhR2HqaVTk9BtqK2MQksqSsgGyJSzsegH1oG+ga6g0axaNlkvL5nZSedqsEGf/kaaWpnuvDNnGsamS+l4jHdQc88j0FF+GbSHVfEU18dzW2lqtvbnOd785b+p+1VQxqK/ZHlyOf/AA7HbsBGMjANTb/4J6EY5BoaMkpt9O1es22E9jRJANms+kWV3EGeLY7DO6M7aVz+Gp181pMsgH5HGD9+lWFGzEhXptGK3tn5IzWvFFoapyS0Ua6tbm1fbcxNGSe/Q/rQzFQcSDA9a6QyrJHsdVZe4IyDSa58OWMzlk3wk9kORn6GkSwv0Nj5P2U0RruDbhz2ogAbTzTO78L3MWWt5Y5fRW8ppLMJ7WTZcQvG3ow60HFx7Q+OSMumeXMMZUkttNKZL60hbEsy7v8ASTTSdoGiJlcL/r70lu9ctUmCJbzyc4/hwkr96yxiRj6paYIdy49ozg/tS2TXfw0ciWdjNMjHIAQqCe/XFOI7u2lAxEUB+bchGKgkeP4jAFSo6YFdZonstR12+nxJZwW1qzeYE5c09dILeH+Gzl8c7mqKKNzy3CeuKXXkhVzt3bR696xtgvoguW3PgdzWpIXjNbwW1xcsDDGWH8x4H3phbaKhfNy3xMc7RwM1kccpCnKmL7Szl1OfavlhX55MfsKAg8NJ/elz/ed1HFESUZmlG4p7DHH6mr/Z2ojUbVCIOmBx+lJdb0eGfU4by4Y/BiQmSM/KxHKk/Tmq4Y+KJszsUSXdvB+IniAS7EbQ6fakBXjDAKCBnpjJBPUmrBodpH4d8LFb9zAwVpLhhztJ46j0GKB0I/j1tZoS0ctxKHnEseDszyOe/Ax7U88U7G0z4XxURppFjVXxh8npim0TF4ZyrhR371vccxZ9s1lZQBBVsMWcQHZcVpGxE4ArKynR6GxDlJBrY1lZSxb7I5OlDyxRzAJMiuvowzWVlE+goCy/8OWNwGMSmB8dV5H2NUe5iFvKU8rANj5cVlZU2RIqwSddmsj7BgKuDSm4uXjWMkBt8uz6e9ZWUgdJsa2VgZes2M9tv/dFR6DaRP8AFm3XEmMjf0H6VlZTcaQmcmZN02gADoABwK9tUXf8o4rKyqF2K9jT4YVDzk4qoePL97C1tfhjJlmwxz2AJx074rKyjFSBPBGq3Oo37XFyV2OrJHEq4EeCOc9T1qD+0O5kGtaVEDhER5AB/NyM/asrKwV7P//Z"/>
          <p:cNvSpPr>
            <a:spLocks noChangeAspect="1" noChangeArrowheads="1"/>
          </p:cNvSpPr>
          <p:nvPr/>
        </p:nvSpPr>
        <p:spPr bwMode="auto">
          <a:xfrm>
            <a:off x="63500" y="-384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0"/>
            <a:ext cx="152400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838200"/>
            <a:ext cx="259080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3429000"/>
            <a:ext cx="152400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0438" y="3657600"/>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2338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Criteria for Administering Kangaroo </a:t>
            </a:r>
            <a:r>
              <a:rPr lang="en-US" dirty="0" smtClean="0"/>
              <a:t>Care</a:t>
            </a:r>
          </a:p>
          <a:p>
            <a:r>
              <a:rPr lang="en-US" dirty="0"/>
              <a:t>Medically stable infants </a:t>
            </a:r>
            <a:endParaRPr lang="en-US" dirty="0" smtClean="0"/>
          </a:p>
          <a:p>
            <a:r>
              <a:rPr lang="en-US" dirty="0" smtClean="0"/>
              <a:t>Infants receiving palliative care </a:t>
            </a:r>
          </a:p>
          <a:p>
            <a:r>
              <a:rPr lang="en-US" dirty="0" smtClean="0"/>
              <a:t>        Exclusion Criteria</a:t>
            </a:r>
          </a:p>
          <a:p>
            <a:r>
              <a:rPr lang="en-US" dirty="0" smtClean="0"/>
              <a:t>First 5 days for infants less than 30 weeks gestation </a:t>
            </a:r>
          </a:p>
          <a:p>
            <a:r>
              <a:rPr lang="en-US" dirty="0" smtClean="0"/>
              <a:t>Umbilical lines /chest drains </a:t>
            </a:r>
          </a:p>
          <a:p>
            <a:r>
              <a:rPr lang="en-US" dirty="0" err="1" smtClean="0"/>
              <a:t>Iontrope</a:t>
            </a:r>
            <a:r>
              <a:rPr lang="en-US" dirty="0" smtClean="0"/>
              <a:t> /</a:t>
            </a:r>
            <a:r>
              <a:rPr lang="en-US" dirty="0" err="1" smtClean="0"/>
              <a:t>Doxapram</a:t>
            </a:r>
            <a:r>
              <a:rPr lang="en-US" dirty="0" smtClean="0"/>
              <a:t> infusions </a:t>
            </a:r>
          </a:p>
          <a:p>
            <a:r>
              <a:rPr lang="en-US" dirty="0" smtClean="0"/>
              <a:t>Unstable on respiratory support  (CPAP or ventilation) </a:t>
            </a:r>
          </a:p>
          <a:p>
            <a:r>
              <a:rPr lang="en-US" dirty="0" smtClean="0"/>
              <a:t>After major procedures or treatment </a:t>
            </a:r>
            <a:r>
              <a:rPr lang="en-US" dirty="0" err="1" smtClean="0"/>
              <a:t>e.g</a:t>
            </a:r>
            <a:r>
              <a:rPr lang="en-US" dirty="0" smtClean="0"/>
              <a:t> </a:t>
            </a:r>
            <a:r>
              <a:rPr lang="en-US" dirty="0" err="1" smtClean="0"/>
              <a:t>extubation</a:t>
            </a:r>
            <a:r>
              <a:rPr lang="en-US" dirty="0" smtClean="0"/>
              <a:t> </a:t>
            </a:r>
          </a:p>
          <a:p>
            <a:r>
              <a:rPr lang="en-US" dirty="0" smtClean="0"/>
              <a:t>Umbilical arterial or venous lines or </a:t>
            </a:r>
            <a:r>
              <a:rPr lang="en-US" dirty="0" err="1" smtClean="0"/>
              <a:t>Broviac</a:t>
            </a:r>
            <a:r>
              <a:rPr lang="en-US" dirty="0" smtClean="0"/>
              <a:t> catheters are not a contraindication but need to be firmly secured </a:t>
            </a:r>
          </a:p>
          <a:p>
            <a:endParaRPr lang="en-US" dirty="0"/>
          </a:p>
        </p:txBody>
      </p:sp>
    </p:spTree>
    <p:extLst>
      <p:ext uri="{BB962C8B-B14F-4D97-AF65-F5344CB8AC3E}">
        <p14:creationId xmlns:p14="http://schemas.microsoft.com/office/powerpoint/2010/main" val="115838347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95</TotalTime>
  <Words>2992</Words>
  <Application>Microsoft Office PowerPoint</Application>
  <PresentationFormat>On-screen Show (4:3)</PresentationFormat>
  <Paragraphs>154</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Austin</vt:lpstr>
      <vt:lpstr>Neonatal Nutrition </vt:lpstr>
      <vt:lpstr>Assessment  </vt:lpstr>
      <vt:lpstr>PowerPoint Presentation</vt:lpstr>
      <vt:lpstr>Establishing a patterned NNS for the developing infant </vt:lpstr>
      <vt:lpstr>NNS</vt:lpstr>
      <vt:lpstr>Assessing Readiness to feed / establishing breastfeeding </vt:lpstr>
      <vt:lpstr>Kangaroo  Mother Care (KMC) </vt:lpstr>
      <vt:lpstr>PowerPoint Presentation</vt:lpstr>
      <vt:lpstr>PowerPoint Presentation</vt:lpstr>
      <vt:lpstr>Benefits of Kangaroo Care</vt:lpstr>
      <vt:lpstr>Criteria for Returning Infant to the Incubator </vt:lpstr>
      <vt:lpstr>Nutrition: PHYSIOLOGY AND PATHOPHYSIOLOGY:</vt:lpstr>
      <vt:lpstr>CONTRA-INDICATIONS TO FEEDING</vt:lpstr>
      <vt:lpstr>Method of feeding</vt:lpstr>
      <vt:lpstr>Cup feeding</vt:lpstr>
      <vt:lpstr>PowerPoint Presentation</vt:lpstr>
      <vt:lpstr>PowerPoint Presentation</vt:lpstr>
      <vt:lpstr>PowerPoint Presentation</vt:lpstr>
      <vt:lpstr>Finger feeding </vt:lpstr>
      <vt:lpstr>Finger feeding </vt:lpstr>
      <vt:lpstr>PowerPoint Presentation</vt:lpstr>
      <vt:lpstr>نوع شیر</vt:lpstr>
      <vt:lpstr>حجم شیر خوراکی: </vt:lpstr>
      <vt:lpstr> نوزادان با وزن کمتر از 1 کیلوگرم:   </vt:lpstr>
      <vt:lpstr>نوزادان با وزن 1.5-1 کیلوگرم: </vt:lpstr>
      <vt:lpstr>نوزادان با وزن 2-1.5 کیلوگرم: </vt:lpstr>
      <vt:lpstr>مکمل شیر مادر</vt:lpstr>
      <vt:lpstr>Protein Milk Supplement </vt:lpstr>
      <vt:lpstr>مقایسه اسمولاریته شیرها</vt:lpstr>
      <vt:lpstr>ویتامین ها</vt:lpstr>
      <vt:lpstr>ریزمغذی ها</vt:lpstr>
      <vt:lpstr>INTOLERANCE TO FEEDINGS </vt:lpstr>
      <vt:lpstr>MANAGEMENT OF FEEDING INTOLERANCE </vt:lpstr>
      <vt:lpstr>MANAGEMENT OF FEEDING INTOLERANCE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13</cp:revision>
  <dcterms:created xsi:type="dcterms:W3CDTF">2013-12-15T06:24:08Z</dcterms:created>
  <dcterms:modified xsi:type="dcterms:W3CDTF">2015-12-15T04:53:59Z</dcterms:modified>
</cp:coreProperties>
</file>