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57" r:id="rId14"/>
    <p:sldId id="258" r:id="rId15"/>
    <p:sldId id="259" r:id="rId16"/>
    <p:sldId id="297" r:id="rId17"/>
    <p:sldId id="260" r:id="rId18"/>
    <p:sldId id="262" r:id="rId19"/>
    <p:sldId id="261" r:id="rId20"/>
    <p:sldId id="263" r:id="rId21"/>
    <p:sldId id="264" r:id="rId22"/>
    <p:sldId id="265" r:id="rId23"/>
    <p:sldId id="266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6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A76CD-6CBC-4EE5-B316-8C511F01FE5B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49408-D13C-4246-AE92-93034A9463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43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02A34E-0789-4381-91F6-E038E3F65212}" type="slidenum">
              <a:rPr lang="en-US"/>
              <a:pPr/>
              <a:t>2</a:t>
            </a:fld>
            <a:endParaRPr lang="en-US"/>
          </a:p>
        </p:txBody>
      </p:sp>
      <p:sp>
        <p:nvSpPr>
          <p:cNvPr id="40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276814-1A8E-44F2-9F58-DF98151B69F4}" type="slidenum">
              <a:rPr lang="en-US"/>
              <a:pPr/>
              <a:t>11</a:t>
            </a:fld>
            <a:endParaRPr lang="en-US"/>
          </a:p>
        </p:txBody>
      </p:sp>
      <p:sp>
        <p:nvSpPr>
          <p:cNvPr id="33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4FB50A-0525-441A-B825-CB8C872487D1}" type="slidenum">
              <a:rPr lang="en-US"/>
              <a:pPr/>
              <a:t>12</a:t>
            </a:fld>
            <a:endParaRPr lang="en-US"/>
          </a:p>
        </p:txBody>
      </p:sp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151525-383B-4341-8CF0-52B539B70D9D}" type="slidenum">
              <a:rPr lang="en-US"/>
              <a:pPr/>
              <a:t>16</a:t>
            </a:fld>
            <a:endParaRPr lang="en-US"/>
          </a:p>
        </p:txBody>
      </p:sp>
      <p:sp>
        <p:nvSpPr>
          <p:cNvPr id="518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8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F9A015-1055-4D59-9338-B32D65CBD64C}" type="slidenum">
              <a:rPr lang="en-US"/>
              <a:pPr/>
              <a:t>24</a:t>
            </a:fld>
            <a:endParaRPr lang="en-US"/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FD4128-9D38-47BB-9D66-839E6E66E5EC}" type="slidenum">
              <a:rPr lang="en-US"/>
              <a:pPr/>
              <a:t>25</a:t>
            </a:fld>
            <a:endParaRPr lang="en-US"/>
          </a:p>
        </p:txBody>
      </p:sp>
      <p:sp>
        <p:nvSpPr>
          <p:cNvPr id="50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99B680-04C3-48CC-A834-149274DB9441}" type="slidenum">
              <a:rPr lang="en-US"/>
              <a:pPr/>
              <a:t>26</a:t>
            </a:fld>
            <a:endParaRPr lang="en-US"/>
          </a:p>
        </p:txBody>
      </p:sp>
      <p:sp>
        <p:nvSpPr>
          <p:cNvPr id="507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3B4C07-2E93-49E0-ACB9-B4FCA9EC45C2}" type="slidenum">
              <a:rPr lang="en-US"/>
              <a:pPr/>
              <a:t>27</a:t>
            </a:fld>
            <a:endParaRPr lang="en-US"/>
          </a:p>
        </p:txBody>
      </p:sp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134B5C-4FE0-4E7B-96AD-33E2F729E59F}" type="slidenum">
              <a:rPr lang="en-US"/>
              <a:pPr/>
              <a:t>28</a:t>
            </a:fld>
            <a:endParaRPr lang="en-US"/>
          </a:p>
        </p:txBody>
      </p:sp>
      <p:sp>
        <p:nvSpPr>
          <p:cNvPr id="300034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0035" name="Rectangle 3"/>
          <p:cNvSpPr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/>
          <a:p>
            <a:pPr algn="r"/>
            <a:r>
              <a:rPr lang="en-US" sz="1200" u="none"/>
              <a:t>9</a:t>
            </a:r>
          </a:p>
        </p:txBody>
      </p:sp>
      <p:sp>
        <p:nvSpPr>
          <p:cNvPr id="300036" name="Rectangle 4"/>
          <p:cNvSpPr>
            <a:spLocks noChangeArrowheads="1"/>
          </p:cNvSpPr>
          <p:nvPr/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0037" name="Rectangle 5"/>
          <p:cNvSpPr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00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/>
        </p:spPr>
      </p:sp>
      <p:sp>
        <p:nvSpPr>
          <p:cNvPr id="300039" name="Rectangle 7"/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7FD26D-D1FC-4F4D-A8FA-C177ED78F749}" type="slidenum">
              <a:rPr lang="en-US"/>
              <a:pPr/>
              <a:t>29</a:t>
            </a:fld>
            <a:endParaRPr lang="en-US"/>
          </a:p>
        </p:txBody>
      </p:sp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4BE414-C714-407C-B09B-CDE0C945ED40}" type="slidenum">
              <a:rPr lang="en-US"/>
              <a:pPr/>
              <a:t>30</a:t>
            </a:fld>
            <a:endParaRPr lang="en-US"/>
          </a:p>
        </p:txBody>
      </p:sp>
      <p:sp>
        <p:nvSpPr>
          <p:cNvPr id="51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5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740514-B839-44DC-B316-298AEC3EE0CD}" type="slidenum">
              <a:rPr lang="en-US"/>
              <a:pPr/>
              <a:t>3</a:t>
            </a:fld>
            <a:endParaRPr lang="en-US"/>
          </a:p>
        </p:txBody>
      </p:sp>
      <p:sp>
        <p:nvSpPr>
          <p:cNvPr id="403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3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74716-0B08-4CF1-A423-1ED8FDB446B4}" type="slidenum">
              <a:rPr lang="en-US"/>
              <a:pPr/>
              <a:t>31</a:t>
            </a:fld>
            <a:endParaRPr lang="en-US"/>
          </a:p>
        </p:txBody>
      </p:sp>
      <p:sp>
        <p:nvSpPr>
          <p:cNvPr id="516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6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4B7DBD-332C-47D5-AF5F-1F471D8CB18F}" type="slidenum">
              <a:rPr lang="en-US"/>
              <a:pPr/>
              <a:t>32</a:t>
            </a:fld>
            <a:endParaRPr lang="en-US"/>
          </a:p>
        </p:txBody>
      </p:sp>
      <p:sp>
        <p:nvSpPr>
          <p:cNvPr id="35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C4B04B-1009-4FDF-9DA5-1B6C0AF7FAB9}" type="slidenum">
              <a:rPr lang="en-US"/>
              <a:pPr/>
              <a:t>4</a:t>
            </a:fld>
            <a:endParaRPr lang="en-US"/>
          </a:p>
        </p:txBody>
      </p:sp>
      <p:sp>
        <p:nvSpPr>
          <p:cNvPr id="405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5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AAD301-674A-4E0A-935A-D7C37A7DDDF3}" type="slidenum">
              <a:rPr lang="en-US"/>
              <a:pPr/>
              <a:t>5</a:t>
            </a:fld>
            <a:endParaRPr lang="en-US"/>
          </a:p>
        </p:txBody>
      </p:sp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6F45A4-3738-4167-B913-8F802F7C8833}" type="slidenum">
              <a:rPr lang="en-US"/>
              <a:pPr/>
              <a:t>6</a:t>
            </a:fld>
            <a:endParaRPr lang="en-US"/>
          </a:p>
        </p:txBody>
      </p:sp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1CF951-E58F-4418-8D31-E8AAB9ED7C23}" type="slidenum">
              <a:rPr lang="en-US"/>
              <a:pPr/>
              <a:t>7</a:t>
            </a:fld>
            <a:endParaRPr lang="en-US"/>
          </a:p>
        </p:txBody>
      </p:sp>
      <p:sp>
        <p:nvSpPr>
          <p:cNvPr id="389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784312-A39A-4488-8EBB-D93410F5BB0E}" type="slidenum">
              <a:rPr lang="en-US"/>
              <a:pPr/>
              <a:t>8</a:t>
            </a:fld>
            <a:endParaRPr lang="en-US"/>
          </a:p>
        </p:txBody>
      </p:sp>
      <p:sp>
        <p:nvSpPr>
          <p:cNvPr id="37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56BAB0-A2DC-4F3A-9919-6D45D83FD7F5}" type="slidenum">
              <a:rPr lang="en-US"/>
              <a:pPr/>
              <a:t>9</a:t>
            </a:fld>
            <a:endParaRPr lang="en-US"/>
          </a:p>
        </p:txBody>
      </p:sp>
      <p:sp>
        <p:nvSpPr>
          <p:cNvPr id="38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D61AA6-BA9D-4F79-8DAB-875A16A0065C}" type="slidenum">
              <a:rPr lang="en-US"/>
              <a:pPr/>
              <a:t>10</a:t>
            </a:fld>
            <a:endParaRPr lang="en-US"/>
          </a:p>
        </p:txBody>
      </p:sp>
      <p:sp>
        <p:nvSpPr>
          <p:cNvPr id="385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5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241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427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342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332805E-522B-4C2F-B08E-C83465301B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3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62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50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3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182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22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08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592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067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45C4D-1677-443D-B39F-E2B01219451F}" type="datetimeFigureOut">
              <a:rPr lang="en-US" smtClean="0"/>
              <a:t>10/20/2013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D1216-279B-48CD-8ABE-3E8D39DDBB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148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حمایتهای تغذیه ای در بیماران تنفسی در آی سی یو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دکتر عبدالرضا نوروزی</a:t>
            </a:r>
          </a:p>
          <a:p>
            <a:r>
              <a:rPr lang="fa-IR" dirty="0" smtClean="0"/>
              <a:t>استادیار دانشکده پزشکی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99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Pulmonary Conditions w/ Nutritional Implications</a:t>
            </a:r>
          </a:p>
        </p:txBody>
      </p:sp>
      <p:graphicFrame>
        <p:nvGraphicFramePr>
          <p:cNvPr id="381972" name="Group 20"/>
          <p:cNvGraphicFramePr>
            <a:graphicFrameLocks noGrp="1"/>
          </p:cNvGraphicFramePr>
          <p:nvPr>
            <p:ph idx="1"/>
          </p:nvPr>
        </p:nvGraphicFramePr>
        <p:xfrm>
          <a:off x="1066800" y="1981200"/>
          <a:ext cx="7543800" cy="4114800"/>
        </p:xfrm>
        <a:graphic>
          <a:graphicData uri="http://schemas.openxmlformats.org/drawingml/2006/table">
            <a:tbl>
              <a:tblPr/>
              <a:tblGrid>
                <a:gridCol w="2714625"/>
                <a:gridCol w="4829175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Skeletal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Osteoporosis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Scoliosis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Cardiovascular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Pulmonary edema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Endocrine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Severe obesity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Prader-Willi syndrome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2713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778750" cy="1431925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r>
              <a:rPr lang="en-US" sz="4000"/>
              <a:t>Adverse Effects of Lung Disease on Nutritional Status</a:t>
            </a:r>
          </a:p>
        </p:txBody>
      </p:sp>
      <p:sp>
        <p:nvSpPr>
          <p:cNvPr id="242705" name="Rectangle 1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Increased energy expenditure</a:t>
            </a:r>
          </a:p>
          <a:p>
            <a:r>
              <a:rPr lang="en-US"/>
              <a:t>Increased work of breathing</a:t>
            </a:r>
          </a:p>
          <a:p>
            <a:r>
              <a:rPr lang="en-US"/>
              <a:t>Chronic infection</a:t>
            </a:r>
          </a:p>
          <a:p>
            <a:r>
              <a:rPr lang="en-US"/>
              <a:t>Medical treatments (e.g. bronchodilators, chest physical therapy</a:t>
            </a:r>
          </a:p>
          <a:p>
            <a:pPr lvl="1"/>
            <a:endParaRPr lang="en-US"/>
          </a:p>
        </p:txBody>
      </p:sp>
      <p:sp>
        <p:nvSpPr>
          <p:cNvPr id="242692" name="Rectangle 4"/>
          <p:cNvSpPr>
            <a:spLocks noChangeArrowheads="1"/>
          </p:cNvSpPr>
          <p:nvPr/>
        </p:nvSpPr>
        <p:spPr bwMode="auto">
          <a:xfrm>
            <a:off x="6332538" y="6230938"/>
            <a:ext cx="2490787" cy="1825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endParaRPr lang="en-US" sz="1200" b="1" i="1" u="none">
              <a:solidFill>
                <a:srgbClr val="FFCC00"/>
              </a:solidFill>
            </a:endParaRPr>
          </a:p>
        </p:txBody>
      </p:sp>
      <p:sp>
        <p:nvSpPr>
          <p:cNvPr id="242704" name="Rectangle 1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808663" y="6481763"/>
            <a:ext cx="963612" cy="2444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endParaRPr lang="en-US" sz="1600" b="1" u="none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6173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883525" cy="1431925"/>
          </a:xfrm>
        </p:spPr>
        <p:txBody>
          <a:bodyPr/>
          <a:lstStyle/>
          <a:p>
            <a:r>
              <a:rPr lang="en-US" sz="4000"/>
              <a:t>Adverse Effects of Lung Disease on Nutritional Status</a:t>
            </a:r>
          </a:p>
        </p:txBody>
      </p:sp>
      <p:sp>
        <p:nvSpPr>
          <p:cNvPr id="363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Reduced intake</a:t>
            </a:r>
          </a:p>
          <a:p>
            <a:r>
              <a:rPr lang="en-US"/>
              <a:t>Fluid restriction</a:t>
            </a:r>
          </a:p>
          <a:p>
            <a:r>
              <a:rPr lang="en-US"/>
              <a:t>Shortness of breath</a:t>
            </a:r>
          </a:p>
          <a:p>
            <a:r>
              <a:rPr lang="en-US"/>
              <a:t>Decreased oxygen saturation when eating</a:t>
            </a:r>
          </a:p>
          <a:p>
            <a:r>
              <a:rPr lang="en-US"/>
              <a:t>Anorexia due to chronic disease</a:t>
            </a:r>
          </a:p>
          <a:p>
            <a:r>
              <a:rPr lang="en-US"/>
              <a:t>Gastrointestinal distress and vomiting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75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Common cause of admission to ICU</a:t>
            </a:r>
          </a:p>
          <a:p>
            <a:r>
              <a:rPr lang="en-US" dirty="0" smtClean="0"/>
              <a:t>Irreversible lung disease</a:t>
            </a:r>
          </a:p>
          <a:p>
            <a:r>
              <a:rPr lang="en-US" dirty="0" smtClean="0"/>
              <a:t>Exacerbation of COPD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531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Multi-organ systemic disease</a:t>
            </a:r>
          </a:p>
          <a:p>
            <a:r>
              <a:rPr lang="en-US" dirty="0" smtClean="0"/>
              <a:t>Involuntary weight loss in 30% of patients</a:t>
            </a:r>
          </a:p>
          <a:p>
            <a:r>
              <a:rPr lang="en-US" dirty="0" smtClean="0"/>
              <a:t>Muscle wasting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072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Prognosis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Skeletal muscle function</a:t>
            </a:r>
          </a:p>
          <a:p>
            <a:endParaRPr lang="en-US" dirty="0" smtClean="0"/>
          </a:p>
          <a:p>
            <a:r>
              <a:rPr lang="en-US" dirty="0" smtClean="0"/>
              <a:t>Exercise capacity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2854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MNT in COPD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7543800" cy="4708525"/>
          </a:xfrm>
        </p:spPr>
        <p:txBody>
          <a:bodyPr/>
          <a:lstStyle/>
          <a:p>
            <a:r>
              <a:rPr lang="en-US"/>
              <a:t>Oral supplements</a:t>
            </a:r>
          </a:p>
          <a:p>
            <a:r>
              <a:rPr lang="en-US"/>
              <a:t>Nocturnal or supplemental tube feedings</a:t>
            </a:r>
          </a:p>
          <a:p>
            <a:r>
              <a:rPr lang="en-US"/>
              <a:t>Specialized pulmonary </a:t>
            </a:r>
          </a:p>
          <a:p>
            <a:pPr>
              <a:buFont typeface="Wingdings" pitchFamily="2" charset="2"/>
              <a:buNone/>
            </a:pPr>
            <a:r>
              <a:rPr lang="en-US"/>
              <a:t>   products generally </a:t>
            </a:r>
          </a:p>
          <a:p>
            <a:pPr>
              <a:buFont typeface="Wingdings" pitchFamily="2" charset="2"/>
              <a:buNone/>
            </a:pPr>
            <a:r>
              <a:rPr lang="en-US"/>
              <a:t>   not necessary</a:t>
            </a:r>
          </a:p>
        </p:txBody>
      </p:sp>
      <p:pic>
        <p:nvPicPr>
          <p:cNvPr id="517124" name="Picture 4" descr="copd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38" y="3187700"/>
            <a:ext cx="3035300" cy="367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4359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Muscle wasting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Unknown</a:t>
            </a:r>
          </a:p>
          <a:p>
            <a:r>
              <a:rPr lang="en-US" dirty="0" smtClean="0"/>
              <a:t>Earliest signs</a:t>
            </a:r>
          </a:p>
          <a:p>
            <a:r>
              <a:rPr lang="en-US" dirty="0" smtClean="0"/>
              <a:t>Negative energy balance</a:t>
            </a:r>
          </a:p>
          <a:p>
            <a:r>
              <a:rPr lang="en-US" dirty="0" smtClean="0"/>
              <a:t>Resting energy requirement</a:t>
            </a:r>
          </a:p>
          <a:p>
            <a:pPr lvl="1"/>
            <a:r>
              <a:rPr lang="en-US" dirty="0" smtClean="0"/>
              <a:t>Increased effort in breathing</a:t>
            </a:r>
          </a:p>
          <a:p>
            <a:r>
              <a:rPr lang="en-US" dirty="0" smtClean="0"/>
              <a:t>Low grade systemic inflammation</a:t>
            </a:r>
          </a:p>
          <a:p>
            <a:r>
              <a:rPr lang="en-US" dirty="0" smtClean="0"/>
              <a:t>Arterial hypoxemia</a:t>
            </a:r>
          </a:p>
          <a:p>
            <a:r>
              <a:rPr lang="en-US" dirty="0" smtClean="0"/>
              <a:t>Catabolic state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4873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Difficulty in eating</a:t>
            </a:r>
          </a:p>
          <a:p>
            <a:r>
              <a:rPr lang="en-US" dirty="0" smtClean="0"/>
              <a:t>Drugs</a:t>
            </a:r>
          </a:p>
          <a:p>
            <a:r>
              <a:rPr lang="en-US" dirty="0" smtClean="0"/>
              <a:t>Abdominal distension and GI congestion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2122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fat diet</a:t>
            </a:r>
          </a:p>
          <a:p>
            <a:r>
              <a:rPr lang="en-US" dirty="0" smtClean="0"/>
              <a:t>High carbohydrate diet</a:t>
            </a:r>
          </a:p>
          <a:p>
            <a:endParaRPr lang="en-US" dirty="0"/>
          </a:p>
          <a:p>
            <a:r>
              <a:rPr lang="en-US" dirty="0" smtClean="0"/>
              <a:t>Indication: </a:t>
            </a:r>
          </a:p>
          <a:p>
            <a:pPr lvl="1"/>
            <a:r>
              <a:rPr lang="en-US" dirty="0" smtClean="0"/>
              <a:t>Involuntary weight loss of 10% in 12 months or 5% in 6 months</a:t>
            </a:r>
          </a:p>
          <a:p>
            <a:pPr lvl="1"/>
            <a:r>
              <a:rPr lang="en-US" dirty="0" smtClean="0"/>
              <a:t>BMI&lt; 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46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Malnutrition and the Pulmonary System</a:t>
            </a:r>
          </a:p>
        </p:txBody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Malnutrition impairs </a:t>
            </a:r>
          </a:p>
          <a:p>
            <a:r>
              <a:rPr lang="en-US"/>
              <a:t>Respiratory muscle function</a:t>
            </a:r>
          </a:p>
          <a:p>
            <a:r>
              <a:rPr lang="en-US"/>
              <a:t>Ventilatory drive</a:t>
            </a:r>
          </a:p>
          <a:p>
            <a:r>
              <a:rPr lang="en-US"/>
              <a:t>Response to hypoxia</a:t>
            </a:r>
          </a:p>
          <a:p>
            <a:r>
              <a:rPr lang="en-US"/>
              <a:t>Pulmonary defense mechanisms</a:t>
            </a:r>
          </a:p>
        </p:txBody>
      </p:sp>
    </p:spTree>
    <p:extLst>
      <p:ext uri="{BB962C8B-B14F-4D97-AF65-F5344CB8AC3E}">
        <p14:creationId xmlns:p14="http://schemas.microsoft.com/office/powerpoint/2010/main" val="2402868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Minimum protein intake 1-15 g/kg to stimulate protein synthesis</a:t>
            </a:r>
          </a:p>
          <a:p>
            <a:r>
              <a:rPr lang="en-US" dirty="0" smtClean="0"/>
              <a:t>Amino acid supplementation with glutamine</a:t>
            </a:r>
          </a:p>
          <a:p>
            <a:r>
              <a:rPr lang="en-US" dirty="0" smtClean="0"/>
              <a:t>Blood phosphate level </a:t>
            </a:r>
          </a:p>
          <a:p>
            <a:r>
              <a:rPr lang="en-US" dirty="0" smtClean="0"/>
              <a:t>Omega 3 PUFA for low grade inflammation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5441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Acute exacerbation of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Enteral nutrition</a:t>
            </a:r>
          </a:p>
          <a:p>
            <a:pPr lvl="1"/>
            <a:r>
              <a:rPr lang="en-US" dirty="0" smtClean="0"/>
              <a:t>Acute respiratory failure</a:t>
            </a:r>
          </a:p>
          <a:p>
            <a:pPr lvl="1"/>
            <a:r>
              <a:rPr lang="en-US" dirty="0" smtClean="0"/>
              <a:t>Mechanical ventilation of CPAP</a:t>
            </a:r>
          </a:p>
          <a:p>
            <a:pPr lvl="1"/>
            <a:r>
              <a:rPr lang="en-US" dirty="0" smtClean="0"/>
              <a:t>To start at first 24-48 hour of admission</a:t>
            </a:r>
          </a:p>
          <a:p>
            <a:pPr lvl="1"/>
            <a:r>
              <a:rPr lang="en-US" dirty="0" smtClean="0"/>
              <a:t>CO2 excretion rate </a:t>
            </a:r>
          </a:p>
          <a:p>
            <a:pPr lvl="1"/>
            <a:r>
              <a:rPr lang="en-US" dirty="0" smtClean="0"/>
              <a:t>Carbohydrate rate: 150-250 mg of glucose/day</a:t>
            </a:r>
          </a:p>
          <a:p>
            <a:pPr lvl="1"/>
            <a:r>
              <a:rPr lang="en-US" dirty="0" smtClean="0"/>
              <a:t>Fat: 30-50% of total energy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9452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Acute phase: 20-25 kcal/kg</a:t>
            </a:r>
          </a:p>
          <a:p>
            <a:endParaRPr lang="en-US" dirty="0"/>
          </a:p>
          <a:p>
            <a:r>
              <a:rPr lang="en-US" dirty="0" smtClean="0"/>
              <a:t>Recovery phase: 30-35 kcal/kg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320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Supplementary PN:</a:t>
            </a:r>
          </a:p>
          <a:p>
            <a:pPr lvl="1"/>
            <a:r>
              <a:rPr lang="en-US" dirty="0" smtClean="0"/>
              <a:t>Lipid formulas: mostly LCT (</a:t>
            </a:r>
            <a:r>
              <a:rPr lang="en-US" dirty="0" err="1" smtClean="0"/>
              <a:t>intralipid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1384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MNT Assessment in COPD</a:t>
            </a:r>
          </a:p>
        </p:txBody>
      </p:sp>
      <p:sp>
        <p:nvSpPr>
          <p:cNvPr id="502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Fluid balance and requirements</a:t>
            </a:r>
          </a:p>
          <a:p>
            <a:r>
              <a:rPr lang="en-US"/>
              <a:t>Energy needs</a:t>
            </a:r>
          </a:p>
          <a:p>
            <a:r>
              <a:rPr lang="en-US"/>
              <a:t>Food intake (decreased intake common)</a:t>
            </a:r>
          </a:p>
          <a:p>
            <a:r>
              <a:rPr lang="en-US"/>
              <a:t>Morning headache and confusion from hypercapnia (excessive CO2 in the blood)</a:t>
            </a:r>
          </a:p>
          <a:p>
            <a:r>
              <a:rPr lang="en-US"/>
              <a:t>Fat free mass</a:t>
            </a:r>
          </a:p>
        </p:txBody>
      </p:sp>
    </p:spTree>
    <p:extLst>
      <p:ext uri="{BB962C8B-B14F-4D97-AF65-F5344CB8AC3E}">
        <p14:creationId xmlns:p14="http://schemas.microsoft.com/office/powerpoint/2010/main" val="2504989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MNT Assessment in COPD</a:t>
            </a:r>
          </a:p>
        </p:txBody>
      </p:sp>
      <p:sp>
        <p:nvSpPr>
          <p:cNvPr id="50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Food drug interactions</a:t>
            </a:r>
          </a:p>
          <a:p>
            <a:r>
              <a:rPr lang="en-US" sz="2800"/>
              <a:t>Fatigue</a:t>
            </a:r>
          </a:p>
          <a:p>
            <a:r>
              <a:rPr lang="en-US" sz="2800"/>
              <a:t>Anorexia</a:t>
            </a:r>
          </a:p>
          <a:p>
            <a:r>
              <a:rPr lang="en-US" sz="2800"/>
              <a:t>Difficulty chewing/swallowing because of dyspnea</a:t>
            </a:r>
          </a:p>
          <a:p>
            <a:r>
              <a:rPr lang="en-US" sz="2800"/>
              <a:t>Impaired peristalsis secondary to lack of oxygen to the GI tract</a:t>
            </a:r>
          </a:p>
          <a:p>
            <a:r>
              <a:rPr lang="en-US" sz="2800"/>
              <a:t>Underweight patients have the highest morbidity/mortality</a:t>
            </a:r>
          </a:p>
          <a:p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418138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Nutrient Needs in Stable COPD</a:t>
            </a:r>
          </a:p>
        </p:txBody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Protein: 1.2-1.7 grams/kg (15-20% of calories) to restore lung and muscle strength and promote immune function</a:t>
            </a:r>
          </a:p>
          <a:p>
            <a:r>
              <a:rPr lang="en-US" sz="2800" dirty="0"/>
              <a:t>Fat: 30-45% of calories</a:t>
            </a:r>
          </a:p>
          <a:p>
            <a:r>
              <a:rPr lang="en-US" sz="2800" dirty="0"/>
              <a:t>Carbohydrate: 40-55% of calories</a:t>
            </a:r>
          </a:p>
          <a:p>
            <a:r>
              <a:rPr lang="en-US" sz="2800" dirty="0" smtClean="0"/>
              <a:t>Address </a:t>
            </a:r>
            <a:r>
              <a:rPr lang="en-US" sz="2800" dirty="0"/>
              <a:t>other underlying diseases (diabetes, heart disease)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844848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Nutrient Needs in Stable COPD</a:t>
            </a:r>
          </a:p>
        </p:txBody>
      </p:sp>
      <p:sp>
        <p:nvSpPr>
          <p:cNvPr id="510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Vitamins: intakes should at least meet the DRI</a:t>
            </a:r>
          </a:p>
          <a:p>
            <a:r>
              <a:rPr lang="en-US" sz="2800"/>
              <a:t>Smokers may need more vitamin C (+16-32 mg) depending on cigarette use</a:t>
            </a:r>
          </a:p>
          <a:p>
            <a:r>
              <a:rPr lang="en-US" sz="2800"/>
              <a:t>Minerals: meet DRIs and monitor phosphorus and magnesium in patients at risk for refeeding during aggressive nutrition support</a:t>
            </a:r>
          </a:p>
        </p:txBody>
      </p:sp>
    </p:spTree>
    <p:extLst>
      <p:ext uri="{BB962C8B-B14F-4D97-AF65-F5344CB8AC3E}">
        <p14:creationId xmlns:p14="http://schemas.microsoft.com/office/powerpoint/2010/main" val="7389135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90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Treatments for COPD</a:t>
            </a:r>
          </a:p>
        </p:txBody>
      </p:sp>
      <p:sp>
        <p:nvSpPr>
          <p:cNvPr id="29901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7543800" cy="3859213"/>
          </a:xfrm>
        </p:spPr>
        <p:txBody>
          <a:bodyPr/>
          <a:lstStyle/>
          <a:p>
            <a:r>
              <a:rPr lang="en-US"/>
              <a:t>Bronchodilators—theophylline and aminophylline</a:t>
            </a:r>
          </a:p>
          <a:p>
            <a:r>
              <a:rPr lang="en-US"/>
              <a:t>Antibiotics—secondary infections</a:t>
            </a:r>
          </a:p>
          <a:p>
            <a:r>
              <a:rPr lang="en-US"/>
              <a:t>Respiratory therapy</a:t>
            </a:r>
          </a:p>
          <a:p>
            <a:r>
              <a:rPr lang="en-US"/>
              <a:t>Exercise to strengthen muscles</a:t>
            </a:r>
          </a:p>
        </p:txBody>
      </p:sp>
    </p:spTree>
    <p:extLst>
      <p:ext uri="{BB962C8B-B14F-4D97-AF65-F5344CB8AC3E}">
        <p14:creationId xmlns:p14="http://schemas.microsoft.com/office/powerpoint/2010/main" val="369551486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MNT in COPD Based on Weight/Height</a:t>
            </a:r>
          </a:p>
        </p:txBody>
      </p:sp>
      <p:sp>
        <p:nvSpPr>
          <p:cNvPr id="30822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095375" y="1958975"/>
            <a:ext cx="7751763" cy="4251325"/>
          </a:xfrm>
        </p:spPr>
        <p:txBody>
          <a:bodyPr/>
          <a:lstStyle/>
          <a:p>
            <a:r>
              <a:rPr lang="en-US" sz="3000" dirty="0"/>
              <a:t>Routine care</a:t>
            </a:r>
          </a:p>
          <a:p>
            <a:r>
              <a:rPr lang="en-US" sz="3000" dirty="0"/>
              <a:t>Anticipatory guidance: 90% IBW</a:t>
            </a:r>
          </a:p>
          <a:p>
            <a:r>
              <a:rPr lang="en-US" sz="3000" dirty="0"/>
              <a:t>Supportive intervention: 85% to 90% IBW</a:t>
            </a:r>
          </a:p>
          <a:p>
            <a:r>
              <a:rPr lang="en-US" sz="3000" dirty="0"/>
              <a:t>Resuscitative/palliative: below 75% IBW</a:t>
            </a:r>
          </a:p>
          <a:p>
            <a:r>
              <a:rPr lang="en-US" sz="3000" dirty="0"/>
              <a:t>Rehabilitative care: consistently below </a:t>
            </a:r>
            <a:br>
              <a:rPr lang="en-US" sz="3000" dirty="0"/>
            </a:br>
            <a:r>
              <a:rPr lang="en-US" sz="3000" dirty="0"/>
              <a:t>85% IBW</a:t>
            </a: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95246479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Effects of Malnutrition in  Pts without Lung Disease</a:t>
            </a:r>
          </a:p>
        </p:txBody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Respiratory muscle strength </a:t>
            </a:r>
            <a:r>
              <a:rPr lang="en-US" sz="3600" b="1">
                <a:cs typeface="Times New Roman" pitchFamily="18" charset="0"/>
              </a:rPr>
              <a:t>↓</a:t>
            </a:r>
            <a:r>
              <a:rPr lang="en-US"/>
              <a:t> by 37%</a:t>
            </a:r>
          </a:p>
          <a:p>
            <a:r>
              <a:rPr lang="en-US"/>
              <a:t>Maximum voluntary ventilation </a:t>
            </a:r>
            <a:r>
              <a:rPr lang="en-US" sz="3600" b="1">
                <a:cs typeface="Times New Roman" pitchFamily="18" charset="0"/>
              </a:rPr>
              <a:t>↓</a:t>
            </a:r>
            <a:r>
              <a:rPr lang="en-US">
                <a:cs typeface="Times New Roman" pitchFamily="18" charset="0"/>
              </a:rPr>
              <a:t> </a:t>
            </a:r>
            <a:r>
              <a:rPr lang="en-US"/>
              <a:t>by 41% (1)</a:t>
            </a:r>
          </a:p>
          <a:p>
            <a:r>
              <a:rPr lang="en-US"/>
              <a:t>Vital capacity  (lung volume)</a:t>
            </a:r>
            <a:r>
              <a:rPr lang="en-US" sz="3600" b="1">
                <a:cs typeface="Times New Roman" pitchFamily="18" charset="0"/>
              </a:rPr>
              <a:t>↓</a:t>
            </a:r>
            <a:r>
              <a:rPr lang="en-US"/>
              <a:t> 63% (1)</a:t>
            </a:r>
          </a:p>
          <a:p>
            <a:r>
              <a:rPr lang="en-US"/>
              <a:t>Diaphragmatic muscle mass </a:t>
            </a:r>
            <a:r>
              <a:rPr lang="en-US" sz="3600" b="1">
                <a:cs typeface="Times New Roman" pitchFamily="18" charset="0"/>
              </a:rPr>
              <a:t>↓</a:t>
            </a:r>
            <a:r>
              <a:rPr lang="en-US"/>
              <a:t> to 60% of normal in underweight patients who died of other ailments (2)</a:t>
            </a:r>
          </a:p>
        </p:txBody>
      </p:sp>
      <p:sp>
        <p:nvSpPr>
          <p:cNvPr id="401413" name="Text Box 5"/>
          <p:cNvSpPr txBox="1">
            <a:spLocks noChangeArrowheads="1"/>
          </p:cNvSpPr>
          <p:nvPr/>
        </p:nvSpPr>
        <p:spPr bwMode="auto">
          <a:xfrm>
            <a:off x="1273175" y="6302375"/>
            <a:ext cx="733901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200" u="none"/>
              <a:t>Aurora N, Rochester, D. Am Rev Respir Dis 126:5-8, 1982</a:t>
            </a:r>
          </a:p>
          <a:p>
            <a:pPr>
              <a:spcBef>
                <a:spcPct val="50000"/>
              </a:spcBef>
              <a:buFontTx/>
              <a:buAutoNum type="arabicPeriod"/>
            </a:pPr>
            <a:r>
              <a:rPr lang="en-US" sz="1200" u="none"/>
              <a:t>Aurora N, Rochester D. J Appl Physiol: Respirat Environ Exercise physiol 52:64-70, 1982</a:t>
            </a:r>
          </a:p>
        </p:txBody>
      </p:sp>
    </p:spTree>
    <p:extLst>
      <p:ext uri="{BB962C8B-B14F-4D97-AF65-F5344CB8AC3E}">
        <p14:creationId xmlns:p14="http://schemas.microsoft.com/office/powerpoint/2010/main" val="26901945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MNT in COPD</a:t>
            </a:r>
          </a:p>
        </p:txBody>
      </p:sp>
      <p:sp>
        <p:nvSpPr>
          <p:cNvPr id="512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GI motility: adequate exercise, fluids, dietary fiber</a:t>
            </a:r>
          </a:p>
          <a:p>
            <a:r>
              <a:rPr lang="en-US"/>
              <a:t>Abdominal bloating: limit foods associated with gas formation</a:t>
            </a:r>
          </a:p>
          <a:p>
            <a:r>
              <a:rPr lang="en-US"/>
              <a:t>Fatigue: resting before meals, eating nutrient-dense foods, arrange assistance with shopping and meal preparation</a:t>
            </a:r>
          </a:p>
        </p:txBody>
      </p:sp>
    </p:spTree>
    <p:extLst>
      <p:ext uri="{BB962C8B-B14F-4D97-AF65-F5344CB8AC3E}">
        <p14:creationId xmlns:p14="http://schemas.microsoft.com/office/powerpoint/2010/main" val="24547353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MNT in COPD</a:t>
            </a:r>
          </a:p>
        </p:txBody>
      </p:sp>
      <p:sp>
        <p:nvSpPr>
          <p:cNvPr id="513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/>
              <a:t>Suggest that patient </a:t>
            </a:r>
          </a:p>
          <a:p>
            <a:r>
              <a:rPr lang="en-US" sz="2800"/>
              <a:t>Use oxygen at mealtimes</a:t>
            </a:r>
          </a:p>
          <a:p>
            <a:r>
              <a:rPr lang="en-US" sz="2800"/>
              <a:t>Eat slowly</a:t>
            </a:r>
          </a:p>
          <a:p>
            <a:r>
              <a:rPr lang="en-US" sz="2800"/>
              <a:t>Chew foods well</a:t>
            </a:r>
          </a:p>
          <a:p>
            <a:r>
              <a:rPr lang="en-US" sz="2800"/>
              <a:t>Engage in social interaction at mealtime</a:t>
            </a:r>
          </a:p>
          <a:p>
            <a:r>
              <a:rPr lang="en-US" sz="2800"/>
              <a:t>Coordinate swallowing with breathing</a:t>
            </a:r>
          </a:p>
          <a:p>
            <a:r>
              <a:rPr lang="en-US" sz="2800"/>
              <a:t>Use upright posture to reduce risk of aspiration</a:t>
            </a:r>
          </a:p>
          <a:p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3557683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1400" y="700088"/>
            <a:ext cx="7543800" cy="715962"/>
          </a:xfrm>
        </p:spPr>
        <p:txBody>
          <a:bodyPr>
            <a:normAutofit fontScale="90000"/>
          </a:bodyPr>
          <a:lstStyle/>
          <a:p>
            <a:r>
              <a:rPr lang="en-US"/>
              <a:t>Food Drug Interactions</a:t>
            </a:r>
          </a:p>
        </p:txBody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9638" y="2057400"/>
            <a:ext cx="7243762" cy="3943350"/>
          </a:xfrm>
        </p:spPr>
        <p:txBody>
          <a:bodyPr/>
          <a:lstStyle/>
          <a:p>
            <a:r>
              <a:rPr lang="en-US"/>
              <a:t>Aminoglycosides lower serum Mg</a:t>
            </a:r>
            <a:r>
              <a:rPr lang="en-US" baseline="30000"/>
              <a:t>++</a:t>
            </a:r>
            <a:br>
              <a:rPr lang="en-US" baseline="30000"/>
            </a:br>
            <a:r>
              <a:rPr lang="en-US"/>
              <a:t>—may need to replace</a:t>
            </a:r>
          </a:p>
          <a:p>
            <a:r>
              <a:rPr lang="en-US"/>
              <a:t>Prednisone—monitor nitrogen, Ca</a:t>
            </a:r>
            <a:r>
              <a:rPr lang="en-US" baseline="30000"/>
              <a:t>++</a:t>
            </a:r>
            <a:r>
              <a:rPr lang="en-US"/>
              <a:t>, serum glucose, etc.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2328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Carbohydrate load and </a:t>
            </a:r>
            <a:r>
              <a:rPr lang="en-US" smtClean="0"/>
              <a:t>ICU patients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796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Effects of Malnutrition in Pts with Pulmonary Disease  </a:t>
            </a:r>
          </a:p>
        </p:txBody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Decreased cough and inability to mobilize secretions</a:t>
            </a:r>
          </a:p>
          <a:p>
            <a:r>
              <a:rPr lang="en-US"/>
              <a:t>Atelectasis and pneumonia</a:t>
            </a:r>
          </a:p>
          <a:p>
            <a:r>
              <a:rPr lang="en-US"/>
              <a:t>Prolonged mechanical ventilation and difficulty weaning with prolonged ICU stay</a:t>
            </a:r>
          </a:p>
        </p:txBody>
      </p:sp>
    </p:spTree>
    <p:extLst>
      <p:ext uri="{BB962C8B-B14F-4D97-AF65-F5344CB8AC3E}">
        <p14:creationId xmlns:p14="http://schemas.microsoft.com/office/powerpoint/2010/main" val="1731493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Effects of Malnutrition in Pts with Pulmonary Disease</a:t>
            </a: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Altered host immune response and cell-mediated immunity</a:t>
            </a:r>
          </a:p>
          <a:p>
            <a:r>
              <a:rPr lang="en-US"/>
              <a:t>Contributes to chronic or repeated pulmonary infections</a:t>
            </a:r>
          </a:p>
          <a:p>
            <a:r>
              <a:rPr lang="en-US"/>
              <a:t>Decreased surfactant production</a:t>
            </a:r>
          </a:p>
          <a:p>
            <a:r>
              <a:rPr lang="en-US"/>
              <a:t>Decreased lung elasticity</a:t>
            </a:r>
          </a:p>
          <a:p>
            <a:r>
              <a:rPr lang="en-US"/>
              <a:t>Decreased ability to repair injured lung tissue</a:t>
            </a:r>
          </a:p>
        </p:txBody>
      </p:sp>
    </p:spTree>
    <p:extLst>
      <p:ext uri="{BB962C8B-B14F-4D97-AF65-F5344CB8AC3E}">
        <p14:creationId xmlns:p14="http://schemas.microsoft.com/office/powerpoint/2010/main" val="602285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Pulmonary Disorders</a:t>
            </a:r>
          </a:p>
        </p:txBody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/>
              <a:t>Bronchopulmonary displasia</a:t>
            </a:r>
          </a:p>
          <a:p>
            <a:r>
              <a:rPr lang="en-US" sz="3600"/>
              <a:t>Cystic fibrosis</a:t>
            </a:r>
          </a:p>
          <a:p>
            <a:r>
              <a:rPr lang="en-US" sz="3600"/>
              <a:t>Tuberculosis</a:t>
            </a:r>
          </a:p>
          <a:p>
            <a:r>
              <a:rPr lang="en-US" sz="3600"/>
              <a:t>Bronchial asthma</a:t>
            </a:r>
          </a:p>
          <a:p>
            <a:r>
              <a:rPr lang="en-US" sz="3600"/>
              <a:t>Chronic obstructive pulmonary disease (COPD)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499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Pulmonary Disorders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/>
              <a:t>Pulmonary aspiration</a:t>
            </a:r>
          </a:p>
          <a:p>
            <a:r>
              <a:rPr lang="en-US" sz="3600"/>
              <a:t>Pneumonia</a:t>
            </a:r>
          </a:p>
          <a:p>
            <a:r>
              <a:rPr lang="en-US" sz="3600"/>
              <a:t>Tuberculosis</a:t>
            </a:r>
          </a:p>
          <a:p>
            <a:r>
              <a:rPr lang="en-US" sz="3600"/>
              <a:t>Cancer of the lung</a:t>
            </a:r>
          </a:p>
          <a:p>
            <a:r>
              <a:rPr lang="en-US" sz="3600"/>
              <a:t>Acute respiratory distress syndrome</a:t>
            </a:r>
          </a:p>
          <a:p>
            <a:r>
              <a:rPr lang="en-US" sz="3600"/>
              <a:t>Pulmonary failure</a:t>
            </a:r>
          </a:p>
        </p:txBody>
      </p:sp>
    </p:spTree>
    <p:extLst>
      <p:ext uri="{BB962C8B-B14F-4D97-AF65-F5344CB8AC3E}">
        <p14:creationId xmlns:p14="http://schemas.microsoft.com/office/powerpoint/2010/main" val="1315250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51" name="Rectangle 1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Pulmonary Conditions w/ Nutritional Implications</a:t>
            </a:r>
          </a:p>
        </p:txBody>
      </p:sp>
      <p:graphicFrame>
        <p:nvGraphicFramePr>
          <p:cNvPr id="376860" name="Group 28"/>
          <p:cNvGraphicFramePr>
            <a:graphicFrameLocks noGrp="1"/>
          </p:cNvGraphicFramePr>
          <p:nvPr>
            <p:ph idx="1"/>
          </p:nvPr>
        </p:nvGraphicFramePr>
        <p:xfrm>
          <a:off x="1066800" y="1811338"/>
          <a:ext cx="7604125" cy="4955286"/>
        </p:xfrm>
        <a:graphic>
          <a:graphicData uri="http://schemas.openxmlformats.org/drawingml/2006/table">
            <a:tbl>
              <a:tblPr/>
              <a:tblGrid>
                <a:gridCol w="2105025"/>
                <a:gridCol w="5499100"/>
              </a:tblGrid>
              <a:tr h="981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Neonate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Bronchopulmonary displasia (BPD)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Obstruction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Cystic fibrosis (CF)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Chronic obstructive pulmonary disease (COPD)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Emphysema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Chronic bronchitis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Asthma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Tumor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Lung cancer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34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Pulmonary Conditions w/ Nutritional Implications</a:t>
            </a:r>
          </a:p>
        </p:txBody>
      </p:sp>
      <p:graphicFrame>
        <p:nvGraphicFramePr>
          <p:cNvPr id="379924" name="Group 20"/>
          <p:cNvGraphicFramePr>
            <a:graphicFrameLocks noGrp="1"/>
          </p:cNvGraphicFramePr>
          <p:nvPr>
            <p:ph idx="1"/>
          </p:nvPr>
        </p:nvGraphicFramePr>
        <p:xfrm>
          <a:off x="1066800" y="1981200"/>
          <a:ext cx="7543800" cy="4114800"/>
        </p:xfrm>
        <a:graphic>
          <a:graphicData uri="http://schemas.openxmlformats.org/drawingml/2006/table">
            <a:tbl>
              <a:tblPr/>
              <a:tblGrid>
                <a:gridCol w="2368550"/>
                <a:gridCol w="517525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Infection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Pneumonia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Tuberculosis (TB)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Respiratory Failure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Acute respiratory failure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Lung transplantation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Neuro-muscular Abnormalities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Muscular dystrophy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Paralysis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3279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852</Words>
  <Application>Microsoft Office PowerPoint</Application>
  <PresentationFormat>On-screen Show (4:3)</PresentationFormat>
  <Paragraphs>204</Paragraphs>
  <Slides>33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حمایتهای تغذیه ای در بیماران تنفسی در آی سی یو</vt:lpstr>
      <vt:lpstr>Malnutrition and the Pulmonary System</vt:lpstr>
      <vt:lpstr>Effects of Malnutrition in  Pts without Lung Disease</vt:lpstr>
      <vt:lpstr>Effects of Malnutrition in Pts with Pulmonary Disease  </vt:lpstr>
      <vt:lpstr>Effects of Malnutrition in Pts with Pulmonary Disease</vt:lpstr>
      <vt:lpstr>Chronic Pulmonary Disorders</vt:lpstr>
      <vt:lpstr>Acute Pulmonary Disorders</vt:lpstr>
      <vt:lpstr>Pulmonary Conditions w/ Nutritional Implications</vt:lpstr>
      <vt:lpstr>Pulmonary Conditions w/ Nutritional Implications</vt:lpstr>
      <vt:lpstr>Pulmonary Conditions w/ Nutritional Implications</vt:lpstr>
      <vt:lpstr>Adverse Effects of Lung Disease on Nutritional Status</vt:lpstr>
      <vt:lpstr>Adverse Effects of Lung Disease on Nutritional Status</vt:lpstr>
      <vt:lpstr>COPD</vt:lpstr>
      <vt:lpstr>PowerPoint Presentation</vt:lpstr>
      <vt:lpstr>Prognosis </vt:lpstr>
      <vt:lpstr>MNT in COPD</vt:lpstr>
      <vt:lpstr>Muscle wasting</vt:lpstr>
      <vt:lpstr>PowerPoint Presentation</vt:lpstr>
      <vt:lpstr>PowerPoint Presentation</vt:lpstr>
      <vt:lpstr>PowerPoint Presentation</vt:lpstr>
      <vt:lpstr>Acute exacerbation of disease</vt:lpstr>
      <vt:lpstr>PowerPoint Presentation</vt:lpstr>
      <vt:lpstr>PowerPoint Presentation</vt:lpstr>
      <vt:lpstr>MNT Assessment in COPD</vt:lpstr>
      <vt:lpstr>MNT Assessment in COPD</vt:lpstr>
      <vt:lpstr>Nutrient Needs in Stable COPD</vt:lpstr>
      <vt:lpstr>Nutrient Needs in Stable COPD</vt:lpstr>
      <vt:lpstr>Treatments for COPD</vt:lpstr>
      <vt:lpstr>MNT in COPD Based on Weight/Height</vt:lpstr>
      <vt:lpstr>MNT in COPD</vt:lpstr>
      <vt:lpstr>MNT in COPD</vt:lpstr>
      <vt:lpstr>Food Drug Interactions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حمایتهای تغذیه ای در بیماران تنفسی در آی سی یو</dc:title>
  <dc:creator>hp</dc:creator>
  <cp:lastModifiedBy>Dr Abdolreza Norouzy</cp:lastModifiedBy>
  <cp:revision>7</cp:revision>
  <dcterms:created xsi:type="dcterms:W3CDTF">2011-11-27T07:48:14Z</dcterms:created>
  <dcterms:modified xsi:type="dcterms:W3CDTF">2013-10-20T10:54:56Z</dcterms:modified>
</cp:coreProperties>
</file>