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427" r:id="rId3"/>
    <p:sldId id="428" r:id="rId4"/>
    <p:sldId id="429" r:id="rId5"/>
    <p:sldId id="430" r:id="rId6"/>
    <p:sldId id="431" r:id="rId7"/>
    <p:sldId id="434" r:id="rId8"/>
    <p:sldId id="435" r:id="rId9"/>
    <p:sldId id="437" r:id="rId10"/>
    <p:sldId id="438" r:id="rId11"/>
    <p:sldId id="276" r:id="rId12"/>
    <p:sldId id="440" r:id="rId13"/>
    <p:sldId id="441" r:id="rId14"/>
    <p:sldId id="277" r:id="rId15"/>
    <p:sldId id="343" r:id="rId16"/>
    <p:sldId id="284" r:id="rId17"/>
    <p:sldId id="285" r:id="rId18"/>
    <p:sldId id="342" r:id="rId19"/>
    <p:sldId id="286" r:id="rId20"/>
    <p:sldId id="287" r:id="rId21"/>
    <p:sldId id="290" r:id="rId22"/>
    <p:sldId id="291" r:id="rId23"/>
    <p:sldId id="297" r:id="rId24"/>
    <p:sldId id="298" r:id="rId25"/>
    <p:sldId id="303" r:id="rId26"/>
    <p:sldId id="304" r:id="rId27"/>
    <p:sldId id="305" r:id="rId28"/>
    <p:sldId id="263" r:id="rId29"/>
    <p:sldId id="443" r:id="rId30"/>
    <p:sldId id="258" r:id="rId31"/>
    <p:sldId id="259" r:id="rId32"/>
    <p:sldId id="444" r:id="rId33"/>
    <p:sldId id="445" r:id="rId34"/>
    <p:sldId id="308" r:id="rId35"/>
    <p:sldId id="309" r:id="rId36"/>
    <p:sldId id="306" r:id="rId37"/>
    <p:sldId id="347" r:id="rId38"/>
    <p:sldId id="348" r:id="rId39"/>
    <p:sldId id="349" r:id="rId40"/>
    <p:sldId id="350" r:id="rId41"/>
    <p:sldId id="351" r:id="rId42"/>
    <p:sldId id="352" r:id="rId43"/>
    <p:sldId id="408" r:id="rId44"/>
    <p:sldId id="409" r:id="rId45"/>
    <p:sldId id="410" r:id="rId46"/>
    <p:sldId id="411" r:id="rId47"/>
    <p:sldId id="412" r:id="rId48"/>
    <p:sldId id="413" r:id="rId49"/>
    <p:sldId id="414" r:id="rId50"/>
    <p:sldId id="415" r:id="rId51"/>
    <p:sldId id="416" r:id="rId52"/>
    <p:sldId id="417" r:id="rId53"/>
    <p:sldId id="418" r:id="rId54"/>
    <p:sldId id="419" r:id="rId55"/>
    <p:sldId id="420" r:id="rId56"/>
    <p:sldId id="421" r:id="rId57"/>
    <p:sldId id="422" r:id="rId58"/>
    <p:sldId id="442" r:id="rId59"/>
    <p:sldId id="423" r:id="rId60"/>
    <p:sldId id="424" r:id="rId61"/>
    <p:sldId id="425" r:id="rId62"/>
    <p:sldId id="426" r:id="rId63"/>
    <p:sldId id="439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6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64C23BE-053A-49B7-8099-8E8309A70011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23622D8-2686-4BD2-8902-DBC90C878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D57645-FACA-4F46-A888-99668809D9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US" smtClean="0"/>
          </a:p>
        </p:txBody>
      </p:sp>
      <p:sp>
        <p:nvSpPr>
          <p:cNvPr id="1085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b"/>
          <a:lstStyle/>
          <a:p>
            <a:pPr algn="r"/>
            <a:r>
              <a:rPr lang="en-US" sz="1200">
                <a:solidFill>
                  <a:srgbClr val="FFFFFF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085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52" name="Rectangle 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AB20B-25AC-4184-899C-16C7C6FCE925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F3A64-2B2F-48CF-A573-93DE7FE083A0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583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81EFB-B47D-4132-B3A8-0CA5BAB778E1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686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9E364-DFA9-4399-A9F7-7A2F753579D4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96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B6C4EC-EF10-49F2-88C5-12706A8B7BB6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706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D2DBF2-7436-4D3A-901C-E6262547863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EC94F23-FD0B-4A43-962D-237675FEC7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0413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195E61-41B8-422C-96E9-764C5FC063BD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4DA83B-C317-409E-8D32-E644EC5B748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AC6524-C3E9-476A-BE35-45B12034D3EF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017F66-32D8-437E-984C-F47A6172337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542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B0DA10-3A4F-4D4D-B654-2D3423A8D29A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552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7586F-7D99-462A-94D2-78F14852F643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563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847B1-457D-408E-B648-8FC4BFBCA28A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92875-F786-4182-AE9C-76FCD30B3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F9B71-F900-4D19-97CB-03A04E676F9B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11D7B-3FFD-4F3E-A2C0-FC8C231F7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263D8-4E1B-4B9F-A897-A04788209155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30E95-081E-494B-879D-3585974C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3C12-4033-4CE2-AEF6-FF94C3F6A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24300"/>
            <a:ext cx="8229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0B93C-6227-4429-B643-3AFCA3FA68BD}" type="slidenum">
              <a:rPr lang="fa-IR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865D4-0CF2-4781-91D2-1F4C82F7BAAD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5243-BE1B-4664-9916-BA0145E32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60A1A-D00D-4CE0-BFAB-B730263C1972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1E745-438F-4E3F-AF3D-57A2D7A49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19AA0-CEDB-4A39-811D-139651170919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A214F-ECE2-4D3A-A628-DCD142B1CC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E1066-A37E-4F23-9116-61B68A44D547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D740-FE0B-45E0-99D0-8EAEB0AD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9F0F1-E1D3-40CA-B566-26D9C3E6FA77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4B281-CD93-40A3-8798-29602477CB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D21EA-10C9-4544-90E2-AB43D14E7430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1D19F-D6CD-4691-BD70-F76A50A50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F6C6C-E5FF-4D35-8F04-78BCDF8986B4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B98E5-778C-42C1-8D23-2893BA438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F12C-2239-419D-9E2B-23BF1ED6A16D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7147A-19F0-433D-AC30-5BBD881C2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//upload.wikimedia.org/wikipedia/en/2/22/MUMS_logo.jpg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31875" y="274638"/>
            <a:ext cx="7654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DB0AB0-8747-43F7-8109-E8111E5057B3}" type="datetimeFigureOut">
              <a:rPr lang="en-US"/>
              <a:pPr>
                <a:defRPr/>
              </a:pPr>
              <a:t>11/25/2011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B116D-5F6E-46A5-8C82-1F52269C0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8" descr="File:MUMS logo.jpg">
            <a:hlinkClick r:id="rId15"/>
          </p:cNvPr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838" y="188913"/>
            <a:ext cx="87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C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fa-IR" sz="6000" dirty="0" smtClean="0"/>
              <a:t>اصول تغذيه انترال</a:t>
            </a:r>
            <a:endParaRPr lang="en-US" sz="6000" dirty="0" smtClean="0"/>
          </a:p>
        </p:txBody>
      </p:sp>
      <p:sp>
        <p:nvSpPr>
          <p:cNvPr id="4099" name="Subtitle 3"/>
          <p:cNvSpPr>
            <a:spLocks noGrp="1"/>
          </p:cNvSpPr>
          <p:nvPr>
            <p:ph type="subTitle" idx="1"/>
          </p:nvPr>
        </p:nvSpPr>
        <p:spPr>
          <a:xfrm>
            <a:off x="1500188" y="4500563"/>
            <a:ext cx="6400800" cy="1752600"/>
          </a:xfrm>
        </p:spPr>
        <p:txBody>
          <a:bodyPr/>
          <a:lstStyle/>
          <a:p>
            <a:pPr algn="r" eaLnBrk="1" hangingPunct="1"/>
            <a:r>
              <a:rPr lang="fa-IR" sz="2800" dirty="0" smtClean="0">
                <a:solidFill>
                  <a:srgbClr val="FF0000"/>
                </a:solidFill>
              </a:rPr>
              <a:t>دکتر عبدالرضا نوروزی</a:t>
            </a:r>
          </a:p>
          <a:p>
            <a:pPr algn="r" eaLnBrk="1" hangingPunct="1"/>
            <a:r>
              <a:rPr lang="fa-IR" sz="2800" dirty="0" smtClean="0">
                <a:solidFill>
                  <a:srgbClr val="FF0000"/>
                </a:solidFill>
              </a:rPr>
              <a:t>استادیار تغذیه بالینی و متابولیسم</a:t>
            </a:r>
          </a:p>
          <a:p>
            <a:pPr algn="r" eaLnBrk="1" hangingPunct="1"/>
            <a:r>
              <a:rPr lang="fa-IR" sz="2800" dirty="0" smtClean="0">
                <a:solidFill>
                  <a:srgbClr val="FF0000"/>
                </a:solidFill>
              </a:rPr>
              <a:t>دانشکده پزشکی مشهد</a:t>
            </a:r>
            <a:endParaRPr lang="en-US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Guidelines are available?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endParaRPr lang="en-GB"/>
          </a:p>
          <a:p>
            <a:r>
              <a:rPr lang="en-GB"/>
              <a:t>Canadian Critical Care Network 2003/2007: Clinical Practice Guidelines </a:t>
            </a:r>
          </a:p>
          <a:p>
            <a:r>
              <a:rPr lang="en-GB"/>
              <a:t>ICS: Practical Management of Parenteral Nutrition in Critically Ill Patients 2005</a:t>
            </a:r>
          </a:p>
          <a:p>
            <a:r>
              <a:rPr lang="en-GB"/>
              <a:t>ESPEN: Enteral Nutrition 2006</a:t>
            </a:r>
          </a:p>
          <a:p>
            <a:r>
              <a:rPr lang="en-GB"/>
              <a:t>NICE: Nutrition Support in Adults 2006</a:t>
            </a:r>
          </a:p>
          <a:p>
            <a:pPr>
              <a:buFont typeface="Wingdings" pitchFamily="2" charset="2"/>
              <a:buNone/>
            </a:pPr>
            <a:endParaRPr lang="en-GB" i="1"/>
          </a:p>
          <a:p>
            <a:pPr>
              <a:buFont typeface="Wingdings" pitchFamily="2" charset="2"/>
              <a:buNone/>
            </a:pPr>
            <a:endParaRPr lang="en-GB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Definition: Provision of a liquid formula diet by tube into the GI tract.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1980’s “Decade of enteral”</a:t>
            </a:r>
            <a:endParaRPr lang="fa-IR" smtClean="0"/>
          </a:p>
          <a:p>
            <a:pPr eaLnBrk="1" hangingPunct="1"/>
            <a:endParaRPr lang="fa-IR" smtClean="0"/>
          </a:p>
          <a:p>
            <a:pPr eaLnBrk="1" hangingPunct="1"/>
            <a:r>
              <a:rPr lang="en-US" smtClean="0"/>
              <a:t>Gavage</a:t>
            </a:r>
            <a:endParaRPr lang="fa-I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food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76250"/>
            <a:ext cx="2222500" cy="1873250"/>
          </a:xfrm>
          <a:prstGeom prst="rect">
            <a:avLst/>
          </a:prstGeom>
          <a:noFill/>
        </p:spPr>
      </p:pic>
      <p:pic>
        <p:nvPicPr>
          <p:cNvPr id="177155" name="Picture 3" descr="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620713"/>
            <a:ext cx="1651000" cy="1447800"/>
          </a:xfrm>
          <a:prstGeom prst="rect">
            <a:avLst/>
          </a:prstGeom>
          <a:noFill/>
        </p:spPr>
      </p:pic>
      <p:pic>
        <p:nvPicPr>
          <p:cNvPr id="177156" name="Picture 4" descr="food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549275"/>
            <a:ext cx="2032000" cy="1549400"/>
          </a:xfrm>
          <a:prstGeom prst="rect">
            <a:avLst/>
          </a:prstGeom>
          <a:noFill/>
        </p:spPr>
      </p:pic>
      <p:pic>
        <p:nvPicPr>
          <p:cNvPr id="177157" name="Picture 5" descr="G11120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4300" y="2781300"/>
            <a:ext cx="1614488" cy="1852613"/>
          </a:xfrm>
          <a:prstGeom prst="rect">
            <a:avLst/>
          </a:prstGeom>
          <a:noFill/>
        </p:spPr>
      </p:pic>
      <p:sp>
        <p:nvSpPr>
          <p:cNvPr id="177158" name="Line 6"/>
          <p:cNvSpPr>
            <a:spLocks noChangeShapeType="1"/>
          </p:cNvSpPr>
          <p:nvPr/>
        </p:nvSpPr>
        <p:spPr bwMode="auto">
          <a:xfrm>
            <a:off x="2411413" y="2276475"/>
            <a:ext cx="1152525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59" name="Line 7"/>
          <p:cNvSpPr>
            <a:spLocks noChangeShapeType="1"/>
          </p:cNvSpPr>
          <p:nvPr/>
        </p:nvSpPr>
        <p:spPr bwMode="auto">
          <a:xfrm>
            <a:off x="4643438" y="2420938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60" name="Line 8"/>
          <p:cNvSpPr>
            <a:spLocks noChangeShapeType="1"/>
          </p:cNvSpPr>
          <p:nvPr/>
        </p:nvSpPr>
        <p:spPr bwMode="auto">
          <a:xfrm flipH="1">
            <a:off x="5867400" y="2060575"/>
            <a:ext cx="1225550" cy="1439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77161" name="Picture 9"/>
          <p:cNvPicPr>
            <a:picLocks noChangeAspect="1" noChangeArrowheads="1"/>
          </p:cNvPicPr>
          <p:nvPr/>
        </p:nvPicPr>
        <p:blipFill>
          <a:blip r:embed="rId6" cstate="print"/>
          <a:srcRect l="38326" t="48595" r="39838" b="15691"/>
          <a:stretch>
            <a:fillRect/>
          </a:stretch>
        </p:blipFill>
        <p:spPr bwMode="auto">
          <a:xfrm>
            <a:off x="1979613" y="4797425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2" name="Line 10"/>
          <p:cNvSpPr>
            <a:spLocks noChangeShapeType="1"/>
          </p:cNvSpPr>
          <p:nvPr/>
        </p:nvSpPr>
        <p:spPr bwMode="auto">
          <a:xfrm flipH="1">
            <a:off x="3419475" y="4437063"/>
            <a:ext cx="647700" cy="5048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GB"/>
          </a:p>
        </p:txBody>
      </p:sp>
      <p:pic>
        <p:nvPicPr>
          <p:cNvPr id="177163" name="Picture 11"/>
          <p:cNvPicPr>
            <a:picLocks noChangeAspect="1" noChangeArrowheads="1"/>
          </p:cNvPicPr>
          <p:nvPr/>
        </p:nvPicPr>
        <p:blipFill>
          <a:blip r:embed="rId7" cstate="print"/>
          <a:srcRect l="56194" t="35049" r="28893" b="38611"/>
          <a:stretch>
            <a:fillRect/>
          </a:stretch>
        </p:blipFill>
        <p:spPr bwMode="auto">
          <a:xfrm>
            <a:off x="5724525" y="4581525"/>
            <a:ext cx="1295400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7164" name="Line 12"/>
          <p:cNvSpPr>
            <a:spLocks noChangeShapeType="1"/>
          </p:cNvSpPr>
          <p:nvPr/>
        </p:nvSpPr>
        <p:spPr bwMode="auto">
          <a:xfrm>
            <a:off x="3563938" y="5589588"/>
            <a:ext cx="19446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77166" name="Rectangle 14"/>
          <p:cNvSpPr>
            <a:spLocks noChangeArrowheads="1"/>
          </p:cNvSpPr>
          <p:nvPr/>
        </p:nvSpPr>
        <p:spPr bwMode="auto">
          <a:xfrm>
            <a:off x="2555875" y="188913"/>
            <a:ext cx="4321175" cy="360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ICU Nutrition in the 1970s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/>
          <p:cNvPicPr>
            <a:picLocks noChangeAspect="1" noChangeArrowheads="1"/>
          </p:cNvPicPr>
          <p:nvPr/>
        </p:nvPicPr>
        <p:blipFill>
          <a:blip r:embed="rId2" cstate="print"/>
          <a:srcRect l="16583" t="56227" r="8113" b="5496"/>
          <a:stretch>
            <a:fillRect/>
          </a:stretch>
        </p:blipFill>
        <p:spPr bwMode="auto">
          <a:xfrm>
            <a:off x="0" y="1628775"/>
            <a:ext cx="9144000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ICU Nutrition through the ages</a:t>
            </a:r>
          </a:p>
        </p:txBody>
      </p:sp>
      <p:sp>
        <p:nvSpPr>
          <p:cNvPr id="178180" name="Rectangle 4"/>
          <p:cNvSpPr>
            <a:spLocks noChangeArrowheads="1"/>
          </p:cNvSpPr>
          <p:nvPr/>
        </p:nvSpPr>
        <p:spPr bwMode="auto">
          <a:xfrm>
            <a:off x="7235825" y="5300663"/>
            <a:ext cx="1346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/>
              <a:t>Overfeeding</a:t>
            </a:r>
          </a:p>
          <a:p>
            <a:pPr algn="ctr"/>
            <a:r>
              <a:rPr lang="en-GB"/>
              <a:t>1980s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Indications: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Patient who can’t eat</a:t>
            </a:r>
          </a:p>
          <a:p>
            <a:pPr eaLnBrk="1" hangingPunct="1"/>
            <a:r>
              <a:rPr lang="en-US" dirty="0" smtClean="0"/>
              <a:t>Patient who won’t eat</a:t>
            </a:r>
          </a:p>
          <a:p>
            <a:pPr eaLnBrk="1" hangingPunct="1"/>
            <a:r>
              <a:rPr lang="en-US" dirty="0" smtClean="0"/>
              <a:t>Patient who shouldn’t eat</a:t>
            </a:r>
          </a:p>
          <a:p>
            <a:pPr eaLnBrk="1" hangingPunct="1"/>
            <a:r>
              <a:rPr lang="en-US" dirty="0" smtClean="0"/>
              <a:t>Patient who can’t eat enough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800px-Restraint_chair_used_for_enteral_feeding_-b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1857375"/>
            <a:ext cx="57435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619672" y="332656"/>
            <a:ext cx="328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Medical indications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Forced feeding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Enteral feeding should not be used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76400"/>
            <a:ext cx="7772400" cy="41148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Complete mechanical intestinal obstuction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Severe diarrhea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High output external fistulas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Severe pancreatitis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Shock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Aggressive nutritional support not desired by the patient or legal guardian, in accordance with hospital policy and existing law.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smtClean="0"/>
              <a:t>Prognosis not warranting aggressive nutritional support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 made gavage</a:t>
            </a:r>
          </a:p>
          <a:p>
            <a:pPr eaLnBrk="1" hangingPunct="1"/>
            <a:r>
              <a:rPr lang="en-US" smtClean="0"/>
              <a:t>Complete Formulas </a:t>
            </a:r>
          </a:p>
          <a:p>
            <a:pPr eaLnBrk="1" hangingPunct="1"/>
            <a:r>
              <a:rPr lang="en-US" smtClean="0"/>
              <a:t>Modular (Supplements)</a:t>
            </a:r>
          </a:p>
          <a:p>
            <a:pPr eaLnBrk="1" hangingPunct="1"/>
            <a:r>
              <a:rPr lang="en-US" smtClean="0"/>
              <a:t>Elemental</a:t>
            </a:r>
          </a:p>
          <a:p>
            <a:pPr eaLnBrk="1" hangingPunct="1"/>
            <a:r>
              <a:rPr lang="en-US" smtClean="0"/>
              <a:t>Disease Specific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Home made gavage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energy/macronutrient</a:t>
            </a:r>
          </a:p>
          <a:p>
            <a:pPr eaLnBrk="1" hangingPunct="1"/>
            <a:r>
              <a:rPr lang="en-US" smtClean="0"/>
              <a:t>Osmolarity problems</a:t>
            </a:r>
          </a:p>
          <a:p>
            <a:pPr eaLnBrk="1" hangingPunct="1"/>
            <a:r>
              <a:rPr lang="en-US" smtClean="0"/>
              <a:t>Bacterial contamination</a:t>
            </a:r>
          </a:p>
          <a:p>
            <a:pPr eaLnBrk="1" hangingPunct="1"/>
            <a:r>
              <a:rPr lang="en-US" smtClean="0"/>
              <a:t>High waste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Complete formulas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Also called meal replacements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Intact nutrients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/>
              <a:t>One or two sources of protein, carbohydrate and fat: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Carbohydrate: </a:t>
            </a:r>
            <a:r>
              <a:rPr lang="en-US" dirty="0" err="1" smtClean="0"/>
              <a:t>Maltodextan</a:t>
            </a:r>
            <a:r>
              <a:rPr lang="en-US" dirty="0" smtClean="0"/>
              <a:t>, hydrolyzed corn starch, corn syrup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Protein: Soy protein, casein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Fat: Soybean oil, canola oil, corn oil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Vitamins: RDA in 1250 – 2000 ml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Minerals: Na, K, MG, </a:t>
            </a:r>
            <a:r>
              <a:rPr lang="en-US" dirty="0" err="1" smtClean="0"/>
              <a:t>Phos</a:t>
            </a:r>
            <a:r>
              <a:rPr lang="en-US" dirty="0" smtClean="0"/>
              <a:t>, Ca &amp; usually trace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i="1"/>
              <a:t>‘A slender and restricted diet is always dangerous in chronic and in acute diseases’</a:t>
            </a: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Hippocrates 400 B.C.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Complete formulas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Standard feedings: Approx. 1 kcal/ml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Unflavored isotonic: Jevity, Fresubin original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Flavored: Ensure, Calshake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High calorie feedings for fluid restriction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Fresubin HP 1.5 kcl/ml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Ensure Plus 1.5 kcal/ml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Elemental formulas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Nutrients broken down</a:t>
            </a:r>
          </a:p>
          <a:p>
            <a:pPr eaLnBrk="1" hangingPunct="1"/>
            <a:r>
              <a:rPr lang="en-US" smtClean="0"/>
              <a:t>Low fat</a:t>
            </a:r>
          </a:p>
          <a:p>
            <a:pPr eaLnBrk="1" hangingPunct="1"/>
            <a:r>
              <a:rPr lang="en-US" smtClean="0"/>
              <a:t>MCT oil </a:t>
            </a:r>
          </a:p>
          <a:p>
            <a:pPr eaLnBrk="1" hangingPunct="1"/>
            <a:r>
              <a:rPr lang="en-US" smtClean="0"/>
              <a:t>Use: Malabsoption states: Short bowel, fistula, pancreatitis 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Disease specific formulas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Hepatic disease</a:t>
            </a:r>
          </a:p>
          <a:p>
            <a:pPr eaLnBrk="1" hangingPunct="1"/>
            <a:r>
              <a:rPr lang="en-US" smtClean="0"/>
              <a:t>Renal disease</a:t>
            </a:r>
          </a:p>
          <a:p>
            <a:pPr eaLnBrk="1" hangingPunct="1"/>
            <a:r>
              <a:rPr lang="en-US" smtClean="0"/>
              <a:t>Trauma &amp; stress</a:t>
            </a:r>
          </a:p>
          <a:p>
            <a:pPr eaLnBrk="1" hangingPunct="1"/>
            <a:r>
              <a:rPr lang="en-US" smtClean="0"/>
              <a:t>Pulmonary disease</a:t>
            </a:r>
          </a:p>
          <a:p>
            <a:pPr eaLnBrk="1" hangingPunct="1"/>
            <a:r>
              <a:rPr lang="en-US" smtClean="0"/>
              <a:t>Diabetes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Complications of enteral feeding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Gastric retention, emesis and aspiration</a:t>
            </a:r>
          </a:p>
          <a:p>
            <a:pPr eaLnBrk="1" hangingPunct="1"/>
            <a:r>
              <a:rPr lang="en-US" smtClean="0"/>
              <a:t>Diarrhea</a:t>
            </a:r>
          </a:p>
          <a:p>
            <a:pPr eaLnBrk="1" hangingPunct="1"/>
            <a:r>
              <a:rPr lang="en-US" smtClean="0"/>
              <a:t>Constipation</a:t>
            </a:r>
          </a:p>
          <a:p>
            <a:pPr eaLnBrk="1" hangingPunct="1"/>
            <a:r>
              <a:rPr lang="en-US" smtClean="0"/>
              <a:t>Hyperglycaemia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Gastric retention, emesis and aspiration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“Forced feeding”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May lead to aspiration pneumonia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Prevention: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Elevate the head of the bed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Check gastric residuals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2400" smtClean="0"/>
              <a:t>	Hold feeding if &gt; 100 ml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Give promotility drug: metoclopromide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Transpyloric placement of feeding tube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Add green food coloring to feeding to monitor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Enteral feeding Administration Techniques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785938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Short term access</a:t>
            </a:r>
          </a:p>
          <a:p>
            <a:pPr eaLnBrk="1" hangingPunct="1"/>
            <a:r>
              <a:rPr lang="en-US" smtClean="0"/>
              <a:t>Long term access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Continuous feeding</a:t>
            </a:r>
          </a:p>
          <a:p>
            <a:pPr eaLnBrk="1" hangingPunct="1"/>
            <a:r>
              <a:rPr lang="en-US" smtClean="0"/>
              <a:t>Bolus feeding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Short-term access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77200" cy="4114800"/>
          </a:xfrm>
        </p:spPr>
        <p:txBody>
          <a:bodyPr/>
          <a:lstStyle/>
          <a:p>
            <a:pPr eaLnBrk="1" hangingPunct="1"/>
            <a:r>
              <a:rPr lang="en-US" smtClean="0"/>
              <a:t>NG (nasogastric) tube</a:t>
            </a:r>
          </a:p>
          <a:p>
            <a:pPr lvl="1" eaLnBrk="1" hangingPunct="1"/>
            <a:r>
              <a:rPr lang="en-US" smtClean="0"/>
              <a:t>Made of soft silicon material</a:t>
            </a:r>
          </a:p>
          <a:p>
            <a:pPr lvl="1" eaLnBrk="1" hangingPunct="1"/>
            <a:r>
              <a:rPr lang="en-US" smtClean="0"/>
              <a:t>Various sizes</a:t>
            </a:r>
          </a:p>
          <a:p>
            <a:pPr lvl="1" eaLnBrk="1" hangingPunct="1">
              <a:buFontTx/>
              <a:buNone/>
            </a:pPr>
            <a:r>
              <a:rPr lang="en-US" smtClean="0"/>
              <a:t>	 Small bore feeding tube more comfortable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 Placement verified by x-ray</a:t>
            </a:r>
          </a:p>
          <a:p>
            <a:pPr lvl="1" eaLnBrk="1" hangingPunct="1">
              <a:buFontTx/>
              <a:buNone/>
            </a:pPr>
            <a:r>
              <a:rPr lang="en-US" smtClean="0"/>
              <a:t>	 Larger bore tube: check gastric  residuals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Long-term Access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Gastrostomy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Generally preferred: Less diarrhea; If pulled out can be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replaced; larger bore tube- less clogging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Jejunostomy: Useful when there is an upper GI obstruction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smtClean="0"/>
              <a:t>	Small bore,  more diarrhea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PEG (percutaneous endoscopic gastrostomy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	Can avoid general surgery – costs less to place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  4% complication rate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sz="2000" smtClean="0"/>
              <a:t>    Small bore –more likely to clog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Untitled-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54063"/>
            <a:ext cx="8458200" cy="539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Tube placement can be confirmed by air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insufflation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auscultation, aspiration of gastric or small bowel contents,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radiographically</a:t>
            </a:r>
            <a:r>
              <a:rPr lang="en-US" dirty="0" smtClean="0"/>
              <a:t>.</a:t>
            </a:r>
            <a:endParaRPr lang="fa-I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Practice Guidelines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(ASPEN 2002)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3668" name="Picture 4" descr="doc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60350"/>
            <a:ext cx="856932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b="1" smtClean="0"/>
              <a:t>Tube Identification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 lIns="90488" tIns="44450" rIns="90488" bIns="44450"/>
          <a:lstStyle/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Nasogastric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Nasoduodenal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Nasojejunal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Oral placement</a:t>
            </a:r>
          </a:p>
          <a:p>
            <a:pPr eaLnBrk="1" hangingPunct="1"/>
            <a:r>
              <a:rPr lang="en-US" smtClean="0">
                <a:solidFill>
                  <a:srgbClr val="FFFFFF"/>
                </a:solidFill>
              </a:rPr>
              <a:t>Should be small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rgbClr val="FFFFFF"/>
                </a:solidFill>
              </a:rPr>
              <a:t>in diameter and soft</a:t>
            </a:r>
          </a:p>
        </p:txBody>
      </p:sp>
      <p:pic>
        <p:nvPicPr>
          <p:cNvPr id="26630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05000"/>
            <a:ext cx="30861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6631" name="Oval 7"/>
          <p:cNvSpPr>
            <a:spLocks noChangeArrowheads="1"/>
          </p:cNvSpPr>
          <p:nvPr/>
        </p:nvSpPr>
        <p:spPr bwMode="auto">
          <a:xfrm>
            <a:off x="6783388" y="2058988"/>
            <a:ext cx="73025" cy="730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2" name="Oval 8"/>
          <p:cNvSpPr>
            <a:spLocks noChangeArrowheads="1"/>
          </p:cNvSpPr>
          <p:nvPr/>
        </p:nvSpPr>
        <p:spPr bwMode="auto">
          <a:xfrm>
            <a:off x="5867400" y="3887788"/>
            <a:ext cx="152400" cy="15081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6478588" y="3733800"/>
            <a:ext cx="150812" cy="152400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6402388" y="4268788"/>
            <a:ext cx="150812" cy="150812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6859588" y="2287588"/>
            <a:ext cx="73025" cy="73025"/>
          </a:xfrm>
          <a:prstGeom prst="ellipse">
            <a:avLst/>
          </a:prstGeom>
          <a:solidFill>
            <a:srgbClr val="FFFFFF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26" descr="tub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8663" y="1219200"/>
            <a:ext cx="3430587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027" descr="tub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7738" y="3352800"/>
            <a:ext cx="3319462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Gastrointestinal Tubes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Complications of tubes thru nose:</a:t>
            </a:r>
          </a:p>
          <a:p>
            <a:pPr algn="l" rtl="0" eaLnBrk="1" hangingPunct="1"/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lvl="1"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Nasal septal injury/bleeding</a:t>
            </a:r>
          </a:p>
          <a:p>
            <a:pPr lvl="1"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Respiratory distress</a:t>
            </a:r>
          </a:p>
          <a:p>
            <a:pPr lvl="1"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Curling</a:t>
            </a:r>
          </a:p>
          <a:p>
            <a:pPr lvl="1"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GI Bleeding</a:t>
            </a:r>
          </a:p>
          <a:p>
            <a:pPr lvl="1" algn="l" rtl="0" eaLnBrk="1" hangingPunct="1"/>
            <a:r>
              <a:rPr lang="en-US" smtClean="0">
                <a:latin typeface="Times New Roman" pitchFamily="18" charset="0"/>
                <a:cs typeface="Times New Roman" pitchFamily="18" charset="0"/>
              </a:rPr>
              <a:t>Pneumothorax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66AC43-B528-4348-992F-D000E80E493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Tube placement can be confirmed by air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insufflation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auscultation, aspiration of gastric or small bowel contents, 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radiographically</a:t>
            </a:r>
            <a:r>
              <a:rPr lang="en-US" dirty="0" smtClean="0"/>
              <a:t>.</a:t>
            </a:r>
            <a:endParaRPr lang="fa-IR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Practice Guidelines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(ASPEN 2002)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ballon replacement gast tub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966860"/>
            <a:ext cx="7278514" cy="545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026" descr="Untitled-8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552" y="1412776"/>
            <a:ext cx="7145375" cy="4593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Continuous vs. bolus feeding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3058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Continuous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Most frequent method used in hospitals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Less nursing 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Generally better tolerance: Less diarrhea and emesis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Bolus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Often used for home patients to self administer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Costs less to administer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Less tolerance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00188" y="274638"/>
            <a:ext cx="718661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Requirement of energy</a:t>
            </a:r>
            <a:endParaRPr lang="en-US" sz="3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55749" name="Group 37"/>
          <p:cNvGraphicFramePr>
            <a:graphicFrameLocks noGrp="1"/>
          </p:cNvGraphicFramePr>
          <p:nvPr>
            <p:ph type="tbl" idx="1"/>
          </p:nvPr>
        </p:nvGraphicFramePr>
        <p:xfrm>
          <a:off x="481013" y="1870075"/>
          <a:ext cx="8135937" cy="4011614"/>
        </p:xfrm>
        <a:graphic>
          <a:graphicData uri="http://schemas.openxmlformats.org/drawingml/2006/table">
            <a:tbl>
              <a:tblPr/>
              <a:tblGrid>
                <a:gridCol w="2219325"/>
                <a:gridCol w="1839912"/>
                <a:gridCol w="2038350"/>
                <a:gridCol w="2038350"/>
              </a:tblGrid>
              <a:tr h="8112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stress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Weight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Low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Moderate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Severe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Decrease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78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Maintenance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518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Increase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30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35 kcal/kg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239E7-A9D7-4C02-A051-30BE9706F705}" type="slidenum">
              <a:rPr lang="fa-IR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mtClean="0"/>
              <a:t>During the anabolic recovery phase</a:t>
            </a:r>
            <a:endParaRPr lang="fa-IR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850" y="2946400"/>
            <a:ext cx="7461250" cy="17526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aim</a:t>
            </a:r>
          </a:p>
          <a:p>
            <a:pPr>
              <a:defRPr/>
            </a:pPr>
            <a:r>
              <a:rPr lang="en-US" dirty="0" smtClean="0"/>
              <a:t>should be to provide 25–30 kcal/kg </a:t>
            </a:r>
            <a:r>
              <a:rPr lang="fa-IR" dirty="0" smtClean="0"/>
              <a:t> </a:t>
            </a:r>
            <a:r>
              <a:rPr lang="en-US" dirty="0" smtClean="0"/>
              <a:t>BW/day.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FC5659-9B35-4508-9B77-77BE7A383AB9}" type="slidenum">
              <a:rPr lang="fa-IR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85938" y="357188"/>
            <a:ext cx="6943725" cy="10715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requirement of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Protein</a:t>
            </a:r>
            <a:endParaRPr lang="en-US" sz="3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77557" name="Group 21"/>
          <p:cNvGraphicFramePr>
            <a:graphicFrameLocks noGrp="1"/>
          </p:cNvGraphicFramePr>
          <p:nvPr>
            <p:ph type="tbl" idx="1"/>
          </p:nvPr>
        </p:nvGraphicFramePr>
        <p:xfrm>
          <a:off x="822325" y="1700213"/>
          <a:ext cx="6964385" cy="3943366"/>
        </p:xfrm>
        <a:graphic>
          <a:graphicData uri="http://schemas.openxmlformats.org/drawingml/2006/table">
            <a:tbl>
              <a:tblPr/>
              <a:tblGrid>
                <a:gridCol w="3535635"/>
                <a:gridCol w="3428750"/>
              </a:tblGrid>
              <a:tr h="107195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Usual stress       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0.8-1 g/kg     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Mild stress         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1.25  g/kg    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46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Moderate stress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 g/kg      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20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Sever stress       </a:t>
                      </a:r>
                    </a:p>
                  </a:txBody>
                  <a:tcPr marL="0" marR="0" marT="0" marB="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1.75-2  g/kg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6455D-7C81-404B-9013-7EE9614E35E4}" type="slidenum">
              <a:rPr lang="fa-IR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Critical Illness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>
                <a:effectLst/>
              </a:rPr>
              <a:t>Heterogeneous patients</a:t>
            </a:r>
          </a:p>
          <a:p>
            <a:pPr>
              <a:lnSpc>
                <a:spcPct val="90000"/>
              </a:lnSpc>
            </a:pPr>
            <a:r>
              <a:rPr lang="en-GB">
                <a:effectLst/>
              </a:rPr>
              <a:t>Extreme physiological stress/organ failure</a:t>
            </a:r>
          </a:p>
          <a:p>
            <a:pPr>
              <a:lnSpc>
                <a:spcPct val="90000"/>
              </a:lnSpc>
            </a:pPr>
            <a:r>
              <a:rPr lang="en-GB">
                <a:effectLst/>
              </a:rPr>
              <a:t>Acute phase response: TNF, IL-6, IL-1</a:t>
            </a:r>
            <a:r>
              <a:rPr lang="el-GR">
                <a:effectLst/>
                <a:cs typeface="Tahoma" pitchFamily="34" charset="0"/>
              </a:rPr>
              <a:t>β</a:t>
            </a:r>
          </a:p>
          <a:p>
            <a:pPr>
              <a:lnSpc>
                <a:spcPct val="90000"/>
              </a:lnSpc>
            </a:pPr>
            <a:r>
              <a:rPr lang="en-GB">
                <a:effectLst/>
              </a:rPr>
              <a:t>Immuno-suppression: monocytes, M</a:t>
            </a:r>
            <a:r>
              <a:rPr lang="en-US">
                <a:effectLst/>
                <a:cs typeface="Tahoma" pitchFamily="34" charset="0"/>
              </a:rPr>
              <a:t>Ø, NK cells, T and B lymphocytes</a:t>
            </a:r>
          </a:p>
          <a:p>
            <a:pPr>
              <a:lnSpc>
                <a:spcPct val="90000"/>
              </a:lnSpc>
            </a:pPr>
            <a:r>
              <a:rPr lang="en-GB">
                <a:effectLst/>
              </a:rPr>
              <a:t>Insulin resistance: hyperglycaemia</a:t>
            </a:r>
          </a:p>
          <a:p>
            <a:pPr>
              <a:lnSpc>
                <a:spcPct val="90000"/>
              </a:lnSpc>
            </a:pPr>
            <a:r>
              <a:rPr lang="en-GB">
                <a:effectLst/>
              </a:rPr>
              <a:t>Protein loss and fat gain in muscle</a:t>
            </a:r>
            <a:endParaRPr lang="en-US">
              <a:effectLst/>
              <a:cs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>
                <a:effectLst/>
                <a:cs typeface="Tahoma" pitchFamily="34" charset="0"/>
              </a:rPr>
              <a:t>Impaired gut function </a:t>
            </a:r>
            <a:endParaRPr lang="en-US">
              <a:cs typeface="Tahoma" pitchFamily="34" charset="0"/>
            </a:endParaRP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286000" y="14605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en-US" sz="4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Requirement of water 1</a:t>
            </a:r>
            <a:endParaRPr lang="en-US" sz="3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325" y="1843088"/>
            <a:ext cx="7743825" cy="58737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Fluid requirement: </a:t>
            </a:r>
            <a:r>
              <a:rPr lang="en-US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energy intake</a:t>
            </a:r>
          </a:p>
        </p:txBody>
      </p:sp>
      <p:graphicFrame>
        <p:nvGraphicFramePr>
          <p:cNvPr id="601105" name="Group 17"/>
          <p:cNvGraphicFramePr>
            <a:graphicFrameLocks noGrp="1"/>
          </p:cNvGraphicFramePr>
          <p:nvPr>
            <p:ph sz="half" idx="2"/>
          </p:nvPr>
        </p:nvGraphicFramePr>
        <p:xfrm>
          <a:off x="901700" y="2878138"/>
          <a:ext cx="6886575" cy="1960563"/>
        </p:xfrm>
        <a:graphic>
          <a:graphicData uri="http://schemas.openxmlformats.org/drawingml/2006/table">
            <a:tbl>
              <a:tblPr/>
              <a:tblGrid>
                <a:gridCol w="3521075"/>
                <a:gridCol w="3365500"/>
              </a:tblGrid>
              <a:tr h="112712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Adults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cc / kcal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Children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cc / kcal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9938D-8B20-4A34-A8AD-82ADF7A7D5C2}" type="slidenum">
              <a:rPr lang="fa-IR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74638"/>
            <a:ext cx="7043737" cy="1143000"/>
          </a:xfrm>
        </p:spPr>
        <p:txBody>
          <a:bodyPr/>
          <a:lstStyle/>
          <a:p>
            <a:pPr eaLnBrk="1" hangingPunct="1"/>
            <a:r>
              <a:rPr lang="en-US" sz="4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Requirement of water 2</a:t>
            </a:r>
            <a:endParaRPr lang="en-US" sz="3800" b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2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771650"/>
            <a:ext cx="7772400" cy="1042988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Fluid requirement:</a:t>
            </a:r>
            <a:r>
              <a:rPr lang="en-US" sz="23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body weight</a:t>
            </a:r>
            <a:r>
              <a:rPr lang="en-US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(adults)</a:t>
            </a:r>
          </a:p>
        </p:txBody>
      </p:sp>
      <p:graphicFrame>
        <p:nvGraphicFramePr>
          <p:cNvPr id="602116" name="Group 4"/>
          <p:cNvGraphicFramePr>
            <a:graphicFrameLocks noGrp="1"/>
          </p:cNvGraphicFramePr>
          <p:nvPr>
            <p:ph sz="half" idx="2"/>
          </p:nvPr>
        </p:nvGraphicFramePr>
        <p:xfrm>
          <a:off x="669925" y="3057525"/>
          <a:ext cx="7743825" cy="1936751"/>
        </p:xfrm>
        <a:graphic>
          <a:graphicData uri="http://schemas.openxmlformats.org/drawingml/2006/table">
            <a:tbl>
              <a:tblPr/>
              <a:tblGrid>
                <a:gridCol w="3873500"/>
                <a:gridCol w="3870325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25-55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 ml/kg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56-65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ml/kg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65&lt;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ml/kg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335A42-CEBE-4D59-A0DA-E4D744CD2827}" type="slidenum">
              <a:rPr lang="fa-IR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1203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weight?</a:t>
            </a:r>
          </a:p>
          <a:p>
            <a:r>
              <a:rPr lang="en-US" smtClean="0"/>
              <a:t>Non-protein energy?</a:t>
            </a:r>
          </a:p>
          <a:p>
            <a:r>
              <a:rPr lang="en-US" smtClean="0"/>
              <a:t>Delivery</a:t>
            </a:r>
          </a:p>
          <a:p>
            <a:r>
              <a:rPr lang="en-US" smtClean="0"/>
              <a:t>Home total parenteral nutrition (home TPN)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Enteral Nutrition Monitoring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Wt (at least 3 times/week)</a:t>
            </a:r>
          </a:p>
          <a:p>
            <a:pPr eaLnBrk="1" hangingPunct="1"/>
            <a:r>
              <a:rPr lang="en-US" smtClean="0"/>
              <a:t>Signs/symptoms of edema (daily)</a:t>
            </a:r>
          </a:p>
          <a:p>
            <a:pPr eaLnBrk="1" hangingPunct="1"/>
            <a:r>
              <a:rPr lang="en-US" smtClean="0"/>
              <a:t>Signs/symptoms of dehydration (daily)</a:t>
            </a:r>
          </a:p>
          <a:p>
            <a:pPr eaLnBrk="1" hangingPunct="1"/>
            <a:r>
              <a:rPr lang="en-US" smtClean="0"/>
              <a:t>Fluid I/O (daily)</a:t>
            </a:r>
          </a:p>
          <a:p>
            <a:pPr eaLnBrk="1" hangingPunct="1"/>
            <a:r>
              <a:rPr lang="en-US" smtClean="0"/>
              <a:t>Adequacy of intake (at least 2x weekly)</a:t>
            </a:r>
          </a:p>
          <a:p>
            <a:pPr eaLnBrk="1" hangingPunct="1"/>
            <a:r>
              <a:rPr lang="en-US" smtClean="0"/>
              <a:t>Nitrogen balance: becoming less common  (weekly, if appropriate)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Enteral Nutrition Monitoring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Serum electrolytes, BUN, creatinine (2 –3 x weekly)</a:t>
            </a:r>
          </a:p>
          <a:p>
            <a:pPr eaLnBrk="1" hangingPunct="1"/>
            <a:r>
              <a:rPr lang="en-US" smtClean="0"/>
              <a:t>Serum glucose, calcium, magnesium, phosphorus (weekly or as ordered)</a:t>
            </a:r>
          </a:p>
          <a:p>
            <a:pPr eaLnBrk="1" hangingPunct="1"/>
            <a:r>
              <a:rPr lang="en-US" smtClean="0"/>
              <a:t>Stool output and consistency (daily)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Enteral Feeding Tolerance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3688" y="1649413"/>
            <a:ext cx="7243762" cy="4276725"/>
          </a:xfrm>
        </p:spPr>
        <p:txBody>
          <a:bodyPr/>
          <a:lstStyle/>
          <a:p>
            <a:pPr eaLnBrk="1" hangingPunct="1"/>
            <a:r>
              <a:rPr lang="en-US" smtClean="0"/>
              <a:t>Signs and symptoms:  </a:t>
            </a:r>
          </a:p>
          <a:p>
            <a:pPr lvl="1" eaLnBrk="1" hangingPunct="1">
              <a:buFontTx/>
              <a:buNone/>
            </a:pPr>
            <a:r>
              <a:rPr lang="en-US" smtClean="0"/>
              <a:t>—Consciousness </a:t>
            </a:r>
          </a:p>
          <a:p>
            <a:pPr lvl="1" eaLnBrk="1" hangingPunct="1">
              <a:buFontTx/>
              <a:buNone/>
            </a:pPr>
            <a:r>
              <a:rPr lang="en-US" smtClean="0"/>
              <a:t>—Respiratory distress</a:t>
            </a:r>
          </a:p>
          <a:p>
            <a:pPr lvl="1" eaLnBrk="1" hangingPunct="1">
              <a:buFontTx/>
              <a:buNone/>
            </a:pPr>
            <a:r>
              <a:rPr lang="en-US" smtClean="0"/>
              <a:t>—Nausea, vomiting, diarrhea </a:t>
            </a:r>
          </a:p>
          <a:p>
            <a:pPr lvl="1" eaLnBrk="1" hangingPunct="1">
              <a:buFontTx/>
              <a:buNone/>
            </a:pPr>
            <a:r>
              <a:rPr lang="en-US" smtClean="0"/>
              <a:t>—Constipation, cramps </a:t>
            </a:r>
          </a:p>
          <a:p>
            <a:pPr lvl="1" eaLnBrk="1" hangingPunct="1">
              <a:buFontTx/>
              <a:buNone/>
            </a:pPr>
            <a:r>
              <a:rPr lang="en-US" smtClean="0"/>
              <a:t>—Aspiration</a:t>
            </a:r>
          </a:p>
          <a:p>
            <a:pPr lvl="1" eaLnBrk="1" hangingPunct="1">
              <a:buFontTx/>
              <a:buNone/>
            </a:pPr>
            <a:r>
              <a:rPr lang="en-US" smtClean="0"/>
              <a:t>—Abdominal distention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Diarrhoea 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common complication</a:t>
            </a:r>
          </a:p>
          <a:p>
            <a:pPr eaLnBrk="1" hangingPunct="1"/>
            <a:r>
              <a:rPr lang="en-US" smtClean="0"/>
              <a:t>Prevalence: 2-65%</a:t>
            </a:r>
          </a:p>
          <a:p>
            <a:pPr eaLnBrk="1" hangingPunct="1"/>
            <a:r>
              <a:rPr lang="en-US" smtClean="0"/>
              <a:t>To check:</a:t>
            </a:r>
          </a:p>
          <a:p>
            <a:pPr lvl="1" eaLnBrk="1" hangingPunct="1"/>
            <a:r>
              <a:rPr lang="en-US" smtClean="0"/>
              <a:t>Review EN prescription</a:t>
            </a:r>
          </a:p>
          <a:p>
            <a:pPr lvl="1" eaLnBrk="1" hangingPunct="1"/>
            <a:r>
              <a:rPr lang="en-US" smtClean="0"/>
              <a:t>Exclude infectious diarrhoea</a:t>
            </a:r>
          </a:p>
          <a:p>
            <a:pPr lvl="1" eaLnBrk="1" hangingPunct="1"/>
            <a:r>
              <a:rPr lang="en-US" smtClean="0"/>
              <a:t>Rule out diarrhoae induced drugs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Diarrhoea 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Solution:</a:t>
            </a:r>
          </a:p>
          <a:p>
            <a:pPr lvl="1" eaLnBrk="1" hangingPunct="1"/>
            <a:r>
              <a:rPr lang="en-US" smtClean="0"/>
              <a:t>Decrease delivery rate</a:t>
            </a:r>
          </a:p>
          <a:p>
            <a:pPr lvl="1" eaLnBrk="1" hangingPunct="1"/>
            <a:r>
              <a:rPr lang="en-US" smtClean="0"/>
              <a:t>Change to a EN formula with soluble fibre source</a:t>
            </a:r>
          </a:p>
          <a:p>
            <a:pPr lvl="1" eaLnBrk="1" hangingPunct="1"/>
            <a:r>
              <a:rPr lang="en-US" smtClean="0"/>
              <a:t>If malabsorpition is suspected change to mono-meric formula</a:t>
            </a:r>
          </a:p>
          <a:p>
            <a:pPr lvl="1" eaLnBrk="1" hangingPunct="1"/>
            <a:r>
              <a:rPr lang="en-US" smtClean="0"/>
              <a:t>If persists, consider PN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Nausea &amp; Vomiting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20% of patients experience N&amp;V</a:t>
            </a:r>
          </a:p>
          <a:p>
            <a:pPr eaLnBrk="1" hangingPunct="1"/>
            <a:r>
              <a:rPr lang="en-US" smtClean="0"/>
              <a:t>Increases the risk of aspiration</a:t>
            </a:r>
          </a:p>
          <a:p>
            <a:pPr eaLnBrk="1" hangingPunct="1"/>
            <a:r>
              <a:rPr lang="en-US" smtClean="0"/>
              <a:t>Delayed gastric emptying is most common cause</a:t>
            </a:r>
          </a:p>
          <a:p>
            <a:pPr eaLnBrk="1" hangingPunct="1"/>
            <a:r>
              <a:rPr lang="en-US" smtClean="0"/>
              <a:t>Treatment:</a:t>
            </a:r>
          </a:p>
          <a:p>
            <a:pPr lvl="1" eaLnBrk="1" hangingPunct="1"/>
            <a:r>
              <a:rPr lang="en-US" smtClean="0"/>
              <a:t>Reduce sedating medication</a:t>
            </a:r>
          </a:p>
          <a:p>
            <a:pPr lvl="1" eaLnBrk="1" hangingPunct="1"/>
            <a:r>
              <a:rPr lang="en-US" smtClean="0"/>
              <a:t>Use low fat formula</a:t>
            </a:r>
          </a:p>
          <a:p>
            <a:pPr lvl="1" eaLnBrk="1" hangingPunct="1"/>
            <a:r>
              <a:rPr lang="en-US" smtClean="0"/>
              <a:t>Reduce rate of delivery</a:t>
            </a:r>
          </a:p>
          <a:p>
            <a:pPr lvl="1" eaLnBrk="1" hangingPunct="1"/>
            <a:r>
              <a:rPr lang="en-US" smtClean="0"/>
              <a:t>Administer  prokinetic drugs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Constipation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Can result from: inactivity, decreased bowel motility, decreased water intake (calorie dense formulas), impaction, lack of dietary fibre</a:t>
            </a:r>
          </a:p>
          <a:p>
            <a:pPr eaLnBrk="1" hangingPunct="1"/>
            <a:r>
              <a:rPr lang="en-US" smtClean="0"/>
              <a:t>Consider bowel obstruction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effectLst/>
              </a:rPr>
              <a:t/>
            </a:r>
            <a:br>
              <a:rPr lang="en-GB" b="1">
                <a:effectLst/>
              </a:rPr>
            </a:br>
            <a:r>
              <a:rPr lang="en-GB">
                <a:effectLst/>
              </a:rPr>
              <a:t>Consequences</a:t>
            </a:r>
            <a:r>
              <a:rPr lang="en-GB" b="1">
                <a:effectLst/>
              </a:rPr>
              <a:t> </a:t>
            </a:r>
            <a:r>
              <a:rPr lang="en-GB">
                <a:effectLst/>
              </a:rPr>
              <a:t>of malnutrition</a:t>
            </a:r>
            <a:br>
              <a:rPr lang="en-GB">
                <a:effectLst/>
              </a:rPr>
            </a:br>
            <a:endParaRPr lang="en-GB">
              <a:effectLst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268413"/>
            <a:ext cx="8229600" cy="51847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GB" sz="2400">
              <a:effectLst/>
            </a:endParaRPr>
          </a:p>
          <a:p>
            <a:pPr>
              <a:lnSpc>
                <a:spcPct val="80000"/>
              </a:lnSpc>
            </a:pPr>
            <a:r>
              <a:rPr lang="en-GB">
                <a:effectLst/>
              </a:rPr>
              <a:t>Increased morbidity and mortality</a:t>
            </a:r>
          </a:p>
          <a:p>
            <a:pPr>
              <a:lnSpc>
                <a:spcPct val="80000"/>
              </a:lnSpc>
            </a:pPr>
            <a:r>
              <a:rPr lang="en-GB">
                <a:effectLst/>
              </a:rPr>
              <a:t>Prolonged hospital stay</a:t>
            </a:r>
          </a:p>
          <a:p>
            <a:pPr>
              <a:lnSpc>
                <a:spcPct val="80000"/>
              </a:lnSpc>
            </a:pPr>
            <a:r>
              <a:rPr lang="en-GB">
                <a:effectLst/>
              </a:rPr>
              <a:t>Impaired tissue function and wound healing</a:t>
            </a:r>
          </a:p>
          <a:p>
            <a:pPr>
              <a:lnSpc>
                <a:spcPct val="80000"/>
              </a:lnSpc>
            </a:pPr>
            <a:r>
              <a:rPr lang="en-GB">
                <a:effectLst/>
              </a:rPr>
              <a:t>Defective muscle function, reduced respiratory and cardiac function</a:t>
            </a:r>
          </a:p>
          <a:p>
            <a:pPr>
              <a:lnSpc>
                <a:spcPct val="80000"/>
              </a:lnSpc>
            </a:pPr>
            <a:r>
              <a:rPr lang="en-GB">
                <a:effectLst/>
              </a:rPr>
              <a:t>Immuno-suppression, increased risk of infection</a:t>
            </a:r>
          </a:p>
          <a:p>
            <a:pPr>
              <a:lnSpc>
                <a:spcPct val="80000"/>
              </a:lnSpc>
            </a:pPr>
            <a:r>
              <a:rPr lang="en-GB">
                <a:effectLst/>
              </a:rPr>
              <a:t>CIPs lose around 2%/day muscle protein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Constipation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Treatment:</a:t>
            </a:r>
          </a:p>
          <a:p>
            <a:pPr lvl="1" eaLnBrk="1" hangingPunct="1"/>
            <a:r>
              <a:rPr lang="en-US" smtClean="0"/>
              <a:t>Adequate hydration</a:t>
            </a:r>
          </a:p>
          <a:p>
            <a:pPr lvl="1" eaLnBrk="1" hangingPunct="1"/>
            <a:r>
              <a:rPr lang="en-US" smtClean="0"/>
              <a:t>Insoluble fibre</a:t>
            </a:r>
          </a:p>
          <a:p>
            <a:pPr lvl="1" eaLnBrk="1" hangingPunct="1"/>
            <a:r>
              <a:rPr lang="en-US" smtClean="0"/>
              <a:t>Stool softeners or bowel stimulant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Aspiration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 threatening</a:t>
            </a:r>
          </a:p>
          <a:p>
            <a:pPr eaLnBrk="1" hangingPunct="1"/>
            <a:r>
              <a:rPr lang="en-US" smtClean="0"/>
              <a:t>Incidence: 1-4%</a:t>
            </a:r>
          </a:p>
          <a:p>
            <a:pPr eaLnBrk="1" hangingPunct="1"/>
            <a:r>
              <a:rPr lang="en-US" smtClean="0"/>
              <a:t>Prevention:</a:t>
            </a:r>
          </a:p>
          <a:p>
            <a:pPr lvl="1" eaLnBrk="1" hangingPunct="1"/>
            <a:r>
              <a:rPr lang="en-US" smtClean="0"/>
              <a:t>Monitor residue</a:t>
            </a:r>
          </a:p>
          <a:p>
            <a:pPr lvl="1" eaLnBrk="1" hangingPunct="1"/>
            <a:r>
              <a:rPr lang="en-US" smtClean="0"/>
              <a:t>Use prokinetic drugs</a:t>
            </a:r>
          </a:p>
          <a:p>
            <a:pPr lvl="1" eaLnBrk="1" hangingPunct="1"/>
            <a:r>
              <a:rPr lang="en-US" smtClean="0"/>
              <a:t>Semi-recumbant (45 </a:t>
            </a:r>
            <a:r>
              <a:rPr lang="en-US" smtClean="0">
                <a:latin typeface="Calibri" pitchFamily="34" charset="0"/>
              </a:rPr>
              <a:t>̊ position)</a:t>
            </a:r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Tube related complications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Tracheal bleeding</a:t>
            </a:r>
          </a:p>
          <a:p>
            <a:pPr eaLnBrk="1" hangingPunct="1"/>
            <a:r>
              <a:rPr lang="en-US" smtClean="0"/>
              <a:t>GI bleeding/perforation</a:t>
            </a:r>
          </a:p>
          <a:p>
            <a:pPr eaLnBrk="1" hangingPunct="1"/>
            <a:r>
              <a:rPr lang="en-US" smtClean="0"/>
              <a:t>Upper GI fistula (long-term use)</a:t>
            </a:r>
          </a:p>
          <a:p>
            <a:pPr eaLnBrk="1" hangingPunct="1"/>
            <a:r>
              <a:rPr lang="en-US" smtClean="0"/>
              <a:t>Tube clogging</a:t>
            </a:r>
          </a:p>
          <a:p>
            <a:pPr eaLnBrk="1" hangingPunct="1"/>
            <a:r>
              <a:rPr lang="en-US" smtClean="0"/>
              <a:t>Prevention:</a:t>
            </a:r>
          </a:p>
          <a:p>
            <a:pPr lvl="1" eaLnBrk="1" hangingPunct="1"/>
            <a:r>
              <a:rPr lang="en-US" smtClean="0"/>
              <a:t>Using small bore tubes</a:t>
            </a:r>
          </a:p>
          <a:p>
            <a:pPr lvl="1" eaLnBrk="1" hangingPunct="1"/>
            <a:r>
              <a:rPr lang="en-US" smtClean="0"/>
              <a:t>Attentive nursing care</a:t>
            </a:r>
          </a:p>
          <a:p>
            <a:pPr lvl="1" eaLnBrk="1" hangingPunct="1"/>
            <a:r>
              <a:rPr lang="en-US" smtClean="0"/>
              <a:t>Consider gastrotomy tube</a:t>
            </a:r>
          </a:p>
          <a:p>
            <a:pPr lvl="1" eaLnBrk="1" hangingPunct="1"/>
            <a:r>
              <a:rPr lang="en-US" smtClean="0"/>
              <a:t>Flushing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Monitoring Gastric Residuals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Performed by inserting a syringe into the feeding tube and withdrawing gastric contents and measuring volume</a:t>
            </a:r>
          </a:p>
          <a:p>
            <a:pPr eaLnBrk="1" hangingPunct="1">
              <a:buFont typeface="Symbol" pitchFamily="18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Often a part of nursing protocols/physician orders for tubefed patients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Enteral Nutrition Monitoring: Gastric Residuals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 value and method of monitoring of gastric residuals is controversial</a:t>
            </a:r>
          </a:p>
          <a:p>
            <a:pPr eaLnBrk="1" hangingPunct="1"/>
            <a:r>
              <a:rPr lang="en-US" sz="2800" smtClean="0"/>
              <a:t>Associated with increase in clogging of feeding tubes</a:t>
            </a:r>
          </a:p>
          <a:p>
            <a:pPr eaLnBrk="1" hangingPunct="1"/>
            <a:r>
              <a:rPr lang="en-US" sz="2800" smtClean="0"/>
              <a:t>Collapses modern soft NG tubes</a:t>
            </a:r>
          </a:p>
          <a:p>
            <a:pPr eaLnBrk="1" hangingPunct="1"/>
            <a:r>
              <a:rPr lang="en-US" sz="2800" smtClean="0"/>
              <a:t>Residual volume not well correlated with physical examination and radiographic findings</a:t>
            </a:r>
          </a:p>
          <a:p>
            <a:pPr eaLnBrk="1" hangingPunct="1"/>
            <a:r>
              <a:rPr lang="en-US" sz="2800" smtClean="0"/>
              <a:t>There are no studies associating high residual volume with increased risk of aspiration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Absorption/Secretion of Fluid </a:t>
            </a:r>
            <a:br>
              <a:rPr lang="en-US" sz="3600" smtClean="0"/>
            </a:br>
            <a:r>
              <a:rPr lang="en-US" sz="3600" smtClean="0"/>
              <a:t>in the GI Tract</a:t>
            </a:r>
          </a:p>
        </p:txBody>
      </p:sp>
      <p:graphicFrame>
        <p:nvGraphicFramePr>
          <p:cNvPr id="48173" name="Group 45"/>
          <p:cNvGraphicFramePr>
            <a:graphicFrameLocks noGrp="1"/>
          </p:cNvGraphicFramePr>
          <p:nvPr>
            <p:ph type="tbl" idx="1"/>
          </p:nvPr>
        </p:nvGraphicFramePr>
        <p:xfrm>
          <a:off x="1295400" y="1447800"/>
          <a:ext cx="7162800" cy="4663440"/>
        </p:xfrm>
        <a:graphic>
          <a:graphicData uri="http://schemas.openxmlformats.org/drawingml/2006/table">
            <a:tbl>
              <a:tblPr/>
              <a:tblGrid>
                <a:gridCol w="3276600"/>
                <a:gridCol w="38862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Addtions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(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mL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Diet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Saliva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Stomach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Pancreas/Bile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Intestine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Subtractions (mL)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Colointestinal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8900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Net stool 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Symbol" pitchFamily="18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19" name="Text Box 43"/>
          <p:cNvSpPr txBox="1">
            <a:spLocks noChangeArrowheads="1"/>
          </p:cNvSpPr>
          <p:nvPr/>
        </p:nvSpPr>
        <p:spPr bwMode="auto">
          <a:xfrm>
            <a:off x="2514600" y="6261100"/>
            <a:ext cx="6629400" cy="9477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Harig JM. Pathophysiology of small bowel diarrhea. Cited in Rees Parrish C. Enteral Feeding: The Art and the Science. Nutr Clin Pract 2003; 18;75-85.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Enteral Nutrition Monitoring: Gastric Residuals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Monitoring of gastric residuals in tubefed pts assumes that high residuals occur only in tubefed pts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one study, 40% of normal volunteers had RVs that would be considered significant based on current standards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consistency, </a:t>
            </a:r>
            <a:r>
              <a:rPr lang="en-US" i="1" smtClean="0"/>
              <a:t>all</a:t>
            </a:r>
            <a:r>
              <a:rPr lang="en-US" smtClean="0"/>
              <a:t> hospitalized pts, with or without EN should have their RVs routinely assessed to evaluate GI function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752600" y="6324600"/>
            <a:ext cx="57912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Rees Parrish C. Enteral Feeding: The Art and the Science. Nutr Clin Pract 2003; 18;75-85.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 smtClean="0"/>
              <a:t>Enteral</a:t>
            </a:r>
            <a:r>
              <a:rPr lang="en-US" sz="4000" dirty="0" smtClean="0"/>
              <a:t> Nutrition Monitoring: Gastric Residuals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Clinically assess the patient for abdominal distension, fullness, bloating, discomfort</a:t>
            </a:r>
          </a:p>
          <a:p>
            <a:pPr eaLnBrk="1" hangingPunct="1"/>
            <a:r>
              <a:rPr lang="en-US" sz="2800" dirty="0" smtClean="0"/>
              <a:t>Place the pt on his/her right side for 15-20 minutes before checking a RV to avoid cascade effect</a:t>
            </a:r>
          </a:p>
          <a:p>
            <a:pPr eaLnBrk="1" hangingPunct="1"/>
            <a:r>
              <a:rPr lang="en-US" sz="2800" dirty="0" smtClean="0"/>
              <a:t>Try a </a:t>
            </a:r>
            <a:r>
              <a:rPr lang="en-US" sz="2800" dirty="0" err="1" smtClean="0"/>
              <a:t>prokinetic</a:t>
            </a:r>
            <a:r>
              <a:rPr lang="en-US" sz="2800" dirty="0" smtClean="0"/>
              <a:t> agent or antiemetic</a:t>
            </a:r>
          </a:p>
          <a:p>
            <a:pPr eaLnBrk="1" hangingPunct="1"/>
            <a:r>
              <a:rPr lang="en-US" sz="2800" dirty="0" smtClean="0"/>
              <a:t>Seek </a:t>
            </a:r>
            <a:r>
              <a:rPr lang="en-US" sz="2800" dirty="0" err="1" smtClean="0"/>
              <a:t>transpyloric</a:t>
            </a:r>
            <a:r>
              <a:rPr lang="en-US" sz="2800" dirty="0" smtClean="0"/>
              <a:t> access of feeding tube</a:t>
            </a:r>
          </a:p>
          <a:p>
            <a:pPr eaLnBrk="1" hangingPunct="1"/>
            <a:r>
              <a:rPr lang="en-US" sz="2800" dirty="0" smtClean="0"/>
              <a:t>Raise threshold for RV to 200-300 </a:t>
            </a:r>
            <a:r>
              <a:rPr lang="en-US" sz="2800" dirty="0" err="1" smtClean="0"/>
              <a:t>mL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Consider stopping RV checks in stable pts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09800" y="5910263"/>
            <a:ext cx="5715000" cy="947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Rees Parrish C. Enteral Feeding: The Art and the Science. Nutr Clin Pract 2003; 18;75-85.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65760" indent="-256032" algn="l" rtl="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en-US" sz="2400" dirty="0" smtClean="0"/>
              <a:t>Gastric </a:t>
            </a:r>
            <a:r>
              <a:rPr lang="en-US" sz="2400" dirty="0" smtClean="0"/>
              <a:t>residuals should be checked </a:t>
            </a:r>
            <a:r>
              <a:rPr lang="en-US" sz="2400" dirty="0" smtClean="0"/>
              <a:t>frequently when </a:t>
            </a:r>
            <a:r>
              <a:rPr lang="en-US" sz="2400" dirty="0" smtClean="0"/>
              <a:t>feedings are initiated and feedings </a:t>
            </a:r>
            <a:r>
              <a:rPr lang="en-US" sz="2400" dirty="0" smtClean="0"/>
              <a:t>should be </a:t>
            </a:r>
            <a:r>
              <a:rPr lang="en-US" sz="2400" dirty="0" smtClean="0"/>
              <a:t>held if residual volumes exceed 200 </a:t>
            </a:r>
            <a:r>
              <a:rPr lang="en-US" sz="2400" dirty="0" err="1" smtClean="0"/>
              <a:t>mL</a:t>
            </a:r>
            <a:r>
              <a:rPr lang="en-US" sz="2400" dirty="0" smtClean="0"/>
              <a:t> on </a:t>
            </a:r>
            <a:r>
              <a:rPr lang="en-US" sz="2400" dirty="0" smtClean="0"/>
              <a:t>two </a:t>
            </a:r>
            <a:r>
              <a:rPr lang="en-US" sz="2400" dirty="0" smtClean="0"/>
              <a:t>successive assessments. </a:t>
            </a:r>
            <a:endParaRPr lang="en-US" sz="2400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Tx/>
              <a:buChar char="-"/>
              <a:defRPr/>
            </a:pPr>
            <a:endParaRPr lang="en-US" sz="2400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 - Feeding </a:t>
            </a:r>
            <a:r>
              <a:rPr lang="en-US" sz="2400" dirty="0" smtClean="0"/>
              <a:t>tubes should routinely be flushed with 20 to   30 </a:t>
            </a:r>
            <a:r>
              <a:rPr lang="en-US" sz="2400" dirty="0" err="1" smtClean="0"/>
              <a:t>mL</a:t>
            </a:r>
            <a:r>
              <a:rPr lang="en-US" sz="2400" dirty="0" smtClean="0"/>
              <a:t> of warm water every 4 hours during     continuous feedings and before and after intermittent   feedings and medication administration</a:t>
            </a:r>
            <a:r>
              <a:rPr lang="en-US" sz="2400" dirty="0" smtClean="0"/>
              <a:t>.</a:t>
            </a:r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/>
              <a:t>- Standardized </a:t>
            </a:r>
            <a:r>
              <a:rPr lang="en-US" sz="2400" dirty="0" smtClean="0"/>
              <a:t>protocols for </a:t>
            </a:r>
            <a:r>
              <a:rPr lang="en-US" sz="2400" dirty="0" err="1" smtClean="0"/>
              <a:t>enteral</a:t>
            </a:r>
            <a:r>
              <a:rPr lang="en-US" sz="2400" dirty="0" smtClean="0"/>
              <a:t> </a:t>
            </a:r>
            <a:r>
              <a:rPr lang="en-US" sz="2400" dirty="0" smtClean="0"/>
              <a:t>nutrition ordering</a:t>
            </a:r>
            <a:r>
              <a:rPr lang="en-US" sz="2400" dirty="0" smtClean="0"/>
              <a:t>, administration, and monitoring </a:t>
            </a:r>
            <a:r>
              <a:rPr lang="en-US" sz="2400" dirty="0" smtClean="0"/>
              <a:t>should </a:t>
            </a:r>
            <a:r>
              <a:rPr lang="en-US" sz="2400" dirty="0" smtClean="0"/>
              <a:t>be utilized. </a:t>
            </a:r>
            <a:endParaRPr lang="fa-IR" sz="2400" dirty="0" smtClean="0"/>
          </a:p>
          <a:p>
            <a:pPr marL="365760" indent="-256032" algn="l" rtl="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a-IR" sz="2400" dirty="0"/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40E36E-67AB-4641-9239-D1D2B2E6C67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58</a:t>
            </a:fld>
            <a:endParaRPr lang="en-US" smtClean="0"/>
          </a:p>
        </p:txBody>
      </p:sp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115616" y="427038"/>
            <a:ext cx="7723584" cy="1143000"/>
          </a:xfrm>
          <a:prstGeom prst="rect">
            <a:avLst/>
          </a:prstGeom>
        </p:spPr>
        <p:txBody>
          <a:bodyPr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Practice Guidelines</a:t>
            </a:r>
            <a:br>
              <a:rPr lang="en-US" sz="4000" b="1" dirty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</a:br>
            <a:r>
              <a:rPr lang="en-US" sz="4000" b="1" dirty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imes New Roman" pitchFamily="18" charset="0"/>
              </a:rPr>
              <a:t>(ASPEN 2002)</a:t>
            </a:r>
            <a:r>
              <a:rPr lang="en-US" sz="4000" b="1" dirty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lang="en-US" sz="4000" b="1" dirty="0">
                <a:solidFill>
                  <a:srgbClr val="FFC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fa-IR" sz="4000" b="1" dirty="0">
              <a:solidFill>
                <a:srgbClr val="FFC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Metabolic complications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Re-feeding syndrome</a:t>
            </a:r>
          </a:p>
          <a:p>
            <a:pPr eaLnBrk="1" hangingPunct="1"/>
            <a:r>
              <a:rPr lang="en-US" smtClean="0"/>
              <a:t>Electrolyte disturbance</a:t>
            </a:r>
          </a:p>
          <a:p>
            <a:pPr eaLnBrk="1" hangingPunct="1"/>
            <a:r>
              <a:rPr lang="en-US" smtClean="0"/>
              <a:t>Dehydration</a:t>
            </a:r>
          </a:p>
          <a:p>
            <a:pPr eaLnBrk="1" hangingPunct="1"/>
            <a:r>
              <a:rPr lang="en-US" smtClean="0"/>
              <a:t>Hyperglycaemia</a:t>
            </a:r>
          </a:p>
          <a:p>
            <a:pPr eaLnBrk="1" hangingPunct="1"/>
            <a:r>
              <a:rPr lang="en-US" smtClean="0"/>
              <a:t>Hyperphosphataemia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Scale of the problem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 err="1"/>
              <a:t>McWhirter</a:t>
            </a:r>
            <a:r>
              <a:rPr lang="en-GB" sz="3600" dirty="0"/>
              <a:t> and Pennington 1994:</a:t>
            </a:r>
          </a:p>
          <a:p>
            <a:r>
              <a:rPr lang="en-GB" sz="3600" dirty="0"/>
              <a:t>&gt;40% of hospital patients malnourished on admission</a:t>
            </a:r>
          </a:p>
          <a:p>
            <a:r>
              <a:rPr lang="en-GB" sz="3600" dirty="0"/>
              <a:t>Recent </a:t>
            </a:r>
            <a:r>
              <a:rPr lang="en-US" sz="3600" dirty="0" err="1" smtClean="0"/>
              <a:t>Mashad</a:t>
            </a:r>
            <a:r>
              <a:rPr lang="en-GB" sz="3600" dirty="0" smtClean="0"/>
              <a:t> </a:t>
            </a:r>
            <a:r>
              <a:rPr lang="en-GB" sz="3600" dirty="0"/>
              <a:t>data </a:t>
            </a:r>
            <a:r>
              <a:rPr lang="en-GB" sz="3600" dirty="0" smtClean="0"/>
              <a:t>65% </a:t>
            </a:r>
            <a:endParaRPr lang="en-GB" sz="3600" dirty="0"/>
          </a:p>
          <a:p>
            <a:r>
              <a:rPr lang="en-GB" sz="3600" dirty="0"/>
              <a:t>Estimated cost to hospitals: £3.8bn/yr</a:t>
            </a:r>
          </a:p>
          <a:p>
            <a:r>
              <a:rPr lang="en-GB" sz="3600" dirty="0"/>
              <a:t>Many ICU patients malnourished or at risk on ICU admission</a:t>
            </a:r>
            <a:r>
              <a:rPr lang="en-GB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Refeeding Syndrome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Patients at risk are malnourished, particularly marasmic patients</a:t>
            </a:r>
          </a:p>
          <a:p>
            <a:pPr eaLnBrk="1" hangingPunct="1"/>
            <a:r>
              <a:rPr lang="en-US" smtClean="0"/>
              <a:t>Can occur with enteral or parenteral nutrition</a:t>
            </a:r>
          </a:p>
          <a:p>
            <a:pPr eaLnBrk="1" hangingPunct="1"/>
            <a:r>
              <a:rPr lang="en-US" smtClean="0"/>
              <a:t>Results from intracellular electrolyte shift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908050"/>
            <a:ext cx="7772400" cy="603250"/>
          </a:xfrm>
        </p:spPr>
        <p:txBody>
          <a:bodyPr/>
          <a:lstStyle/>
          <a:p>
            <a:pPr eaLnBrk="1" hangingPunct="1"/>
            <a:r>
              <a:rPr lang="en-US" smtClean="0"/>
              <a:t>Refeeding Syndrome Symptoms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00200"/>
            <a:ext cx="7772400" cy="3614738"/>
          </a:xfrm>
        </p:spPr>
        <p:txBody>
          <a:bodyPr/>
          <a:lstStyle/>
          <a:p>
            <a:pPr eaLnBrk="1" hangingPunct="1"/>
            <a:r>
              <a:rPr lang="en-US" smtClean="0"/>
              <a:t>Reduced serum levels of magnesium, potassium, and phosphorus</a:t>
            </a:r>
          </a:p>
          <a:p>
            <a:pPr eaLnBrk="1" hangingPunct="1"/>
            <a:r>
              <a:rPr lang="en-US" smtClean="0"/>
              <a:t>Vitamin deficiency (vitamin B1)</a:t>
            </a:r>
          </a:p>
          <a:p>
            <a:pPr eaLnBrk="1" hangingPunct="1"/>
            <a:r>
              <a:rPr lang="en-US" smtClean="0"/>
              <a:t>Interstitial fluid retention</a:t>
            </a:r>
          </a:p>
          <a:p>
            <a:pPr eaLnBrk="1" hangingPunct="1"/>
            <a:r>
              <a:rPr lang="en-US" smtClean="0"/>
              <a:t>Cardiac decompensation and arrest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Refeeding Syndrome Prevention/Treatment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Monitor and supplement electrolytes, vitamins and minerals prior to and during infusion of PN until levels remain stable</a:t>
            </a:r>
          </a:p>
          <a:p>
            <a:pPr eaLnBrk="1" hangingPunct="1"/>
            <a:r>
              <a:rPr lang="en-US" smtClean="0"/>
              <a:t>Initiate feedings with 15-20 kcal/kg or 1000 kcals/day and 1.2-1.5 g protein/kg/day</a:t>
            </a:r>
          </a:p>
          <a:p>
            <a:pPr eaLnBrk="1" hangingPunct="1"/>
            <a:r>
              <a:rPr lang="en-US" smtClean="0"/>
              <a:t>Limit fluid to 800 ml + insensible losses (adjust per patient fluid tolerance and status)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295400" y="5867400"/>
            <a:ext cx="7620000" cy="119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Fuhrman MP. Defensive strategies for avoiding and managing parenteral nutrition complications. P. 102. In  Sharpening your skills as a nutrition support dietitian. DNS, 2003.</a:t>
            </a:r>
          </a:p>
          <a:p>
            <a:pPr>
              <a:spcBef>
                <a:spcPct val="50000"/>
              </a:spcBef>
            </a:pPr>
            <a:endParaRPr lang="en-US" sz="16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Unanswered questions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Should we aim for full calorific delivery ASAP using EN + PN?</a:t>
            </a:r>
          </a:p>
          <a:p>
            <a:r>
              <a:rPr lang="en-GB"/>
              <a:t>What are the best lipids to use in PN?</a:t>
            </a:r>
          </a:p>
          <a:p>
            <a:r>
              <a:rPr lang="en-GB"/>
              <a:t>What is the role of small bowel feeding?</a:t>
            </a:r>
          </a:p>
          <a:p>
            <a:r>
              <a:rPr lang="en-GB"/>
              <a:t>Are probiotics helpful?</a:t>
            </a:r>
          </a:p>
          <a:p>
            <a:r>
              <a:rPr lang="en-GB"/>
              <a:t>Which patients will benefit from immuno-nutrition?</a:t>
            </a:r>
          </a:p>
          <a:p>
            <a:r>
              <a:rPr lang="en-GB"/>
              <a:t>The future: targeted Nutrition Therapy?</a:t>
            </a:r>
          </a:p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Nutrition trials in ICU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Small, underpowered</a:t>
            </a:r>
          </a:p>
          <a:p>
            <a:pPr>
              <a:lnSpc>
                <a:spcPct val="90000"/>
              </a:lnSpc>
            </a:pPr>
            <a:r>
              <a:rPr lang="en-GB"/>
              <a:t>Heterogeneous and complex patients</a:t>
            </a:r>
          </a:p>
          <a:p>
            <a:pPr>
              <a:lnSpc>
                <a:spcPct val="90000"/>
              </a:lnSpc>
            </a:pPr>
            <a:r>
              <a:rPr lang="en-GB"/>
              <a:t>Mixed nutritional status</a:t>
            </a:r>
          </a:p>
          <a:p>
            <a:pPr>
              <a:lnSpc>
                <a:spcPct val="90000"/>
              </a:lnSpc>
            </a:pPr>
            <a:r>
              <a:rPr lang="en-GB"/>
              <a:t>Different feeding regimens</a:t>
            </a:r>
          </a:p>
          <a:p>
            <a:pPr>
              <a:lnSpc>
                <a:spcPct val="90000"/>
              </a:lnSpc>
            </a:pPr>
            <a:r>
              <a:rPr lang="en-GB"/>
              <a:t>Underfeeding – failure to deliver nutrients </a:t>
            </a:r>
          </a:p>
          <a:p>
            <a:pPr>
              <a:lnSpc>
                <a:spcPct val="90000"/>
              </a:lnSpc>
            </a:pPr>
            <a:r>
              <a:rPr lang="en-GB"/>
              <a:t>Overfeeding – adverse metabolic effects</a:t>
            </a:r>
          </a:p>
          <a:p>
            <a:pPr>
              <a:lnSpc>
                <a:spcPct val="90000"/>
              </a:lnSpc>
            </a:pPr>
            <a:r>
              <a:rPr lang="en-GB"/>
              <a:t>Hyperglycaemia</a:t>
            </a:r>
          </a:p>
          <a:p>
            <a:pPr>
              <a:lnSpc>
                <a:spcPct val="90000"/>
              </a:lnSpc>
            </a:pPr>
            <a:r>
              <a:rPr lang="en-GB"/>
              <a:t>Scientific basis essential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the evidence in ICU?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Early enteral feeding is best </a:t>
            </a:r>
          </a:p>
          <a:p>
            <a:pPr>
              <a:lnSpc>
                <a:spcPct val="90000"/>
              </a:lnSpc>
            </a:pPr>
            <a:r>
              <a:rPr lang="en-GB"/>
              <a:t>Hyperglycaemia/overfeeding are bad</a:t>
            </a:r>
          </a:p>
          <a:p>
            <a:pPr>
              <a:lnSpc>
                <a:spcPct val="90000"/>
              </a:lnSpc>
            </a:pPr>
            <a:r>
              <a:rPr lang="en-GB"/>
              <a:t>PN meta-analyses controversial </a:t>
            </a:r>
          </a:p>
          <a:p>
            <a:pPr>
              <a:lnSpc>
                <a:spcPct val="90000"/>
              </a:lnSpc>
            </a:pPr>
            <a:r>
              <a:rPr lang="en-GB"/>
              <a:t>Nutritional deficit a/w worse outcome</a:t>
            </a:r>
          </a:p>
          <a:p>
            <a:pPr>
              <a:lnSpc>
                <a:spcPct val="90000"/>
              </a:lnSpc>
            </a:pPr>
            <a:r>
              <a:rPr lang="en-GB"/>
              <a:t>EN a/w aspiration and VAP, PN infection </a:t>
            </a:r>
          </a:p>
          <a:p>
            <a:pPr>
              <a:lnSpc>
                <a:spcPct val="90000"/>
              </a:lnSpc>
            </a:pPr>
            <a:r>
              <a:rPr lang="en-GB"/>
              <a:t>EN and PN can be used to achieve goals</a:t>
            </a:r>
          </a:p>
          <a:p>
            <a:pPr>
              <a:lnSpc>
                <a:spcPct val="90000"/>
              </a:lnSpc>
            </a:pPr>
            <a:r>
              <a:rPr lang="en-GB"/>
              <a:t>Protocols improve delivery of feed</a:t>
            </a:r>
          </a:p>
          <a:p>
            <a:pPr>
              <a:lnSpc>
                <a:spcPct val="90000"/>
              </a:lnSpc>
            </a:pPr>
            <a:r>
              <a:rPr lang="en-GB"/>
              <a:t>Some nutrients show promising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/>
          <a:srcRect l="25546" t="44312" r="22127" b="14398"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8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20813"/>
          </a:xfrm>
        </p:spPr>
        <p:txBody>
          <a:bodyPr/>
          <a:lstStyle/>
          <a:p>
            <a:r>
              <a:rPr lang="en-GB"/>
              <a:t>Guidelines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1760</Words>
  <Application>Microsoft Office PowerPoint</Application>
  <PresentationFormat>On-screen Show (4:3)</PresentationFormat>
  <Paragraphs>397</Paragraphs>
  <Slides>63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1" baseType="lpstr">
      <vt:lpstr>Arial</vt:lpstr>
      <vt:lpstr>Calibri</vt:lpstr>
      <vt:lpstr>Times New Roman</vt:lpstr>
      <vt:lpstr>Arial Rounded MT Bold</vt:lpstr>
      <vt:lpstr>Wingdings</vt:lpstr>
      <vt:lpstr>Tahoma</vt:lpstr>
      <vt:lpstr>Symbol</vt:lpstr>
      <vt:lpstr>Office Theme</vt:lpstr>
      <vt:lpstr>اصول تغذيه انترال</vt:lpstr>
      <vt:lpstr>‘A slender and restricted diet is always dangerous in chronic and in acute diseases’</vt:lpstr>
      <vt:lpstr>Slide 3</vt:lpstr>
      <vt:lpstr>Critical Illness</vt:lpstr>
      <vt:lpstr> Consequences of malnutrition </vt:lpstr>
      <vt:lpstr>Scale of the problem </vt:lpstr>
      <vt:lpstr>Nutrition trials in ICU</vt:lpstr>
      <vt:lpstr>What is the evidence in ICU?</vt:lpstr>
      <vt:lpstr>Guidelines</vt:lpstr>
      <vt:lpstr>What Guidelines are available?</vt:lpstr>
      <vt:lpstr>Background</vt:lpstr>
      <vt:lpstr>Slide 12</vt:lpstr>
      <vt:lpstr>ICU Nutrition through the ages</vt:lpstr>
      <vt:lpstr>General Indications: </vt:lpstr>
      <vt:lpstr>Slide 15</vt:lpstr>
      <vt:lpstr>Enteral feeding should not be used</vt:lpstr>
      <vt:lpstr>Products</vt:lpstr>
      <vt:lpstr>Home made gavage</vt:lpstr>
      <vt:lpstr>Complete formulas </vt:lpstr>
      <vt:lpstr>Complete formulas </vt:lpstr>
      <vt:lpstr>Elemental formulas</vt:lpstr>
      <vt:lpstr>Disease specific formulas</vt:lpstr>
      <vt:lpstr>Complications of enteral feeding</vt:lpstr>
      <vt:lpstr>Gastric retention, emesis and aspiration</vt:lpstr>
      <vt:lpstr>Enteral feeding Administration Techniques</vt:lpstr>
      <vt:lpstr>Short-term access</vt:lpstr>
      <vt:lpstr>Long-term Access</vt:lpstr>
      <vt:lpstr>Slide 28</vt:lpstr>
      <vt:lpstr>Practice Guidelines (ASPEN 2002) </vt:lpstr>
      <vt:lpstr>Tube Identification</vt:lpstr>
      <vt:lpstr>Slide 31</vt:lpstr>
      <vt:lpstr>Gastrointestinal Tubes</vt:lpstr>
      <vt:lpstr>Practice Guidelines (ASPEN 2002) </vt:lpstr>
      <vt:lpstr>Slide 34</vt:lpstr>
      <vt:lpstr>Slide 35</vt:lpstr>
      <vt:lpstr>Continuous vs. bolus feeding</vt:lpstr>
      <vt:lpstr>Requirement of energy</vt:lpstr>
      <vt:lpstr>During the anabolic recovery phase</vt:lpstr>
      <vt:lpstr>requirement of Protein</vt:lpstr>
      <vt:lpstr>Requirement of water 1</vt:lpstr>
      <vt:lpstr>Requirement of water 2</vt:lpstr>
      <vt:lpstr>Slide 42</vt:lpstr>
      <vt:lpstr>Enteral Nutrition Monitoring</vt:lpstr>
      <vt:lpstr>Enteral Nutrition Monitoring</vt:lpstr>
      <vt:lpstr>Enteral Feeding Tolerance</vt:lpstr>
      <vt:lpstr>Diarrhoea </vt:lpstr>
      <vt:lpstr>Diarrhoea </vt:lpstr>
      <vt:lpstr>Nausea &amp; Vomiting</vt:lpstr>
      <vt:lpstr>Constipation </vt:lpstr>
      <vt:lpstr>Constipation</vt:lpstr>
      <vt:lpstr>Aspiration </vt:lpstr>
      <vt:lpstr>Tube related complications</vt:lpstr>
      <vt:lpstr>Monitoring Gastric Residuals</vt:lpstr>
      <vt:lpstr>Enteral Nutrition Monitoring: Gastric Residuals</vt:lpstr>
      <vt:lpstr>Absorption/Secretion of Fluid  in the GI Tract</vt:lpstr>
      <vt:lpstr>Enteral Nutrition Monitoring: Gastric Residuals</vt:lpstr>
      <vt:lpstr>Enteral Nutrition Monitoring: Gastric Residuals</vt:lpstr>
      <vt:lpstr> </vt:lpstr>
      <vt:lpstr>Metabolic complications</vt:lpstr>
      <vt:lpstr>Refeeding Syndrome</vt:lpstr>
      <vt:lpstr>Refeeding Syndrome Symptoms</vt:lpstr>
      <vt:lpstr>Refeeding Syndrome Prevention/Treatment</vt:lpstr>
      <vt:lpstr>Unanswered questions</vt:lpstr>
    </vt:vector>
  </TitlesOfParts>
  <Company>MUMS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Enteral Nutrition</dc:title>
  <dc:creator>Reza Norouzy</dc:creator>
  <cp:lastModifiedBy>Norouzy</cp:lastModifiedBy>
  <cp:revision>18</cp:revision>
  <dcterms:created xsi:type="dcterms:W3CDTF">2009-12-30T19:46:25Z</dcterms:created>
  <dcterms:modified xsi:type="dcterms:W3CDTF">2011-11-25T12:30:29Z</dcterms:modified>
</cp:coreProperties>
</file>