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7" r:id="rId2"/>
    <p:sldId id="258" r:id="rId3"/>
    <p:sldId id="259" r:id="rId4"/>
    <p:sldId id="260" r:id="rId5"/>
    <p:sldId id="261" r:id="rId6"/>
    <p:sldId id="262" r:id="rId7"/>
    <p:sldId id="263" r:id="rId8"/>
    <p:sldId id="264" r:id="rId9"/>
    <p:sldId id="265" r:id="rId10"/>
    <p:sldId id="288"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6" r:id="rId24"/>
    <p:sldId id="287" r:id="rId25"/>
    <p:sldId id="280" r:id="rId26"/>
    <p:sldId id="281" r:id="rId27"/>
    <p:sldId id="282"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8B93C6C-6E78-4D63-9E87-B0DA9D30659F}"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89DAC-66B2-41E7-ACA0-6F5B12A013D8}" type="slidenum">
              <a:rPr lang="en-US"/>
              <a:pPr>
                <a:defRPr/>
              </a:pPr>
              <a:t>‹#›</a:t>
            </a:fld>
            <a:endParaRPr lang="en-US"/>
          </a:p>
        </p:txBody>
      </p:sp>
      <p:pic>
        <p:nvPicPr>
          <p:cNvPr id="2050"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332663" y="6407150"/>
            <a:ext cx="18113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descr="J:\MyDoc09031390\My Pictures\home_14.jpg"/>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6407150"/>
            <a:ext cx="1809549" cy="4435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8320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E505C0-0324-4271-B09B-299E7742997B}"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834F7B-B059-42E5-AF13-5BE7B001375E}" type="slidenum">
              <a:rPr lang="en-US"/>
              <a:pPr>
                <a:defRPr/>
              </a:pPr>
              <a:t>‹#›</a:t>
            </a:fld>
            <a:endParaRPr lang="en-US"/>
          </a:p>
        </p:txBody>
      </p:sp>
    </p:spTree>
    <p:extLst>
      <p:ext uri="{BB962C8B-B14F-4D97-AF65-F5344CB8AC3E}">
        <p14:creationId xmlns="" xmlns:p14="http://schemas.microsoft.com/office/powerpoint/2010/main" val="1046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0B843A-06D4-4B45-8AB5-C7A4FD5A43AB}"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203B2-8D8E-4C21-97BB-EFD1495908DE}" type="slidenum">
              <a:rPr lang="en-US"/>
              <a:pPr>
                <a:defRPr/>
              </a:pPr>
              <a:t>‹#›</a:t>
            </a:fld>
            <a:endParaRPr lang="en-US"/>
          </a:p>
        </p:txBody>
      </p:sp>
    </p:spTree>
    <p:extLst>
      <p:ext uri="{BB962C8B-B14F-4D97-AF65-F5344CB8AC3E}">
        <p14:creationId xmlns="" xmlns:p14="http://schemas.microsoft.com/office/powerpoint/2010/main" val="2026322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cs typeface="B Nazanin" pitchFamily="2" charset="-78"/>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cs typeface="B Nazanin" pitchFamily="2" charset="-78"/>
              </a:defRPr>
            </a:lvl1pPr>
            <a:lvl2pPr>
              <a:defRPr baseline="0">
                <a:solidFill>
                  <a:schemeClr val="tx1"/>
                </a:solidFill>
                <a:cs typeface="B Nazanin" pitchFamily="2" charset="-78"/>
              </a:defRPr>
            </a:lvl2pPr>
            <a:lvl3pPr>
              <a:defRPr baseline="0">
                <a:solidFill>
                  <a:schemeClr val="tx1"/>
                </a:solidFill>
                <a:cs typeface="B Nazanin" pitchFamily="2" charset="-78"/>
              </a:defRPr>
            </a:lvl3pPr>
            <a:lvl4pPr>
              <a:defRPr baseline="0">
                <a:solidFill>
                  <a:schemeClr val="tx1"/>
                </a:solidFill>
                <a:cs typeface="B Nazanin" pitchFamily="2" charset="-78"/>
              </a:defRPr>
            </a:lvl4pPr>
            <a:lvl5pPr>
              <a:defRPr baseline="0">
                <a:solidFill>
                  <a:schemeClr val="tx1"/>
                </a:solidFill>
                <a:cs typeface="B Nazanin"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D74B959-5CFD-433C-892D-8430CDDA6657}"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3D34A2-40D2-4498-B583-36D597917ED9}" type="slidenum">
              <a:rPr lang="en-US"/>
              <a:pPr>
                <a:defRPr/>
              </a:pPr>
              <a:t>‹#›</a:t>
            </a:fld>
            <a:endParaRPr lang="en-US"/>
          </a:p>
        </p:txBody>
      </p:sp>
    </p:spTree>
    <p:extLst>
      <p:ext uri="{BB962C8B-B14F-4D97-AF65-F5344CB8AC3E}">
        <p14:creationId xmlns="" xmlns:p14="http://schemas.microsoft.com/office/powerpoint/2010/main" val="382121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460F37-C408-4493-8168-07B3D44E27EC}" type="datetimeFigureOut">
              <a:rPr lang="en-US"/>
              <a:pPr>
                <a:defRPr/>
              </a:pPr>
              <a:t>10/22/2013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52AF5-81DF-472D-82B1-8BD217161E43}" type="slidenum">
              <a:rPr lang="en-US"/>
              <a:pPr>
                <a:defRPr/>
              </a:pPr>
              <a:t>‹#›</a:t>
            </a:fld>
            <a:endParaRPr lang="en-US"/>
          </a:p>
        </p:txBody>
      </p:sp>
    </p:spTree>
    <p:extLst>
      <p:ext uri="{BB962C8B-B14F-4D97-AF65-F5344CB8AC3E}">
        <p14:creationId xmlns="" xmlns:p14="http://schemas.microsoft.com/office/powerpoint/2010/main" val="311060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4618CC-0FC9-41CE-AA90-E404486B14EC}" type="datetimeFigureOut">
              <a:rPr lang="en-US"/>
              <a:pPr>
                <a:defRPr/>
              </a:pPr>
              <a:t>10/22/2013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AA5A50-CAC5-4964-9857-36967260D3DE}" type="slidenum">
              <a:rPr lang="en-US"/>
              <a:pPr>
                <a:defRPr/>
              </a:pPr>
              <a:t>‹#›</a:t>
            </a:fld>
            <a:endParaRPr lang="en-US"/>
          </a:p>
        </p:txBody>
      </p:sp>
    </p:spTree>
    <p:extLst>
      <p:ext uri="{BB962C8B-B14F-4D97-AF65-F5344CB8AC3E}">
        <p14:creationId xmlns="" xmlns:p14="http://schemas.microsoft.com/office/powerpoint/2010/main" val="3263373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99BE189-263F-4CEE-9B52-5EAF590E7E54}" type="datetimeFigureOut">
              <a:rPr lang="en-US"/>
              <a:pPr>
                <a:defRPr/>
              </a:pPr>
              <a:t>10/22/2013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23EC11-1261-4CCC-872B-4FB9962F57AB}" type="slidenum">
              <a:rPr lang="en-US"/>
              <a:pPr>
                <a:defRPr/>
              </a:pPr>
              <a:t>‹#›</a:t>
            </a:fld>
            <a:endParaRPr lang="en-US"/>
          </a:p>
        </p:txBody>
      </p:sp>
    </p:spTree>
    <p:extLst>
      <p:ext uri="{BB962C8B-B14F-4D97-AF65-F5344CB8AC3E}">
        <p14:creationId xmlns="" xmlns:p14="http://schemas.microsoft.com/office/powerpoint/2010/main" val="3727923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75393A-1AEA-4D1F-8E4F-D7D7E8318912}" type="datetimeFigureOut">
              <a:rPr lang="en-US"/>
              <a:pPr>
                <a:defRPr/>
              </a:pPr>
              <a:t>10/22/2013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F6AFC53-FEE1-4632-BD21-E8929E4C7706}" type="slidenum">
              <a:rPr lang="en-US"/>
              <a:pPr>
                <a:defRPr/>
              </a:pPr>
              <a:t>‹#›</a:t>
            </a:fld>
            <a:endParaRPr lang="en-US"/>
          </a:p>
        </p:txBody>
      </p:sp>
    </p:spTree>
    <p:extLst>
      <p:ext uri="{BB962C8B-B14F-4D97-AF65-F5344CB8AC3E}">
        <p14:creationId xmlns="" xmlns:p14="http://schemas.microsoft.com/office/powerpoint/2010/main" val="1329361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471152-E785-465D-9957-A1C6C5A3A13A}" type="datetimeFigureOut">
              <a:rPr lang="en-US"/>
              <a:pPr>
                <a:defRPr/>
              </a:pPr>
              <a:t>10/22/2013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19B974-70E3-4748-9D58-8CCEB8203A32}" type="slidenum">
              <a:rPr lang="en-US"/>
              <a:pPr>
                <a:defRPr/>
              </a:pPr>
              <a:t>‹#›</a:t>
            </a:fld>
            <a:endParaRPr lang="en-US"/>
          </a:p>
        </p:txBody>
      </p:sp>
    </p:spTree>
    <p:extLst>
      <p:ext uri="{BB962C8B-B14F-4D97-AF65-F5344CB8AC3E}">
        <p14:creationId xmlns="" xmlns:p14="http://schemas.microsoft.com/office/powerpoint/2010/main" val="228470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32B056-D7B3-4BB9-8CA4-80E6AADEE772}" type="datetimeFigureOut">
              <a:rPr lang="en-US"/>
              <a:pPr>
                <a:defRPr/>
              </a:pPr>
              <a:t>10/22/2013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DFC427-1C9A-4D68-8B90-9869FC49DED5}" type="slidenum">
              <a:rPr lang="en-US"/>
              <a:pPr>
                <a:defRPr/>
              </a:pPr>
              <a:t>‹#›</a:t>
            </a:fld>
            <a:endParaRPr lang="en-US"/>
          </a:p>
        </p:txBody>
      </p:sp>
    </p:spTree>
    <p:extLst>
      <p:ext uri="{BB962C8B-B14F-4D97-AF65-F5344CB8AC3E}">
        <p14:creationId xmlns="" xmlns:p14="http://schemas.microsoft.com/office/powerpoint/2010/main" val="25999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CABA6E-D331-4A6C-AA00-4B7A089E8681}" type="datetimeFigureOut">
              <a:rPr lang="en-US"/>
              <a:pPr>
                <a:defRPr/>
              </a:pPr>
              <a:t>10/22/2013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EA394E-D826-42DC-82A2-782CEBBC7123}" type="slidenum">
              <a:rPr lang="en-US"/>
              <a:pPr>
                <a:defRPr/>
              </a:pPr>
              <a:t>‹#›</a:t>
            </a:fld>
            <a:endParaRPr lang="en-US"/>
          </a:p>
        </p:txBody>
      </p:sp>
    </p:spTree>
    <p:extLst>
      <p:ext uri="{BB962C8B-B14F-4D97-AF65-F5344CB8AC3E}">
        <p14:creationId xmlns="" xmlns:p14="http://schemas.microsoft.com/office/powerpoint/2010/main" val="410332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0C0">
            <a:alpha val="63000"/>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8AE212F-0731-4AA9-A3A3-81F2C8FC552B}" type="datetimeFigureOut">
              <a:rPr lang="en-US"/>
              <a:pPr>
                <a:defRPr/>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DA85844-2B53-4311-BEB0-4B479F3F25D2}" type="slidenum">
              <a:rPr lang="en-US"/>
              <a:pPr>
                <a:defRPr/>
              </a:pPr>
              <a:t>‹#›</a:t>
            </a:fld>
            <a:endParaRPr lang="en-US"/>
          </a:p>
        </p:txBody>
      </p:sp>
      <p:pic>
        <p:nvPicPr>
          <p:cNvPr id="7"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7150" y="23813"/>
            <a:ext cx="78105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8391525" y="23813"/>
            <a:ext cx="676275"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7332663" y="6407150"/>
            <a:ext cx="1811337" cy="450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descr="J:\MyDoc09031390\My Pictures\home_14.jpg"/>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0" y="6407150"/>
            <a:ext cx="1809549" cy="44355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90792660"/>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1" eaLnBrk="0" fontAlgn="base" hangingPunct="0">
        <a:spcBef>
          <a:spcPct val="0"/>
        </a:spcBef>
        <a:spcAft>
          <a:spcPct val="0"/>
        </a:spcAft>
        <a:defRPr sz="4400" b="1" i="0" kern="1200" baseline="0">
          <a:solidFill>
            <a:schemeClr val="tx1"/>
          </a:solidFill>
          <a:latin typeface="+mj-lt"/>
          <a:ea typeface="+mj-ea"/>
          <a:cs typeface="B Nazanin" pitchFamily="2" charset="-78"/>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r" rtl="1" eaLnBrk="0" fontAlgn="base" hangingPunct="0">
        <a:spcBef>
          <a:spcPct val="20000"/>
        </a:spcBef>
        <a:spcAft>
          <a:spcPct val="0"/>
        </a:spcAft>
        <a:buFont typeface="Arial" charset="0"/>
        <a:buChar char="•"/>
        <a:defRPr sz="2400" b="1" i="0" kern="1200" baseline="0">
          <a:solidFill>
            <a:schemeClr val="tx1"/>
          </a:solidFill>
          <a:latin typeface="+mn-lt"/>
          <a:ea typeface="+mn-ea"/>
          <a:cs typeface="B Nazanin" pitchFamily="2" charset="-78"/>
        </a:defRPr>
      </a:lvl1pPr>
      <a:lvl2pPr marL="742950" indent="-285750" algn="r" rtl="1" eaLnBrk="0" fontAlgn="base" hangingPunct="0">
        <a:spcBef>
          <a:spcPct val="20000"/>
        </a:spcBef>
        <a:spcAft>
          <a:spcPct val="0"/>
        </a:spcAft>
        <a:buFont typeface="Arial" charset="0"/>
        <a:buChar char="–"/>
        <a:defRPr sz="2400" b="1" i="0" kern="1200" baseline="0">
          <a:solidFill>
            <a:schemeClr val="tx1"/>
          </a:solidFill>
          <a:latin typeface="+mn-lt"/>
          <a:ea typeface="+mn-ea"/>
          <a:cs typeface="B Nazanin" pitchFamily="2" charset="-78"/>
        </a:defRPr>
      </a:lvl2pPr>
      <a:lvl3pPr marL="1143000" indent="-228600" algn="r" rtl="1" eaLnBrk="0" fontAlgn="base" hangingPunct="0">
        <a:spcBef>
          <a:spcPct val="20000"/>
        </a:spcBef>
        <a:spcAft>
          <a:spcPct val="0"/>
        </a:spcAft>
        <a:buFont typeface="Arial" charset="0"/>
        <a:buChar char="•"/>
        <a:defRPr sz="2400" b="1" i="0" kern="1200" baseline="0">
          <a:solidFill>
            <a:schemeClr val="tx1"/>
          </a:solidFill>
          <a:latin typeface="+mn-lt"/>
          <a:ea typeface="+mn-ea"/>
          <a:cs typeface="B Nazanin" pitchFamily="2" charset="-78"/>
        </a:defRPr>
      </a:lvl3pPr>
      <a:lvl4pPr marL="1600200" indent="-228600" algn="r" rtl="1" eaLnBrk="0" fontAlgn="base" hangingPunct="0">
        <a:spcBef>
          <a:spcPct val="20000"/>
        </a:spcBef>
        <a:spcAft>
          <a:spcPct val="0"/>
        </a:spcAft>
        <a:buFont typeface="Arial" charset="0"/>
        <a:buChar char="–"/>
        <a:defRPr sz="2400" b="1" i="0" kern="1200" baseline="0">
          <a:solidFill>
            <a:schemeClr val="tx1"/>
          </a:solidFill>
          <a:latin typeface="+mn-lt"/>
          <a:ea typeface="+mn-ea"/>
          <a:cs typeface="B Nazanin" pitchFamily="2" charset="-78"/>
        </a:defRPr>
      </a:lvl4pPr>
      <a:lvl5pPr marL="2057400" indent="-228600" algn="r" rtl="1" eaLnBrk="0" fontAlgn="base" hangingPunct="0">
        <a:spcBef>
          <a:spcPct val="20000"/>
        </a:spcBef>
        <a:spcAft>
          <a:spcPct val="0"/>
        </a:spcAft>
        <a:buFont typeface="Arial" charset="0"/>
        <a:buChar char="»"/>
        <a:defRPr sz="2400" b="1" i="0" kern="1200" baseline="0">
          <a:solidFill>
            <a:schemeClr val="tx1"/>
          </a:solidFill>
          <a:latin typeface="+mn-lt"/>
          <a:ea typeface="+mn-ea"/>
          <a:cs typeface="B Nazanin" pitchFamily="2" charset="-7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Oxyge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00063" y="1071563"/>
            <a:ext cx="7772400" cy="1470025"/>
          </a:xfrm>
        </p:spPr>
        <p:txBody>
          <a:bodyPr/>
          <a:lstStyle/>
          <a:p>
            <a:pPr eaLnBrk="1" hangingPunct="1"/>
            <a:r>
              <a:rPr lang="fa-IR" sz="4800" dirty="0" smtClean="0">
                <a:solidFill>
                  <a:srgbClr val="FF0000"/>
                </a:solidFill>
              </a:rPr>
              <a:t>حمایتهای تغذیه ای در بیماران سوختگی</a:t>
            </a:r>
            <a:endParaRPr lang="en-US" sz="4800" dirty="0" smtClean="0">
              <a:solidFill>
                <a:srgbClr val="FF0000"/>
              </a:solidFill>
            </a:endParaRPr>
          </a:p>
        </p:txBody>
      </p:sp>
      <p:sp>
        <p:nvSpPr>
          <p:cNvPr id="2051" name="Subtitle 2"/>
          <p:cNvSpPr>
            <a:spLocks noGrp="1"/>
          </p:cNvSpPr>
          <p:nvPr>
            <p:ph type="subTitle" idx="1"/>
          </p:nvPr>
        </p:nvSpPr>
        <p:spPr>
          <a:xfrm>
            <a:off x="3200400" y="3962400"/>
            <a:ext cx="5543550" cy="1371600"/>
          </a:xfrm>
        </p:spPr>
        <p:txBody>
          <a:bodyPr/>
          <a:lstStyle/>
          <a:p>
            <a:pPr algn="l" eaLnBrk="1" hangingPunct="1"/>
            <a:r>
              <a:rPr lang="fa-IR" sz="1800" dirty="0" smtClean="0"/>
              <a:t>دکتر مرجان عجمی</a:t>
            </a:r>
          </a:p>
          <a:p>
            <a:pPr algn="l" eaLnBrk="1" hangingPunct="1"/>
            <a:r>
              <a:rPr lang="fa-IR" sz="1800" dirty="0" smtClean="0"/>
              <a:t>عضو هیات علمی دانشگاه علوم پزشکی شهید بهشتی</a:t>
            </a:r>
          </a:p>
          <a:p>
            <a:pPr algn="l" eaLnBrk="1" hangingPunct="1"/>
            <a:r>
              <a:rPr lang="fa-IR" sz="1800" dirty="0" smtClean="0"/>
              <a:t>کرج - مهر 1392</a:t>
            </a:r>
            <a:endParaRPr lang="en-US" sz="1800" dirty="0" smtClean="0"/>
          </a:p>
        </p:txBody>
      </p:sp>
      <p:pic>
        <p:nvPicPr>
          <p:cNvPr id="2052" name="Picture 3" descr="burn.gif"/>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313" y="2786063"/>
            <a:ext cx="2830512" cy="342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8169567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5794"/>
            <a:ext cx="8229600" cy="1643074"/>
          </a:xfrm>
        </p:spPr>
        <p:txBody>
          <a:bodyPr/>
          <a:lstStyle/>
          <a:p>
            <a:pPr algn="l"/>
            <a:r>
              <a:rPr lang="en-GB" sz="2000" dirty="0" smtClean="0"/>
              <a:t>Indirect </a:t>
            </a:r>
            <a:r>
              <a:rPr lang="en-GB" sz="2000" dirty="0" err="1" smtClean="0"/>
              <a:t>calorimetry</a:t>
            </a:r>
            <a:r>
              <a:rPr lang="en-GB" sz="2000" dirty="0" smtClean="0"/>
              <a:t> calculates </a:t>
            </a:r>
            <a:r>
              <a:rPr lang="en-GB" sz="2000" dirty="0" smtClean="0"/>
              <a:t>heat that </a:t>
            </a:r>
            <a:r>
              <a:rPr lang="en-GB" sz="2000" dirty="0" smtClean="0"/>
              <a:t>living organisms produce by measuring either their production of carbon dioxide and nitrogen waste (frequently ammonia in aquatic organisms, or urea in terrestrial ones</a:t>
            </a:r>
            <a:r>
              <a:rPr lang="en-GB" sz="2000" dirty="0" smtClean="0"/>
              <a:t>), </a:t>
            </a:r>
            <a:r>
              <a:rPr lang="en-GB" sz="2000" dirty="0" err="1" smtClean="0"/>
              <a:t>orfrom</a:t>
            </a:r>
            <a:r>
              <a:rPr lang="en-GB" sz="2000" dirty="0" smtClean="0"/>
              <a:t> </a:t>
            </a:r>
            <a:r>
              <a:rPr lang="en-GB" sz="2000" dirty="0" smtClean="0"/>
              <a:t>their consumption of </a:t>
            </a:r>
            <a:r>
              <a:rPr lang="en-GB" sz="2000" dirty="0" smtClean="0">
                <a:hlinkClick r:id="rId2" action="ppaction://hlinkfile" tooltip="Oxygen"/>
              </a:rPr>
              <a:t>oxygen</a:t>
            </a:r>
            <a:endParaRPr lang="en-GB" sz="2000" dirty="0"/>
          </a:p>
        </p:txBody>
      </p:sp>
      <p:pic>
        <p:nvPicPr>
          <p:cNvPr id="1027" name="Picture 3" descr="C:\Users\pazoki\Pictures\800px-Indirect_calorimetry_laboratory_with_canopy_hood.jpg"/>
          <p:cNvPicPr>
            <a:picLocks noGrp="1" noChangeAspect="1" noChangeArrowheads="1"/>
          </p:cNvPicPr>
          <p:nvPr>
            <p:ph idx="1"/>
          </p:nvPr>
        </p:nvPicPr>
        <p:blipFill>
          <a:blip r:embed="rId3" cstate="print"/>
          <a:srcRect/>
          <a:stretch>
            <a:fillRect/>
          </a:stretch>
        </p:blipFill>
        <p:spPr bwMode="auto">
          <a:xfrm>
            <a:off x="623571" y="2850899"/>
            <a:ext cx="4214842" cy="28390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dirty="0" smtClean="0"/>
          </a:p>
        </p:txBody>
      </p:sp>
      <p:sp>
        <p:nvSpPr>
          <p:cNvPr id="11267" name="Content Placeholder 2"/>
          <p:cNvSpPr>
            <a:spLocks noGrp="1"/>
          </p:cNvSpPr>
          <p:nvPr>
            <p:ph idx="1"/>
          </p:nvPr>
        </p:nvSpPr>
        <p:spPr/>
        <p:txBody>
          <a:bodyPr/>
          <a:lstStyle/>
          <a:p>
            <a:pPr lvl="1" eaLnBrk="1" hangingPunct="1"/>
            <a:r>
              <a:rPr lang="en-US" dirty="0" smtClean="0"/>
              <a:t>For burns &lt;40%: 30-35 kcal/wt/day</a:t>
            </a:r>
          </a:p>
          <a:p>
            <a:pPr lvl="1" eaLnBrk="1" hangingPunct="1"/>
            <a:r>
              <a:rPr lang="en-US" dirty="0" smtClean="0"/>
              <a:t>For burns &gt;40%: 35-50 kcal/wt/day</a:t>
            </a:r>
          </a:p>
        </p:txBody>
      </p:sp>
      <p:pic>
        <p:nvPicPr>
          <p:cNvPr id="11268"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786063"/>
            <a:ext cx="9144000" cy="371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6220522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188" y="0"/>
            <a:ext cx="8001000" cy="666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995509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fa-IR" smtClean="0"/>
          </a:p>
        </p:txBody>
      </p:sp>
      <p:sp>
        <p:nvSpPr>
          <p:cNvPr id="13315" name="Content Placeholder 2"/>
          <p:cNvSpPr>
            <a:spLocks noGrp="1"/>
          </p:cNvSpPr>
          <p:nvPr>
            <p:ph idx="1"/>
          </p:nvPr>
        </p:nvSpPr>
        <p:spPr/>
        <p:txBody>
          <a:bodyPr/>
          <a:lstStyle/>
          <a:p>
            <a:endParaRPr lang="fa-IR" smtClean="0"/>
          </a:p>
        </p:txBody>
      </p:sp>
      <p:pic>
        <p:nvPicPr>
          <p:cNvPr id="1331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501222"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2671754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fa-IR" smtClean="0"/>
              <a:t>کربوهیدرات </a:t>
            </a:r>
            <a:endParaRPr lang="en-US" smtClean="0"/>
          </a:p>
        </p:txBody>
      </p:sp>
      <p:sp>
        <p:nvSpPr>
          <p:cNvPr id="14339" name="Content Placeholder 2"/>
          <p:cNvSpPr>
            <a:spLocks noGrp="1"/>
          </p:cNvSpPr>
          <p:nvPr>
            <p:ph idx="1"/>
          </p:nvPr>
        </p:nvSpPr>
        <p:spPr/>
        <p:txBody>
          <a:bodyPr/>
          <a:lstStyle/>
          <a:p>
            <a:pPr algn="r" rtl="1"/>
            <a:r>
              <a:rPr lang="fa-IR" sz="2800" smtClean="0"/>
              <a:t>آسیب و تروما باعث افزایش تولید گلوکز اندوژن </a:t>
            </a:r>
          </a:p>
          <a:p>
            <a:pPr algn="r" rtl="1"/>
            <a:r>
              <a:rPr lang="fa-IR" sz="2800" smtClean="0"/>
              <a:t>عدم تحمل گلوکز و در نتیجه </a:t>
            </a:r>
            <a:r>
              <a:rPr lang="en-US" sz="2800" smtClean="0"/>
              <a:t>pseudo-diabetes of burns</a:t>
            </a:r>
            <a:endParaRPr lang="fa-IR" sz="2800" smtClean="0"/>
          </a:p>
          <a:p>
            <a:pPr algn="r" rtl="1"/>
            <a:endParaRPr lang="fa-IR" sz="2800" smtClean="0"/>
          </a:p>
          <a:p>
            <a:pPr algn="r" rtl="1"/>
            <a:r>
              <a:rPr lang="fa-IR" sz="2800" smtClean="0"/>
              <a:t>گلوکز یک منبع ترجیحی برای به عنوان سوخت سلولی برای بهبود زخم بافت ملتهب است.</a:t>
            </a:r>
          </a:p>
          <a:p>
            <a:pPr algn="r" rtl="1"/>
            <a:r>
              <a:rPr lang="fa-IR" sz="2800" smtClean="0"/>
              <a:t>اکسیداسیون گلوکز تا 130% افزایش و تجویز گلوکز نمیتواند جلوی گلوکونئوژنز و تولید اندوژن گلوکز و شکست پروتئین را بگیرد</a:t>
            </a:r>
          </a:p>
          <a:p>
            <a:pPr algn="r" rtl="1"/>
            <a:r>
              <a:rPr lang="fa-IR" sz="2800" smtClean="0"/>
              <a:t>کبد چرب بدلیل افزایش  لیپوژنز در نتیجه رژیم پرکالری و پر کربوهیدرات </a:t>
            </a:r>
            <a:endParaRPr lang="en-US" sz="2800" smtClean="0"/>
          </a:p>
        </p:txBody>
      </p:sp>
    </p:spTree>
    <p:extLst>
      <p:ext uri="{BB962C8B-B14F-4D97-AF65-F5344CB8AC3E}">
        <p14:creationId xmlns="" xmlns:p14="http://schemas.microsoft.com/office/powerpoint/2010/main" val="358126876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p:txBody>
          <a:bodyPr/>
          <a:lstStyle/>
          <a:p>
            <a:pPr algn="r" rtl="1"/>
            <a:r>
              <a:rPr lang="fa-IR" sz="3200" dirty="0" smtClean="0"/>
              <a:t>توصيه شده كه بيماران سوخته بيشتر از 6 ميلي گرم به ازاي كيلوگرم وزن بدن در دقيقه كربوهيدرات را دريافت نكنند زيرا كربوهيدرات اضافي تبديل به چربي شده و منجر به افزايش مصرف اكسيژن و توليد دي اكسيد كربن ميشود كه خود مي تواند منجربه مشكل تنفسي گردد.</a:t>
            </a:r>
          </a:p>
          <a:p>
            <a:pPr algn="r" rtl="1"/>
            <a:r>
              <a:rPr lang="fa-IR" sz="3200" dirty="0" smtClean="0"/>
              <a:t>همچنين كربوهيدرات اضافي ميتواند باعث هایپرگليسمي ،ديورز و دهيدراتاسيون شود</a:t>
            </a:r>
            <a:endParaRPr lang="en-US" sz="3200" dirty="0" smtClean="0"/>
          </a:p>
        </p:txBody>
      </p:sp>
    </p:spTree>
    <p:extLst>
      <p:ext uri="{BB962C8B-B14F-4D97-AF65-F5344CB8AC3E}">
        <p14:creationId xmlns="" xmlns:p14="http://schemas.microsoft.com/office/powerpoint/2010/main" val="258766799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pPr algn="r" rtl="1"/>
            <a:r>
              <a:rPr lang="fa-IR" sz="2800" dirty="0" smtClean="0"/>
              <a:t>بنابراین دریافت </a:t>
            </a:r>
            <a:r>
              <a:rPr lang="en-US" sz="2800" dirty="0" smtClean="0"/>
              <a:t>5g/kg/day</a:t>
            </a:r>
            <a:r>
              <a:rPr lang="fa-IR" sz="2800" dirty="0" smtClean="0"/>
              <a:t> کربوهیدرات و چربیها تا 30 % انرژی دریافتی میزان عفونت در بیماران سوختگی را کاهش می دهد.</a:t>
            </a:r>
          </a:p>
          <a:p>
            <a:pPr algn="r" rtl="1"/>
            <a:endParaRPr lang="fa-IR" sz="2800" dirty="0" smtClean="0"/>
          </a:p>
          <a:p>
            <a:pPr algn="r" rtl="1"/>
            <a:r>
              <a:rPr lang="fa-IR" sz="2800" dirty="0" smtClean="0"/>
              <a:t>قند خون باید کنترل شود و زیر </a:t>
            </a:r>
            <a:r>
              <a:rPr lang="en-US" sz="2800" dirty="0" smtClean="0"/>
              <a:t>8mmol/L</a:t>
            </a:r>
            <a:r>
              <a:rPr lang="fa-IR" sz="2800" dirty="0" smtClean="0"/>
              <a:t> بماند. </a:t>
            </a:r>
            <a:endParaRPr lang="en-US" sz="2800" dirty="0" smtClean="0"/>
          </a:p>
        </p:txBody>
      </p:sp>
    </p:spTree>
    <p:extLst>
      <p:ext uri="{BB962C8B-B14F-4D97-AF65-F5344CB8AC3E}">
        <p14:creationId xmlns="" xmlns:p14="http://schemas.microsoft.com/office/powerpoint/2010/main" val="284418002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fa-IR" smtClean="0"/>
              <a:t>چربی</a:t>
            </a:r>
            <a:endParaRPr lang="en-US" smtClean="0"/>
          </a:p>
        </p:txBody>
      </p:sp>
      <p:sp>
        <p:nvSpPr>
          <p:cNvPr id="17411" name="Content Placeholder 2"/>
          <p:cNvSpPr>
            <a:spLocks noGrp="1"/>
          </p:cNvSpPr>
          <p:nvPr>
            <p:ph idx="1"/>
          </p:nvPr>
        </p:nvSpPr>
        <p:spPr/>
        <p:txBody>
          <a:bodyPr/>
          <a:lstStyle/>
          <a:p>
            <a:pPr algn="r" rtl="1"/>
            <a:r>
              <a:rPr lang="fa-IR" smtClean="0"/>
              <a:t>به عنوان قسمتی از پاسخ متابولیکی لیپولیز داریم در نتیجه </a:t>
            </a:r>
          </a:p>
          <a:p>
            <a:pPr algn="r" rtl="1"/>
            <a:r>
              <a:rPr lang="fa-IR" smtClean="0"/>
              <a:t>اسید چرب سرم بالا و گلیسرول خواهیم داشت </a:t>
            </a:r>
          </a:p>
          <a:p>
            <a:pPr algn="r" rtl="1"/>
            <a:r>
              <a:rPr lang="fa-IR" smtClean="0"/>
              <a:t>به دلیل افزایش کتکول آمین ها و گلوکاگون همراه با کاهش حساسیت به انسولین و لیپولیز چربی بیشتر از 30% توصیه نشده حتی کاهش آن تا 15% کاهش خطر عفونت را در پی خواهد داشت.</a:t>
            </a:r>
          </a:p>
          <a:p>
            <a:pPr algn="r" rtl="1"/>
            <a:endParaRPr lang="fa-IR" smtClean="0"/>
          </a:p>
          <a:p>
            <a:pPr algn="r" rtl="1"/>
            <a:r>
              <a:rPr lang="fa-IR" smtClean="0"/>
              <a:t>توصیه به دریافت اسید های چرب امگا 3 ( ضد التهاب و تعدیل کننده سیستم ایمنی)  5-3 گرم در روز</a:t>
            </a:r>
            <a:endParaRPr lang="en-US" smtClean="0"/>
          </a:p>
        </p:txBody>
      </p:sp>
    </p:spTree>
    <p:extLst>
      <p:ext uri="{BB962C8B-B14F-4D97-AF65-F5344CB8AC3E}">
        <p14:creationId xmlns="" xmlns:p14="http://schemas.microsoft.com/office/powerpoint/2010/main" val="418811588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fa-IR" smtClean="0"/>
              <a:t>پروتئین </a:t>
            </a:r>
            <a:endParaRPr lang="en-US" smtClean="0"/>
          </a:p>
        </p:txBody>
      </p:sp>
      <p:sp>
        <p:nvSpPr>
          <p:cNvPr id="18435" name="Content Placeholder 2"/>
          <p:cNvSpPr>
            <a:spLocks noGrp="1"/>
          </p:cNvSpPr>
          <p:nvPr>
            <p:ph idx="1"/>
          </p:nvPr>
        </p:nvSpPr>
        <p:spPr/>
        <p:txBody>
          <a:bodyPr/>
          <a:lstStyle/>
          <a:p>
            <a:pPr algn="r" rtl="1"/>
            <a:r>
              <a:rPr lang="fa-IR" smtClean="0"/>
              <a:t>نیتروژن ادراری معیاری از کاتابولیسم خواهد بود و تا 30 گرم در روز می تواند افزایش پیدا کند.</a:t>
            </a:r>
          </a:p>
          <a:p>
            <a:pPr algn="r" rtl="1"/>
            <a:r>
              <a:rPr lang="fa-IR" smtClean="0"/>
              <a:t>پروتئین مورد نیاز </a:t>
            </a:r>
            <a:r>
              <a:rPr lang="en-US" smtClean="0"/>
              <a:t>g/kg/day</a:t>
            </a:r>
            <a:r>
              <a:rPr lang="fa-IR" smtClean="0"/>
              <a:t> 1.5-1.3 معادل</a:t>
            </a:r>
            <a:endParaRPr lang="en-US" smtClean="0"/>
          </a:p>
          <a:p>
            <a:pPr algn="r" rtl="1"/>
            <a:r>
              <a:rPr lang="fa-IR" smtClean="0"/>
              <a:t>(</a:t>
            </a:r>
            <a:r>
              <a:rPr lang="en-US" smtClean="0"/>
              <a:t>g N/kg/day </a:t>
            </a:r>
            <a:r>
              <a:rPr lang="fa-IR" smtClean="0"/>
              <a:t>0.25- 0.2 ) خواهد بود. </a:t>
            </a:r>
            <a:endParaRPr lang="en-US" smtClean="0"/>
          </a:p>
        </p:txBody>
      </p:sp>
    </p:spTree>
    <p:extLst>
      <p:ext uri="{BB962C8B-B14F-4D97-AF65-F5344CB8AC3E}">
        <p14:creationId xmlns="" xmlns:p14="http://schemas.microsoft.com/office/powerpoint/2010/main" val="193293628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Arginine </a:t>
            </a:r>
          </a:p>
        </p:txBody>
      </p:sp>
      <p:sp>
        <p:nvSpPr>
          <p:cNvPr id="19459" name="Content Placeholder 2"/>
          <p:cNvSpPr>
            <a:spLocks noGrp="1"/>
          </p:cNvSpPr>
          <p:nvPr>
            <p:ph idx="1"/>
          </p:nvPr>
        </p:nvSpPr>
        <p:spPr/>
        <p:txBody>
          <a:bodyPr/>
          <a:lstStyle/>
          <a:p>
            <a:pPr algn="l" rtl="0" eaLnBrk="1" hangingPunct="1">
              <a:buFont typeface="Wingdings" pitchFamily="2" charset="2"/>
              <a:buChar char="ü"/>
            </a:pPr>
            <a:r>
              <a:rPr lang="en-US" sz="3200" dirty="0" smtClean="0"/>
              <a:t>Increased immune function</a:t>
            </a:r>
          </a:p>
          <a:p>
            <a:pPr algn="l" rtl="0" eaLnBrk="1" hangingPunct="1">
              <a:buFont typeface="Wingdings" pitchFamily="2" charset="2"/>
              <a:buChar char="ü"/>
            </a:pPr>
            <a:r>
              <a:rPr lang="en-US" sz="3200" dirty="0" smtClean="0"/>
              <a:t>Very abundant in protein</a:t>
            </a:r>
          </a:p>
          <a:p>
            <a:pPr algn="l" rtl="0" eaLnBrk="1" hangingPunct="1">
              <a:buFont typeface="Wingdings" pitchFamily="2" charset="2"/>
              <a:buChar char="ü"/>
            </a:pPr>
            <a:r>
              <a:rPr lang="en-US" sz="3200" dirty="0" smtClean="0"/>
              <a:t>Precursor for nitric oxide</a:t>
            </a:r>
          </a:p>
          <a:p>
            <a:pPr algn="l" rtl="0" eaLnBrk="1" hangingPunct="1">
              <a:buFont typeface="Wingdings" pitchFamily="2" charset="2"/>
              <a:buChar char="ü"/>
            </a:pPr>
            <a:r>
              <a:rPr lang="en-US" sz="3200" dirty="0" smtClean="0"/>
              <a:t>Enhances collagen deposition</a:t>
            </a:r>
          </a:p>
          <a:p>
            <a:pPr algn="l" rtl="0" eaLnBrk="1" hangingPunct="1">
              <a:buFont typeface="Wingdings" pitchFamily="2" charset="2"/>
              <a:buChar char="ü"/>
            </a:pPr>
            <a:r>
              <a:rPr lang="en-US" sz="3200" dirty="0" smtClean="0"/>
              <a:t>Up to 20 gram per day is recommended</a:t>
            </a:r>
          </a:p>
        </p:txBody>
      </p:sp>
    </p:spTree>
    <p:extLst>
      <p:ext uri="{BB962C8B-B14F-4D97-AF65-F5344CB8AC3E}">
        <p14:creationId xmlns="" xmlns:p14="http://schemas.microsoft.com/office/powerpoint/2010/main" val="3904146124"/>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Burn_Degree_Diagram_svg.pn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71688" y="357188"/>
            <a:ext cx="4357687" cy="618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5927513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Glutamine </a:t>
            </a:r>
          </a:p>
        </p:txBody>
      </p:sp>
      <p:sp>
        <p:nvSpPr>
          <p:cNvPr id="20483" name="Content Placeholder 2"/>
          <p:cNvSpPr>
            <a:spLocks noGrp="1"/>
          </p:cNvSpPr>
          <p:nvPr>
            <p:ph idx="1"/>
          </p:nvPr>
        </p:nvSpPr>
        <p:spPr>
          <a:xfrm>
            <a:off x="152400" y="1600200"/>
            <a:ext cx="8686800" cy="4525963"/>
          </a:xfrm>
        </p:spPr>
        <p:txBody>
          <a:bodyPr/>
          <a:lstStyle/>
          <a:p>
            <a:pPr algn="l" rtl="0" eaLnBrk="1" hangingPunct="1">
              <a:buFont typeface="Wingdings" pitchFamily="2" charset="2"/>
              <a:buChar char="ü"/>
            </a:pPr>
            <a:r>
              <a:rPr lang="en-US" sz="2800" dirty="0" smtClean="0"/>
              <a:t>Most abundant amino acid in body</a:t>
            </a:r>
          </a:p>
          <a:p>
            <a:pPr algn="l" rtl="0" eaLnBrk="1" hangingPunct="1">
              <a:buFont typeface="Wingdings" pitchFamily="2" charset="2"/>
              <a:buChar char="ü"/>
            </a:pPr>
            <a:r>
              <a:rPr lang="en-US" sz="2800" dirty="0" smtClean="0"/>
              <a:t>Preserves integrity of intestinal mucosa</a:t>
            </a:r>
            <a:r>
              <a:rPr lang="fa-IR" sz="2800" dirty="0" smtClean="0"/>
              <a:t> </a:t>
            </a:r>
            <a:r>
              <a:rPr lang="en-US" sz="2800" dirty="0" smtClean="0"/>
              <a:t>/</a:t>
            </a:r>
            <a:r>
              <a:rPr lang="fa-IR" sz="2800" dirty="0" smtClean="0"/>
              <a:t> </a:t>
            </a:r>
            <a:r>
              <a:rPr lang="en-US" sz="2800" dirty="0" smtClean="0"/>
              <a:t>permeability</a:t>
            </a:r>
          </a:p>
          <a:p>
            <a:pPr algn="l" rtl="0" eaLnBrk="1" hangingPunct="1">
              <a:buFont typeface="Wingdings" pitchFamily="2" charset="2"/>
              <a:buChar char="ü"/>
            </a:pPr>
            <a:r>
              <a:rPr lang="en-US" sz="2800" dirty="0" smtClean="0"/>
              <a:t>Stimulates blood flow to gut</a:t>
            </a:r>
          </a:p>
          <a:p>
            <a:pPr algn="l" rtl="0" eaLnBrk="1" hangingPunct="1">
              <a:buFont typeface="Wingdings" pitchFamily="2" charset="2"/>
              <a:buChar char="ü"/>
            </a:pPr>
            <a:r>
              <a:rPr lang="en-US" sz="2800" dirty="0" smtClean="0"/>
              <a:t>Improves immune function</a:t>
            </a:r>
          </a:p>
          <a:p>
            <a:pPr algn="l" rtl="0" eaLnBrk="1" hangingPunct="1">
              <a:buFont typeface="Wingdings" pitchFamily="2" charset="2"/>
              <a:buChar char="ü"/>
            </a:pPr>
            <a:r>
              <a:rPr lang="en-US" sz="2800" dirty="0" smtClean="0"/>
              <a:t>Decreases bacterial translocation</a:t>
            </a:r>
          </a:p>
          <a:p>
            <a:pPr algn="l" rtl="0" eaLnBrk="1" hangingPunct="1">
              <a:buFont typeface="Wingdings" pitchFamily="2" charset="2"/>
              <a:buChar char="ü"/>
            </a:pPr>
            <a:r>
              <a:rPr lang="en-US" sz="2800" dirty="0" smtClean="0"/>
              <a:t>Up to 30 gram per day is recommended</a:t>
            </a:r>
          </a:p>
        </p:txBody>
      </p:sp>
    </p:spTree>
    <p:extLst>
      <p:ext uri="{BB962C8B-B14F-4D97-AF65-F5344CB8AC3E}">
        <p14:creationId xmlns="" xmlns:p14="http://schemas.microsoft.com/office/powerpoint/2010/main" val="3720937701"/>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fa-IR" smtClean="0"/>
              <a:t>املاح و ویتامین ها</a:t>
            </a:r>
            <a:endParaRPr lang="en-US" smtClean="0"/>
          </a:p>
        </p:txBody>
      </p:sp>
      <p:sp>
        <p:nvSpPr>
          <p:cNvPr id="21507" name="Content Placeholder 2"/>
          <p:cNvSpPr>
            <a:spLocks noGrp="1"/>
          </p:cNvSpPr>
          <p:nvPr>
            <p:ph idx="1"/>
          </p:nvPr>
        </p:nvSpPr>
        <p:spPr/>
        <p:txBody>
          <a:bodyPr/>
          <a:lstStyle/>
          <a:p>
            <a:pPr algn="r" rtl="1"/>
            <a:r>
              <a:rPr lang="fa-IR" sz="2800" smtClean="0"/>
              <a:t>در طول فاز هایپر متابولیک متابولیسم ریزمغذی ها و درشت مغذی ها افزایش پیدا میکند و همچنین از موضع سوختگی هدر می رود.</a:t>
            </a:r>
          </a:p>
          <a:p>
            <a:pPr algn="r" rtl="1"/>
            <a:endParaRPr lang="fa-IR" sz="2800" smtClean="0"/>
          </a:p>
          <a:p>
            <a:pPr algn="r" rtl="1"/>
            <a:r>
              <a:rPr lang="fa-IR" sz="2800" smtClean="0"/>
              <a:t>اهمیت ریزمغذی ها در آنتی اکسیدان بودن آنهاست و اینکه به مقابله با رادیکال های آزاد می پردازد.</a:t>
            </a:r>
          </a:p>
          <a:p>
            <a:pPr algn="r" rtl="1"/>
            <a:r>
              <a:rPr lang="fa-IR" sz="2800" smtClean="0"/>
              <a:t>سلنیم، روی، ویتامین </a:t>
            </a:r>
            <a:r>
              <a:rPr lang="en-US" sz="2800" smtClean="0"/>
              <a:t>B  C  E </a:t>
            </a:r>
            <a:r>
              <a:rPr lang="fa-IR" sz="2800" smtClean="0"/>
              <a:t>، بتا کاروتن </a:t>
            </a:r>
          </a:p>
          <a:p>
            <a:pPr algn="r" rtl="1"/>
            <a:endParaRPr lang="fa-IR" sz="2800" smtClean="0"/>
          </a:p>
          <a:p>
            <a:pPr algn="r" rtl="1"/>
            <a:r>
              <a:rPr lang="fa-IR" sz="2800" smtClean="0"/>
              <a:t>برای بهترین بهره گیری بهتر است مکمل یاری در همان ساعات اولیه آغاز شود.</a:t>
            </a:r>
            <a:endParaRPr lang="en-US" sz="2800" smtClean="0"/>
          </a:p>
        </p:txBody>
      </p:sp>
    </p:spTree>
    <p:extLst>
      <p:ext uri="{BB962C8B-B14F-4D97-AF65-F5344CB8AC3E}">
        <p14:creationId xmlns="" xmlns:p14="http://schemas.microsoft.com/office/powerpoint/2010/main" val="2640123140"/>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fa-IR" smtClean="0"/>
              <a:t>ویتامین ها </a:t>
            </a:r>
            <a:endParaRPr lang="en-US" smtClean="0"/>
          </a:p>
        </p:txBody>
      </p:sp>
      <p:sp>
        <p:nvSpPr>
          <p:cNvPr id="24579" name="Content Placeholder 2"/>
          <p:cNvSpPr>
            <a:spLocks noGrp="1"/>
          </p:cNvSpPr>
          <p:nvPr>
            <p:ph idx="1"/>
          </p:nvPr>
        </p:nvSpPr>
        <p:spPr>
          <a:xfrm>
            <a:off x="457200" y="1357298"/>
            <a:ext cx="8229600" cy="4768865"/>
          </a:xfrm>
        </p:spPr>
        <p:txBody>
          <a:bodyPr/>
          <a:lstStyle/>
          <a:p>
            <a:pPr algn="r" rtl="1"/>
            <a:r>
              <a:rPr lang="fa-IR" sz="2800" dirty="0" smtClean="0"/>
              <a:t>برخی ویتامین ها نقش عمده ای در سوختگی دارند</a:t>
            </a:r>
          </a:p>
          <a:p>
            <a:pPr algn="r" rtl="1"/>
            <a:r>
              <a:rPr lang="fa-IR" sz="2800" dirty="0" smtClean="0"/>
              <a:t>ویتامین های ب کمپلکس که محلول در آبند، ذخیره زیادی ندارند و زود تخلیه می شوند از طرفی کوفاکتور متابولیسم کربوهیدرات ها هستند </a:t>
            </a:r>
          </a:p>
          <a:p>
            <a:pPr algn="r" rtl="1"/>
            <a:r>
              <a:rPr lang="en-US" sz="2800" dirty="0" smtClean="0"/>
              <a:t>A </a:t>
            </a:r>
            <a:r>
              <a:rPr lang="fa-IR" sz="2800" dirty="0" smtClean="0"/>
              <a:t> و </a:t>
            </a:r>
            <a:r>
              <a:rPr lang="en-US" sz="2800" dirty="0" smtClean="0"/>
              <a:t>E</a:t>
            </a:r>
            <a:r>
              <a:rPr lang="fa-IR" sz="2800" dirty="0" smtClean="0"/>
              <a:t> نقش آنتی اکسیدانی دارد و در ترمیم بافت آسیب دیده نقش دارد</a:t>
            </a:r>
          </a:p>
          <a:p>
            <a:pPr algn="r" rtl="1"/>
            <a:r>
              <a:rPr lang="en-US" sz="2800" dirty="0" smtClean="0"/>
              <a:t>C</a:t>
            </a:r>
            <a:r>
              <a:rPr lang="fa-IR" sz="2800" dirty="0" smtClean="0"/>
              <a:t> در سنتز کلاژن حیاتی است و علاوه بر آن خاصیت آنتی اکسیدانی دارد 2-1 گرم در روز پیشنهاد می شود.</a:t>
            </a:r>
          </a:p>
          <a:p>
            <a:pPr algn="r" rtl="1"/>
            <a:r>
              <a:rPr lang="en-US" sz="2800" dirty="0" smtClean="0"/>
              <a:t>K </a:t>
            </a:r>
            <a:r>
              <a:rPr lang="fa-IR" sz="2800" dirty="0" smtClean="0"/>
              <a:t> و </a:t>
            </a:r>
            <a:r>
              <a:rPr lang="en-US" sz="2800" dirty="0" smtClean="0"/>
              <a:t>D</a:t>
            </a:r>
            <a:r>
              <a:rPr lang="fa-IR" sz="2800" dirty="0" smtClean="0"/>
              <a:t> محلول در چربی و ذخیره طولانی مدت تری دارد و در بیماری ها به کندی تخلیه می شود.  کاهش مجاورت با آفتاب، کاهش توانایی پوست در سنتز</a:t>
            </a:r>
            <a:endParaRPr lang="en-US" sz="2800" dirty="0" smtClean="0"/>
          </a:p>
        </p:txBody>
      </p:sp>
    </p:spTree>
    <p:extLst>
      <p:ext uri="{BB962C8B-B14F-4D97-AF65-F5344CB8AC3E}">
        <p14:creationId xmlns="" xmlns:p14="http://schemas.microsoft.com/office/powerpoint/2010/main" val="170488021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28625" y="428625"/>
            <a:ext cx="8229600" cy="5811838"/>
          </a:xfrm>
        </p:spPr>
        <p:txBody>
          <a:bodyPr/>
          <a:lstStyle/>
          <a:p>
            <a:pPr algn="r" rtl="1"/>
            <a:r>
              <a:rPr lang="en-US" dirty="0" smtClean="0"/>
              <a:t>Trace elements</a:t>
            </a:r>
            <a:r>
              <a:rPr lang="fa-IR" dirty="0" smtClean="0"/>
              <a:t> و املاح </a:t>
            </a:r>
          </a:p>
          <a:p>
            <a:pPr algn="r" rtl="1"/>
            <a:r>
              <a:rPr lang="fa-IR" dirty="0" smtClean="0"/>
              <a:t>در بین ریز مغذی ها کمبود مس، آهن، سلنیم و روی شایع تر است </a:t>
            </a:r>
          </a:p>
          <a:p>
            <a:pPr algn="r" rtl="1"/>
            <a:r>
              <a:rPr lang="fa-IR" dirty="0" smtClean="0"/>
              <a:t>به خصوص در سوختگی های بیشتر از 20% سطح سوخته مایعات زیادی از دست می دهد و تخلیه ذخایر ریزمغذی ها رخ داده و کاهش سطوح پلاسمایی تا هفته ها پس از سوختگی ادامه پیدا می کند.</a:t>
            </a:r>
          </a:p>
          <a:p>
            <a:pPr algn="r" rtl="1"/>
            <a:endParaRPr lang="fa-IR" dirty="0" smtClean="0"/>
          </a:p>
          <a:p>
            <a:pPr algn="r" rtl="1"/>
            <a:r>
              <a:rPr lang="fa-IR" dirty="0" smtClean="0"/>
              <a:t>ذخایر سلنیم با ارزیابی فعالیت گلوتاتیون پراکسیداز سنجیده می شود.</a:t>
            </a:r>
          </a:p>
          <a:p>
            <a:pPr algn="r" rtl="1"/>
            <a:endParaRPr lang="fa-IR" dirty="0" smtClean="0"/>
          </a:p>
          <a:p>
            <a:pPr algn="r" rtl="1"/>
            <a:r>
              <a:rPr lang="fa-IR" dirty="0" smtClean="0"/>
              <a:t>اهمیت مس  در سوختگی؟؟</a:t>
            </a:r>
          </a:p>
          <a:p>
            <a:pPr algn="r" rtl="1"/>
            <a:r>
              <a:rPr lang="fa-IR" dirty="0" smtClean="0"/>
              <a:t>تشکیل ساختار سه بعدی کلاژن</a:t>
            </a:r>
          </a:p>
          <a:p>
            <a:pPr algn="r" rtl="1"/>
            <a:r>
              <a:rPr lang="fa-IR" dirty="0" smtClean="0"/>
              <a:t>میزان آهن باید به دقت بررسی شود چراکه آهن آزاد باعث آسیب اکسیدانی می شود.</a:t>
            </a:r>
            <a:endParaRPr lang="en-US" dirty="0" smtClean="0"/>
          </a:p>
        </p:txBody>
      </p:sp>
    </p:spTree>
    <p:extLst>
      <p:ext uri="{BB962C8B-B14F-4D97-AF65-F5344CB8AC3E}">
        <p14:creationId xmlns="" xmlns:p14="http://schemas.microsoft.com/office/powerpoint/2010/main" val="422438370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214313"/>
            <a:ext cx="8229600" cy="5911850"/>
          </a:xfrm>
        </p:spPr>
        <p:txBody>
          <a:bodyPr/>
          <a:lstStyle/>
          <a:p>
            <a:pPr algn="r" rtl="1"/>
            <a:endParaRPr lang="fa-IR" sz="2800" smtClean="0"/>
          </a:p>
          <a:p>
            <a:pPr algn="r" rtl="1"/>
            <a:endParaRPr lang="fa-IR" sz="2800" smtClean="0"/>
          </a:p>
          <a:p>
            <a:pPr algn="r" rtl="1"/>
            <a:r>
              <a:rPr lang="fa-IR" sz="2800" smtClean="0"/>
              <a:t>از دست دهی فسفر و منیزیم از طریق زخم زیاد است</a:t>
            </a:r>
          </a:p>
          <a:p>
            <a:pPr algn="r" rtl="1">
              <a:buFont typeface="Arial" charset="0"/>
              <a:buNone/>
            </a:pPr>
            <a:endParaRPr lang="fa-IR" sz="2800" smtClean="0"/>
          </a:p>
          <a:p>
            <a:pPr algn="r" rtl="1"/>
            <a:r>
              <a:rPr lang="fa-IR" sz="2800" smtClean="0"/>
              <a:t>نیاز به سدیم متفاوت است زیرا در فاز ابتدایی سوختگی دریافت آن زیاد است و در سوختگی های بیشتر از 50 % تا 150 گرم سدیم در 48 ساعت دریافت می شود.</a:t>
            </a:r>
          </a:p>
          <a:p>
            <a:pPr algn="r" rtl="1"/>
            <a:endParaRPr lang="fa-IR" sz="2800" smtClean="0"/>
          </a:p>
          <a:p>
            <a:pPr algn="r" rtl="1"/>
            <a:r>
              <a:rPr lang="fa-IR" sz="2800" smtClean="0"/>
              <a:t>گاهی به دلیل تغییر موضع ادم در روزهای 15-5 هایپرناترمی نیز رخ می دهد که در این موارد دریافت آب از طریق لوله یا وریدی به صورت گلوکز 5% باید زیاد شود.</a:t>
            </a:r>
            <a:endParaRPr lang="en-US" sz="2800" smtClean="0"/>
          </a:p>
        </p:txBody>
      </p:sp>
    </p:spTree>
    <p:extLst>
      <p:ext uri="{BB962C8B-B14F-4D97-AF65-F5344CB8AC3E}">
        <p14:creationId xmlns="" xmlns:p14="http://schemas.microsoft.com/office/powerpoint/2010/main" val="111728369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a-IR" smtClean="0"/>
              <a:t>روش تغذیه</a:t>
            </a:r>
            <a:endParaRPr lang="en-US" smtClean="0"/>
          </a:p>
        </p:txBody>
      </p:sp>
      <p:sp>
        <p:nvSpPr>
          <p:cNvPr id="25603" name="Content Placeholder 2"/>
          <p:cNvSpPr>
            <a:spLocks noGrp="1"/>
          </p:cNvSpPr>
          <p:nvPr>
            <p:ph idx="1"/>
          </p:nvPr>
        </p:nvSpPr>
        <p:spPr/>
        <p:txBody>
          <a:bodyPr/>
          <a:lstStyle/>
          <a:p>
            <a:pPr algn="r" rtl="1"/>
            <a:r>
              <a:rPr lang="fa-IR" sz="2800" smtClean="0"/>
              <a:t>تغذیه با لوله: روش ترجیحی در سوختگی است</a:t>
            </a:r>
          </a:p>
          <a:p>
            <a:pPr algn="r" rtl="1"/>
            <a:r>
              <a:rPr lang="fa-IR" sz="2800" smtClean="0"/>
              <a:t>باعث تحریک تولید </a:t>
            </a:r>
            <a:r>
              <a:rPr lang="en-US" sz="2800" smtClean="0"/>
              <a:t>IgA</a:t>
            </a:r>
            <a:r>
              <a:rPr lang="fa-IR" sz="2800" smtClean="0"/>
              <a:t> ایجاد حرکت در لوله گوارشی و افزایش سلامت موکوس روده می شود</a:t>
            </a:r>
          </a:p>
          <a:p>
            <a:pPr algn="r" rtl="1"/>
            <a:r>
              <a:rPr lang="fa-IR" sz="2800" smtClean="0"/>
              <a:t>اسهال یک عارضه عمده تغذیه با لوله است و درمان آنتی بیوتیکی و تجویز غذای هایپر اسمولار و یا میزان &gt; 200 میلی لیتر در ساعت علت دیگر آنست. </a:t>
            </a:r>
          </a:p>
          <a:p>
            <a:pPr algn="r" rtl="1"/>
            <a:endParaRPr lang="fa-IR" sz="2800" smtClean="0"/>
          </a:p>
          <a:p>
            <a:pPr algn="r" rtl="1"/>
            <a:r>
              <a:rPr lang="en-US" sz="2800" smtClean="0"/>
              <a:t>Nasogastric </a:t>
            </a:r>
            <a:r>
              <a:rPr lang="fa-IR" sz="2800" smtClean="0"/>
              <a:t> ساده ترین راه است و </a:t>
            </a:r>
            <a:r>
              <a:rPr lang="en-US" sz="2800" smtClean="0"/>
              <a:t>Nasojejunal</a:t>
            </a:r>
            <a:r>
              <a:rPr lang="fa-IR" sz="2800" smtClean="0"/>
              <a:t> هم به خوبی قابل تحمل است </a:t>
            </a:r>
            <a:endParaRPr lang="en-US" sz="2800" smtClean="0"/>
          </a:p>
        </p:txBody>
      </p:sp>
    </p:spTree>
    <p:extLst>
      <p:ext uri="{BB962C8B-B14F-4D97-AF65-F5344CB8AC3E}">
        <p14:creationId xmlns="" xmlns:p14="http://schemas.microsoft.com/office/powerpoint/2010/main" val="291299725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a-IR" smtClean="0"/>
              <a:t>تغذیه وریدی</a:t>
            </a:r>
            <a:endParaRPr lang="en-US" smtClean="0"/>
          </a:p>
        </p:txBody>
      </p:sp>
      <p:sp>
        <p:nvSpPr>
          <p:cNvPr id="26627" name="Content Placeholder 2"/>
          <p:cNvSpPr>
            <a:spLocks noGrp="1"/>
          </p:cNvSpPr>
          <p:nvPr>
            <p:ph idx="1"/>
          </p:nvPr>
        </p:nvSpPr>
        <p:spPr/>
        <p:txBody>
          <a:bodyPr/>
          <a:lstStyle/>
          <a:p>
            <a:pPr algn="r" rtl="1"/>
            <a:r>
              <a:rPr lang="fa-IR" sz="2800" smtClean="0"/>
              <a:t>جایگاه دوم را در حمایت تغذیه ای دارد.</a:t>
            </a:r>
          </a:p>
          <a:p>
            <a:pPr algn="r" rtl="1"/>
            <a:r>
              <a:rPr lang="fa-IR" sz="2800" smtClean="0"/>
              <a:t> اگر انرژی کافی در روش اول تامین نشود </a:t>
            </a:r>
          </a:p>
          <a:p>
            <a:pPr algn="r" rtl="1"/>
            <a:r>
              <a:rPr lang="fa-IR" sz="2800" smtClean="0"/>
              <a:t>یا عوارض گوارشی وجود داشته باشد</a:t>
            </a:r>
          </a:p>
          <a:p>
            <a:pPr algn="r" rtl="1"/>
            <a:r>
              <a:rPr lang="fa-IR" sz="2800" smtClean="0"/>
              <a:t>روش تکمیلی برای رفع سوء تغذیه است.</a:t>
            </a:r>
          </a:p>
          <a:p>
            <a:pPr algn="r" rtl="1"/>
            <a:endParaRPr lang="fa-IR" sz="2800" smtClean="0"/>
          </a:p>
          <a:p>
            <a:pPr algn="r" rtl="1"/>
            <a:r>
              <a:rPr lang="fa-IR" sz="2800" smtClean="0"/>
              <a:t>مشکل؟؟؟</a:t>
            </a:r>
          </a:p>
          <a:p>
            <a:pPr algn="r" rtl="1"/>
            <a:r>
              <a:rPr lang="fa-IR" sz="2800" smtClean="0"/>
              <a:t>چون دسترسی به عروق محیطی در سوختگی های وسیع وجود ندارد ناچار از سیاهرگ مرکزی استفاده کرده ، خطر عفونت و سپسیس زیاد می شود</a:t>
            </a:r>
          </a:p>
        </p:txBody>
      </p:sp>
    </p:spTree>
    <p:extLst>
      <p:ext uri="{BB962C8B-B14F-4D97-AF65-F5344CB8AC3E}">
        <p14:creationId xmlns="" xmlns:p14="http://schemas.microsoft.com/office/powerpoint/2010/main" val="56506702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fa-IR" smtClean="0"/>
              <a:t>جمع بندی </a:t>
            </a:r>
            <a:endParaRPr lang="en-US" smtClean="0"/>
          </a:p>
        </p:txBody>
      </p:sp>
      <p:sp>
        <p:nvSpPr>
          <p:cNvPr id="27651" name="Content Placeholder 2"/>
          <p:cNvSpPr>
            <a:spLocks noGrp="1"/>
          </p:cNvSpPr>
          <p:nvPr>
            <p:ph idx="1"/>
          </p:nvPr>
        </p:nvSpPr>
        <p:spPr>
          <a:xfrm>
            <a:off x="0" y="1600200"/>
            <a:ext cx="8686800" cy="4525963"/>
          </a:xfrm>
        </p:spPr>
        <p:txBody>
          <a:bodyPr/>
          <a:lstStyle/>
          <a:p>
            <a:pPr algn="r" rtl="1">
              <a:buFont typeface="Wingdings" pitchFamily="2" charset="2"/>
              <a:buChar char="Ø"/>
            </a:pPr>
            <a:r>
              <a:rPr lang="fa-IR" sz="2800" dirty="0" smtClean="0"/>
              <a:t>افزایش نیاز تغذیه ای و افزایش خطر سوء تغذیه</a:t>
            </a:r>
          </a:p>
          <a:p>
            <a:pPr algn="r" rtl="1">
              <a:buFont typeface="Wingdings" pitchFamily="2" charset="2"/>
              <a:buChar char="Ø"/>
            </a:pPr>
            <a:r>
              <a:rPr lang="fa-IR" sz="2800" dirty="0" smtClean="0"/>
              <a:t>هایپرمتابولیسم و افزایش کاتابولیسم و از دست دهی توده ماهیچه </a:t>
            </a:r>
          </a:p>
          <a:p>
            <a:pPr algn="r" rtl="1">
              <a:buFont typeface="Wingdings" pitchFamily="2" charset="2"/>
              <a:buChar char="Ø"/>
            </a:pPr>
            <a:r>
              <a:rPr lang="fa-IR" sz="2800" dirty="0" smtClean="0"/>
              <a:t>افزایش نیاز به انرژی در هفته های اول و بازگشت به نرمال تا 6 ماه</a:t>
            </a:r>
          </a:p>
          <a:p>
            <a:pPr algn="r" rtl="1">
              <a:buFont typeface="Wingdings" pitchFamily="2" charset="2"/>
              <a:buChar char="Ø"/>
            </a:pPr>
            <a:r>
              <a:rPr lang="en-US" sz="2800" dirty="0" smtClean="0"/>
              <a:t>EN feeding</a:t>
            </a:r>
            <a:r>
              <a:rPr lang="fa-IR" sz="2800" dirty="0" smtClean="0"/>
              <a:t> روش ترجیحی و در 24 ساعت اول باید آغاز شود</a:t>
            </a:r>
          </a:p>
          <a:p>
            <a:pPr algn="r" rtl="1">
              <a:buFont typeface="Wingdings" pitchFamily="2" charset="2"/>
              <a:buChar char="Ø"/>
            </a:pPr>
            <a:r>
              <a:rPr lang="fa-IR" sz="2800" dirty="0" smtClean="0"/>
              <a:t>استفاده از بتا بلاکر ها برای کاهش کتکول آمین ها جهت کاهش متابولیسم</a:t>
            </a:r>
            <a:r>
              <a:rPr lang="en-GB" sz="2800" dirty="0" smtClean="0"/>
              <a:t> </a:t>
            </a:r>
            <a:r>
              <a:rPr lang="fa-IR" sz="2800" dirty="0" smtClean="0"/>
              <a:t>و کاهش کاتابولیسم پروتئین</a:t>
            </a:r>
          </a:p>
          <a:p>
            <a:pPr algn="r" rtl="1">
              <a:buFont typeface="Wingdings" pitchFamily="2" charset="2"/>
              <a:buChar char="Ø"/>
            </a:pPr>
            <a:r>
              <a:rPr lang="en-US" sz="2800" dirty="0" err="1" smtClean="0"/>
              <a:t>Oxandrolone</a:t>
            </a:r>
            <a:r>
              <a:rPr lang="fa-IR" sz="2800" dirty="0" smtClean="0"/>
              <a:t> برای تحریک آنابولیسم پروتئین و در بچه ها</a:t>
            </a:r>
            <a:r>
              <a:rPr lang="en-US" sz="2800" dirty="0" smtClean="0"/>
              <a:t>            </a:t>
            </a:r>
            <a:r>
              <a:rPr lang="fa-IR" sz="2800" dirty="0" smtClean="0"/>
              <a:t> </a:t>
            </a:r>
            <a:r>
              <a:rPr lang="en-US" sz="2800" dirty="0" smtClean="0"/>
              <a:t>Growth hormone</a:t>
            </a:r>
            <a:r>
              <a:rPr lang="fa-IR" sz="2800" dirty="0" smtClean="0"/>
              <a:t> استفاده می شود </a:t>
            </a:r>
          </a:p>
          <a:p>
            <a:pPr algn="r" rtl="1">
              <a:buFont typeface="Wingdings" pitchFamily="2" charset="2"/>
              <a:buChar char="Ø"/>
            </a:pPr>
            <a:r>
              <a:rPr lang="fa-IR" sz="2800" dirty="0" smtClean="0"/>
              <a:t>ارزیابی تغذیه ای شامل اندازه گیری بالانس مایعات، نیاز به انرژی و دریافت غذاست</a:t>
            </a:r>
          </a:p>
          <a:p>
            <a:pPr algn="r" rtl="1">
              <a:buFont typeface="Wingdings" pitchFamily="2" charset="2"/>
              <a:buChar char="Ø"/>
            </a:pPr>
            <a:endParaRPr lang="en-US" sz="2800" dirty="0" smtClean="0"/>
          </a:p>
        </p:txBody>
      </p:sp>
    </p:spTree>
    <p:extLst>
      <p:ext uri="{BB962C8B-B14F-4D97-AF65-F5344CB8AC3E}">
        <p14:creationId xmlns="" xmlns:p14="http://schemas.microsoft.com/office/powerpoint/2010/main" val="101046386"/>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143000"/>
            <a:ext cx="4953000" cy="1143000"/>
          </a:xfrm>
        </p:spPr>
        <p:txBody>
          <a:bodyPr/>
          <a:lstStyle/>
          <a:p>
            <a:pPr>
              <a:defRPr/>
            </a:pPr>
            <a:endParaRPr lang="en-US"/>
          </a:p>
        </p:txBody>
      </p:sp>
      <p:pic>
        <p:nvPicPr>
          <p:cNvPr id="1027" name="Picture 3" descr="J:\MyDoc09031390\My Pictures\0104201023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 y="533400"/>
            <a:ext cx="7898342" cy="592375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3886200" y="1143000"/>
            <a:ext cx="2895600" cy="646331"/>
          </a:xfrm>
          <a:prstGeom prst="rect">
            <a:avLst/>
          </a:prstGeom>
          <a:noFill/>
        </p:spPr>
        <p:txBody>
          <a:bodyPr wrap="square" rtlCol="0">
            <a:spAutoFit/>
          </a:bodyPr>
          <a:lstStyle/>
          <a:p>
            <a:r>
              <a:rPr lang="fa-IR" sz="3600" b="1" dirty="0">
                <a:cs typeface="B Nazanin" pitchFamily="2" charset="-78"/>
              </a:rPr>
              <a:t>خسته نباشید</a:t>
            </a:r>
            <a:endParaRPr lang="en-US" sz="3600" b="1" dirty="0">
              <a:cs typeface="B Nazanin" pitchFamily="2" charset="-78"/>
            </a:endParaRPr>
          </a:p>
        </p:txBody>
      </p:sp>
      <p:sp>
        <p:nvSpPr>
          <p:cNvPr id="6" name="TextBox 5"/>
          <p:cNvSpPr txBox="1"/>
          <p:nvPr/>
        </p:nvSpPr>
        <p:spPr>
          <a:xfrm>
            <a:off x="1219200" y="3492908"/>
            <a:ext cx="3886200" cy="646331"/>
          </a:xfrm>
          <a:prstGeom prst="rect">
            <a:avLst/>
          </a:prstGeom>
          <a:noFill/>
        </p:spPr>
        <p:txBody>
          <a:bodyPr wrap="square" rtlCol="0">
            <a:spAutoFit/>
          </a:bodyPr>
          <a:lstStyle/>
          <a:p>
            <a:r>
              <a:rPr lang="fa-IR" sz="3600" b="1" dirty="0" smtClean="0">
                <a:cs typeface="B Nazanin" pitchFamily="2" charset="-78"/>
              </a:rPr>
              <a:t>سوال؟</a:t>
            </a:r>
            <a:endParaRPr lang="en-US" sz="3600" b="1" dirty="0">
              <a:cs typeface="B Nazanin" pitchFamily="2" charset="-78"/>
            </a:endParaRPr>
          </a:p>
        </p:txBody>
      </p:sp>
    </p:spTree>
    <p:extLst>
      <p:ext uri="{BB962C8B-B14F-4D97-AF65-F5344CB8AC3E}">
        <p14:creationId xmlns="" xmlns:p14="http://schemas.microsoft.com/office/powerpoint/2010/main" val="2342661501"/>
      </p:ext>
    </p:extLst>
  </p:cSld>
  <p:clrMapOvr>
    <a:masterClrMapping/>
  </p:clrMapOvr>
  <mc:AlternateContent xmlns:mc="http://schemas.openxmlformats.org/markup-compatibility/2006">
    <mc:Choice xmlns=""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34" name="Picture 10" descr="J:\MyDoc09031390\My Pictures\switzerland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523" y="457201"/>
            <a:ext cx="9078135" cy="601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26494625"/>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4"/>
          <p:cNvSpPr>
            <a:spLocks noGrp="1"/>
          </p:cNvSpPr>
          <p:nvPr>
            <p:ph idx="1"/>
          </p:nvPr>
        </p:nvSpPr>
        <p:spPr>
          <a:xfrm>
            <a:off x="457200" y="428625"/>
            <a:ext cx="8229600" cy="5697538"/>
          </a:xfrm>
        </p:spPr>
        <p:txBody>
          <a:bodyPr/>
          <a:lstStyle/>
          <a:p>
            <a:pPr algn="r" rtl="1"/>
            <a:r>
              <a:rPr lang="fa-IR" sz="2400" smtClean="0"/>
              <a:t>نکات کلیدی:</a:t>
            </a:r>
          </a:p>
          <a:p>
            <a:pPr algn="r" rtl="1"/>
            <a:endParaRPr lang="fa-IR" sz="2400" smtClean="0"/>
          </a:p>
          <a:p>
            <a:pPr algn="r" rtl="1"/>
            <a:r>
              <a:rPr lang="fa-IR" sz="2400" smtClean="0"/>
              <a:t>افزایش نیاز تغذیه ای و نیاز به انرژی و ریز مغذی ها در سوختگی های شدید</a:t>
            </a:r>
          </a:p>
          <a:p>
            <a:pPr algn="r" rtl="1"/>
            <a:r>
              <a:rPr lang="fa-IR" sz="2400" smtClean="0"/>
              <a:t>به دلیل ترشحات زیاد از نواحی سوخته مقدار زیادی پروتئین، مینرال و ریزمغذی از دست می رود که می تواند به </a:t>
            </a:r>
            <a:r>
              <a:rPr lang="en-US" sz="2400" smtClean="0"/>
              <a:t>Acute deficiency syndrome</a:t>
            </a:r>
            <a:r>
              <a:rPr lang="fa-IR" sz="2400" smtClean="0"/>
              <a:t> منجر شود.</a:t>
            </a:r>
          </a:p>
          <a:p>
            <a:pPr algn="r" rtl="1"/>
            <a:r>
              <a:rPr lang="fa-IR" sz="2400" smtClean="0"/>
              <a:t>تغذیه با لوله روش ترجیحی تغذیه و در 24 ساعت اول باید آغاز شود </a:t>
            </a:r>
          </a:p>
          <a:p>
            <a:pPr algn="r" rtl="1"/>
            <a:r>
              <a:rPr lang="fa-IR" sz="2400" smtClean="0"/>
              <a:t>حمایت تغذیه ای شامل ارزیابی روزانه تغییرات وزن و دریافت انرژی </a:t>
            </a:r>
          </a:p>
          <a:p>
            <a:pPr algn="r" rtl="1"/>
            <a:r>
              <a:rPr lang="fa-IR" sz="2400" smtClean="0"/>
              <a:t>سطح سوخته شده معرف میزان نیاز و زمان حمایت های تغذیه ای خواهد بود</a:t>
            </a:r>
          </a:p>
          <a:p>
            <a:pPr algn="r" rtl="1"/>
            <a:r>
              <a:rPr lang="fa-IR" sz="2400" smtClean="0"/>
              <a:t>بیماران دچار سوختگی نسبت به سایر تروماها نیاز به مراقبت های طولانی تری در </a:t>
            </a:r>
            <a:r>
              <a:rPr lang="en-US" sz="2400" smtClean="0"/>
              <a:t>ICU</a:t>
            </a:r>
            <a:r>
              <a:rPr lang="fa-IR" sz="2400" smtClean="0"/>
              <a:t> دارند</a:t>
            </a:r>
          </a:p>
          <a:p>
            <a:pPr algn="r" rtl="1"/>
            <a:endParaRPr lang="en-US" sz="2400" smtClean="0"/>
          </a:p>
        </p:txBody>
      </p:sp>
    </p:spTree>
    <p:extLst>
      <p:ext uri="{BB962C8B-B14F-4D97-AF65-F5344CB8AC3E}">
        <p14:creationId xmlns="" xmlns:p14="http://schemas.microsoft.com/office/powerpoint/2010/main" val="123727879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fa-IR" smtClean="0"/>
              <a:t>پاسخ متابولیکی</a:t>
            </a:r>
            <a:endParaRPr lang="en-US" smtClean="0"/>
          </a:p>
        </p:txBody>
      </p:sp>
      <p:sp>
        <p:nvSpPr>
          <p:cNvPr id="5123" name="Content Placeholder 2"/>
          <p:cNvSpPr>
            <a:spLocks noGrp="1"/>
          </p:cNvSpPr>
          <p:nvPr>
            <p:ph idx="1"/>
          </p:nvPr>
        </p:nvSpPr>
        <p:spPr/>
        <p:txBody>
          <a:bodyPr/>
          <a:lstStyle/>
          <a:p>
            <a:pPr algn="r" rtl="1"/>
            <a:r>
              <a:rPr lang="en-US" dirty="0" smtClean="0"/>
              <a:t>EBB</a:t>
            </a:r>
            <a:endParaRPr lang="fa-IR" dirty="0" smtClean="0"/>
          </a:p>
          <a:p>
            <a:pPr algn="r" rtl="1"/>
            <a:r>
              <a:rPr lang="fa-IR" sz="2800" dirty="0" smtClean="0"/>
              <a:t>به دنبال جراحت، بيمار فوراً وارد این فاز بمدت تقريباً 72 ساعت می شود.</a:t>
            </a:r>
          </a:p>
          <a:p>
            <a:pPr algn="r" rtl="1"/>
            <a:r>
              <a:rPr lang="fa-IR" sz="2800" dirty="0" smtClean="0"/>
              <a:t>هيپوولمي ، شوك ، هيپوكسي بافتي ، كاهش برونده قلب،كاهش مصرف اكسيژن،كاهش دماي بدن و كاهش سطح انسولين هيپرگليسمي و هيپومتابوليسم. </a:t>
            </a:r>
          </a:p>
          <a:p>
            <a:pPr algn="r" rtl="1"/>
            <a:r>
              <a:rPr lang="en-US" sz="2800" dirty="0" smtClean="0"/>
              <a:t>Flow</a:t>
            </a:r>
            <a:r>
              <a:rPr lang="fa-IR" sz="2800" dirty="0" smtClean="0"/>
              <a:t>  </a:t>
            </a:r>
          </a:p>
          <a:p>
            <a:pPr algn="r" rtl="1"/>
            <a:r>
              <a:rPr lang="fa-IR" dirty="0" smtClean="0"/>
              <a:t>3 تا 5 روز پس از جراحت ، هايپرمتابوليك ، افزایش برونده قلب،مصرف اكسيژن، افزایش دماي بدن و استفاد ة انرژي ،كاتابوليسم پروتئين</a:t>
            </a:r>
            <a:endParaRPr lang="en-US" dirty="0" smtClean="0"/>
          </a:p>
        </p:txBody>
      </p:sp>
    </p:spTree>
    <p:extLst>
      <p:ext uri="{BB962C8B-B14F-4D97-AF65-F5344CB8AC3E}">
        <p14:creationId xmlns="" xmlns:p14="http://schemas.microsoft.com/office/powerpoint/2010/main" val="3421841443"/>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fa-IR" smtClean="0"/>
              <a:t>پاسخ هورمونی</a:t>
            </a:r>
            <a:endParaRPr lang="en-US" smtClean="0"/>
          </a:p>
        </p:txBody>
      </p:sp>
      <p:sp>
        <p:nvSpPr>
          <p:cNvPr id="6147" name="Content Placeholder 2"/>
          <p:cNvSpPr>
            <a:spLocks noGrp="1"/>
          </p:cNvSpPr>
          <p:nvPr>
            <p:ph idx="1"/>
          </p:nvPr>
        </p:nvSpPr>
        <p:spPr>
          <a:xfrm>
            <a:off x="457200" y="1600200"/>
            <a:ext cx="8229600" cy="5257800"/>
          </a:xfrm>
        </p:spPr>
        <p:txBody>
          <a:bodyPr/>
          <a:lstStyle/>
          <a:p>
            <a:pPr algn="just" rtl="1"/>
            <a:r>
              <a:rPr lang="fa-IR" sz="2800" dirty="0" smtClean="0"/>
              <a:t>سطوح گلوكز،آزاد سازي اسيدهاي چرب آزاد ، انسولين ، اپي نفرين و نور اپي نفرين،گلوكاگون،كورتيزول افزايش مي يابد.</a:t>
            </a:r>
          </a:p>
          <a:p>
            <a:pPr algn="just" rtl="1"/>
            <a:r>
              <a:rPr lang="fa-IR" sz="2800" dirty="0" smtClean="0"/>
              <a:t>همچنين شكستن پروتئين باعث افزايش دفع ادراري پتاسيم، فسفر و منيزيم ميگردد.</a:t>
            </a:r>
          </a:p>
          <a:p>
            <a:pPr algn="just" rtl="1"/>
            <a:r>
              <a:rPr lang="fa-IR" sz="2800" dirty="0" smtClean="0"/>
              <a:t>تغييرات هورموني اي كه به دنبال تروما بروز ميكند باعث افزايش ليپوليز ميگردد كه خود منجر به جريان يافتن اسيدهاي چرب آزاد بداخل گردش خون ميشود.</a:t>
            </a:r>
          </a:p>
          <a:p>
            <a:pPr algn="just" rtl="1"/>
            <a:r>
              <a:rPr lang="fa-IR" sz="2800" dirty="0" smtClean="0"/>
              <a:t>گلوکونئوژنز و هيپرگليسمي و افزایش سطح آلدوسترون و وازوپرسين،  به دنبال تروما باعث احتباس آب و سديم ميشود.</a:t>
            </a:r>
          </a:p>
          <a:p>
            <a:pPr algn="just" rtl="1"/>
            <a:r>
              <a:rPr lang="fa-IR" sz="2800" dirty="0" smtClean="0"/>
              <a:t>سطوح روي و آهن سرم بدنبال آسيب كاهش ميابد.</a:t>
            </a:r>
            <a:endParaRPr lang="en-US" sz="2800" dirty="0" smtClean="0"/>
          </a:p>
        </p:txBody>
      </p:sp>
    </p:spTree>
    <p:extLst>
      <p:ext uri="{BB962C8B-B14F-4D97-AF65-F5344CB8AC3E}">
        <p14:creationId xmlns="" xmlns:p14="http://schemas.microsoft.com/office/powerpoint/2010/main" val="2192296517"/>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fa-IR" smtClean="0"/>
              <a:t>نیاز به مایعات </a:t>
            </a:r>
            <a:endParaRPr lang="en-US" smtClean="0"/>
          </a:p>
        </p:txBody>
      </p:sp>
      <p:sp>
        <p:nvSpPr>
          <p:cNvPr id="7171" name="Content Placeholder 2"/>
          <p:cNvSpPr>
            <a:spLocks noGrp="1"/>
          </p:cNvSpPr>
          <p:nvPr>
            <p:ph idx="1"/>
          </p:nvPr>
        </p:nvSpPr>
        <p:spPr/>
        <p:txBody>
          <a:bodyPr/>
          <a:lstStyle/>
          <a:p>
            <a:pPr algn="r" rtl="1"/>
            <a:r>
              <a:rPr lang="fa-IR" sz="2800" smtClean="0"/>
              <a:t>در فاز ابتدایی اگر بیشتر از &gt;20% </a:t>
            </a:r>
            <a:r>
              <a:rPr lang="en-US" sz="2800" smtClean="0"/>
              <a:t>BSA</a:t>
            </a:r>
            <a:r>
              <a:rPr lang="fa-IR" sz="2800" smtClean="0"/>
              <a:t> درگیر باشد نفوذ پذیری مویرگ ها زیاد شده و پلاسما از داخل عروق به بیرون می رود.</a:t>
            </a:r>
          </a:p>
          <a:p>
            <a:pPr algn="r" rtl="1"/>
            <a:endParaRPr lang="fa-IR" sz="2800" smtClean="0"/>
          </a:p>
          <a:p>
            <a:pPr rtl="1">
              <a:buFont typeface="Arial" charset="0"/>
              <a:buNone/>
            </a:pPr>
            <a:r>
              <a:rPr lang="en-US" sz="2800" smtClean="0"/>
              <a:t>Fluid requirement (ml) = 4 x body weight (kg) x total </a:t>
            </a:r>
          </a:p>
          <a:p>
            <a:pPr rtl="1">
              <a:buFont typeface="Arial" charset="0"/>
              <a:buNone/>
            </a:pPr>
            <a:r>
              <a:rPr lang="en-US" sz="2800" smtClean="0"/>
              <a:t>burn BSA (%) </a:t>
            </a:r>
          </a:p>
          <a:p>
            <a:pPr rtl="1">
              <a:buFont typeface="Arial" charset="0"/>
              <a:buNone/>
            </a:pPr>
            <a:endParaRPr lang="fa-IR" sz="2800" smtClean="0"/>
          </a:p>
          <a:p>
            <a:pPr algn="r" rtl="1">
              <a:buFont typeface="Arial" charset="0"/>
              <a:buNone/>
            </a:pPr>
            <a:r>
              <a:rPr lang="fa-IR" sz="2800" smtClean="0"/>
              <a:t>نصف میزان مورد نیاز در 8 ساعت اول و مابقی در 16 ساعت آینده، تغییرات نفوذ پذیری در 12 ساعت اولیه به حداکثر رسیده و در 24 ساعت دوم تا 50 درصد کاهش پیدا می کند. </a:t>
            </a:r>
          </a:p>
          <a:p>
            <a:pPr algn="r" rtl="1">
              <a:buFont typeface="Arial" charset="0"/>
              <a:buNone/>
            </a:pPr>
            <a:r>
              <a:rPr lang="fa-IR" sz="2800" smtClean="0"/>
              <a:t>از روز سوم این کاهش بیشتر شده...</a:t>
            </a:r>
            <a:endParaRPr lang="en-US" sz="2800" smtClean="0"/>
          </a:p>
        </p:txBody>
      </p:sp>
    </p:spTree>
    <p:extLst>
      <p:ext uri="{BB962C8B-B14F-4D97-AF65-F5344CB8AC3E}">
        <p14:creationId xmlns="" xmlns:p14="http://schemas.microsoft.com/office/powerpoint/2010/main" val="1029049212"/>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533400" y="762000"/>
            <a:ext cx="8229600" cy="5911850"/>
          </a:xfrm>
        </p:spPr>
        <p:txBody>
          <a:bodyPr/>
          <a:lstStyle/>
          <a:p>
            <a:pPr algn="r" rtl="1"/>
            <a:r>
              <a:rPr lang="fa-IR" sz="2800" dirty="0" smtClean="0"/>
              <a:t>میزان مایعات از دست رفته 1 لیتر به ازای هر 10% </a:t>
            </a:r>
            <a:r>
              <a:rPr lang="en-US" sz="2800" dirty="0" smtClean="0"/>
              <a:t>BSA</a:t>
            </a:r>
          </a:p>
          <a:p>
            <a:pPr algn="r" rtl="1"/>
            <a:r>
              <a:rPr lang="fa-IR" sz="2800" dirty="0" smtClean="0"/>
              <a:t>علاوه بر آن تبخیر و تب شرایط را بدتر می کند</a:t>
            </a:r>
          </a:p>
          <a:p>
            <a:pPr algn="r" rtl="1">
              <a:buNone/>
            </a:pPr>
            <a:endParaRPr lang="fa-IR" sz="2800" dirty="0" smtClean="0"/>
          </a:p>
          <a:p>
            <a:pPr algn="r" rtl="1"/>
            <a:r>
              <a:rPr lang="fa-IR" sz="2800" dirty="0" smtClean="0"/>
              <a:t>در سوختگی ها انتقال مایعات زیاد است و بیماران هر روز باید وزن شوند</a:t>
            </a:r>
          </a:p>
          <a:p>
            <a:pPr algn="r" rtl="1"/>
            <a:r>
              <a:rPr lang="fa-IR" sz="2800" dirty="0" smtClean="0"/>
              <a:t>وزن کردن بیماران تنها راه بررسی بالانس آب است</a:t>
            </a:r>
            <a:endParaRPr lang="en-US" sz="2800" dirty="0" smtClean="0"/>
          </a:p>
        </p:txBody>
      </p:sp>
    </p:spTree>
    <p:extLst>
      <p:ext uri="{BB962C8B-B14F-4D97-AF65-F5344CB8AC3E}">
        <p14:creationId xmlns="" xmlns:p14="http://schemas.microsoft.com/office/powerpoint/2010/main" val="173095340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a-IR" smtClean="0"/>
              <a:t>نیاز به انرژی و مواد مغذی </a:t>
            </a:r>
            <a:endParaRPr lang="en-US" smtClean="0"/>
          </a:p>
        </p:txBody>
      </p:sp>
      <p:sp>
        <p:nvSpPr>
          <p:cNvPr id="9219" name="Content Placeholder 2"/>
          <p:cNvSpPr>
            <a:spLocks noGrp="1"/>
          </p:cNvSpPr>
          <p:nvPr>
            <p:ph idx="1"/>
          </p:nvPr>
        </p:nvSpPr>
        <p:spPr/>
        <p:txBody>
          <a:bodyPr/>
          <a:lstStyle/>
          <a:p>
            <a:pPr algn="r" rtl="1"/>
            <a:r>
              <a:rPr lang="fa-IR" sz="2400" dirty="0" smtClean="0"/>
              <a:t>محاسبة نياز به انرژي بر اساس روش </a:t>
            </a:r>
            <a:r>
              <a:rPr lang="en-US" sz="2400" dirty="0" err="1" smtClean="0"/>
              <a:t>curreri</a:t>
            </a:r>
            <a:r>
              <a:rPr lang="en-US" sz="2400" dirty="0" smtClean="0"/>
              <a:t> </a:t>
            </a:r>
            <a:r>
              <a:rPr lang="fa-IR" sz="2400" dirty="0" smtClean="0"/>
              <a:t> بیش برآورد دارد و توصیه نمیشود.</a:t>
            </a:r>
          </a:p>
          <a:p>
            <a:pPr algn="r" rtl="1"/>
            <a:r>
              <a:rPr lang="en-US" sz="2400" b="1" dirty="0" smtClean="0"/>
              <a:t>24kcal × kg usual body weigh+40kcal*%TBSA(50%TBSA)</a:t>
            </a:r>
            <a:endParaRPr lang="fa-IR" sz="2400" dirty="0" smtClean="0"/>
          </a:p>
          <a:p>
            <a:pPr algn="r" rtl="1"/>
            <a:endParaRPr lang="fa-IR" sz="2400" dirty="0" smtClean="0"/>
          </a:p>
          <a:p>
            <a:pPr algn="r" rtl="1"/>
            <a:endParaRPr lang="fa-IR" sz="2400" b="1" dirty="0" smtClean="0"/>
          </a:p>
          <a:p>
            <a:pPr algn="r" rtl="1">
              <a:buFont typeface="Arial" charset="0"/>
              <a:buNone/>
            </a:pPr>
            <a:r>
              <a:rPr lang="fa-IR" sz="2400" dirty="0" smtClean="0"/>
              <a:t>مهم است كه توجه داشته باشيد كه بدن معمولاً قادر به تحمل بيش از دو برابر</a:t>
            </a:r>
            <a:r>
              <a:rPr lang="en-US" sz="2400" dirty="0" smtClean="0"/>
              <a:t> REE ،</a:t>
            </a:r>
            <a:r>
              <a:rPr lang="fa-IR" sz="2400" dirty="0" smtClean="0"/>
              <a:t>در زمان استراحت نمي باشد</a:t>
            </a:r>
          </a:p>
          <a:p>
            <a:pPr algn="r" rtl="1"/>
            <a:endParaRPr lang="fa-IR" sz="2400" dirty="0" smtClean="0"/>
          </a:p>
        </p:txBody>
      </p:sp>
    </p:spTree>
    <p:extLst>
      <p:ext uri="{BB962C8B-B14F-4D97-AF65-F5344CB8AC3E}">
        <p14:creationId xmlns="" xmlns:p14="http://schemas.microsoft.com/office/powerpoint/2010/main" val="1652115539"/>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pic>
        <p:nvPicPr>
          <p:cNvPr id="10243"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0" y="1071563"/>
            <a:ext cx="9144000" cy="4214812"/>
          </a:xfrm>
          <a:noFill/>
        </p:spPr>
      </p:pic>
    </p:spTree>
    <p:extLst>
      <p:ext uri="{BB962C8B-B14F-4D97-AF65-F5344CB8AC3E}">
        <p14:creationId xmlns="" xmlns:p14="http://schemas.microsoft.com/office/powerpoint/2010/main" val="3092625228"/>
      </p:ext>
    </p:extLst>
  </p:cSld>
  <p:clrMapOvr>
    <a:masterClrMapping/>
  </p:clrMapOvr>
  <mc:AlternateContent xmlns:mc="http://schemas.openxmlformats.org/markup-compatibility/2006">
    <mc:Choice xmlns=""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TotalTime>
  <Words>1435</Words>
  <Application>Microsoft Office PowerPoint</Application>
  <PresentationFormat>On-screen Show (4:3)</PresentationFormat>
  <Paragraphs>134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1_Office Theme</vt:lpstr>
      <vt:lpstr>حمایتهای تغذیه ای در بیماران سوختگی</vt:lpstr>
      <vt:lpstr>Slide 2</vt:lpstr>
      <vt:lpstr>Slide 3</vt:lpstr>
      <vt:lpstr>پاسخ متابولیکی</vt:lpstr>
      <vt:lpstr>پاسخ هورمونی</vt:lpstr>
      <vt:lpstr>نیاز به مایعات </vt:lpstr>
      <vt:lpstr>Slide 7</vt:lpstr>
      <vt:lpstr>نیاز به انرژی و مواد مغذی </vt:lpstr>
      <vt:lpstr>Slide 9</vt:lpstr>
      <vt:lpstr>Indirect calorimetry calculates heat that living organisms produce by measuring either their production of carbon dioxide and nitrogen waste (frequently ammonia in aquatic organisms, or urea in terrestrial ones), orfrom their consumption of oxygen</vt:lpstr>
      <vt:lpstr>Slide 11</vt:lpstr>
      <vt:lpstr>Slide 12</vt:lpstr>
      <vt:lpstr>Slide 13</vt:lpstr>
      <vt:lpstr>کربوهیدرات </vt:lpstr>
      <vt:lpstr>Slide 15</vt:lpstr>
      <vt:lpstr>Slide 16</vt:lpstr>
      <vt:lpstr>چربی</vt:lpstr>
      <vt:lpstr>پروتئین </vt:lpstr>
      <vt:lpstr>Arginine </vt:lpstr>
      <vt:lpstr>Glutamine </vt:lpstr>
      <vt:lpstr>املاح و ویتامین ها</vt:lpstr>
      <vt:lpstr>ویتامین ها </vt:lpstr>
      <vt:lpstr>Slide 23</vt:lpstr>
      <vt:lpstr>Slide 24</vt:lpstr>
      <vt:lpstr>روش تغذیه</vt:lpstr>
      <vt:lpstr>تغذیه وریدی</vt:lpstr>
      <vt:lpstr>جمع بندی </vt:lpstr>
      <vt:lpstr>Slide 28</vt:lpstr>
      <vt:lpstr>Slide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Morteza</dc:creator>
  <cp:lastModifiedBy>pazoki</cp:lastModifiedBy>
  <cp:revision>17</cp:revision>
  <dcterms:created xsi:type="dcterms:W3CDTF">2013-10-20T16:31:37Z</dcterms:created>
  <dcterms:modified xsi:type="dcterms:W3CDTF">2013-10-22T04:15:38Z</dcterms:modified>
</cp:coreProperties>
</file>