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01" r:id="rId58"/>
    <p:sldId id="302" r:id="rId59"/>
    <p:sldId id="303" r:id="rId60"/>
    <p:sldId id="304" r:id="rId61"/>
    <p:sldId id="317" r:id="rId62"/>
    <p:sldId id="318" r:id="rId63"/>
    <p:sldId id="319" r:id="rId64"/>
    <p:sldId id="32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79FD-BCFB-485C-B676-EF648D2A096A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B173-1F52-4465-9431-A0ED16870E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117F-7812-4D23-A36E-2202247C4F64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6997-CCE7-49A3-80FD-3469F3F15254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BBAE-A73F-4C22-86C2-FDA6938A1EB9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5695-DCC7-40C8-AD0A-EEAAEFE8856F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0EEF-3708-4623-9350-58AF3F527A64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F3A-6AEB-4C8A-A1DC-03FFC80ECCA8}" type="datetime1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AAD5-91B9-4323-90C8-8BCF08DCC059}" type="datetime1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0BF5-C35B-4074-AC1A-D0D6C867E8A9}" type="datetime1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5B8C-8622-44A3-B723-878161CAE5E5}" type="datetime1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3AE4-376D-450C-9B3F-7633887E1AE3}" type="datetime1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698A-8A9D-4DB3-B12D-9E814629E737}" type="datetime1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1D22-2FA7-41A6-828A-E345D5F5AF33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344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250" t="22642" r="51250" b="57951"/>
          <a:stretch>
            <a:fillRect/>
          </a:stretch>
        </p:blipFill>
        <p:spPr bwMode="auto">
          <a:xfrm>
            <a:off x="152400" y="152400"/>
            <a:ext cx="899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0" y="381000"/>
            <a:ext cx="1492203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-4</a:t>
            </a:r>
            <a:r>
              <a:rPr lang="ar-DZ" b="1" dirty="0" smtClean="0"/>
              <a:t>حجم </a:t>
            </a:r>
            <a:r>
              <a:rPr lang="ar-DZ" b="1" dirty="0" smtClean="0"/>
              <a:t>نمونه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48400" y="990600"/>
            <a:ext cx="2523677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-5</a:t>
            </a:r>
            <a:r>
              <a:rPr lang="ar-DZ" b="1" dirty="0" smtClean="0"/>
              <a:t>شرایط </a:t>
            </a:r>
            <a:r>
              <a:rPr lang="ar-DZ" b="1" dirty="0" smtClean="0"/>
              <a:t>نگهداري و انتقال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2883" t="36350" r="21922" b="48248"/>
          <a:stretch>
            <a:fillRect/>
          </a:stretch>
        </p:blipFill>
        <p:spPr bwMode="auto">
          <a:xfrm>
            <a:off x="0" y="762000"/>
            <a:ext cx="624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62800" y="3276600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/>
              <a:t>-6</a:t>
            </a:r>
            <a:r>
              <a:rPr lang="ar-DZ" b="1" dirty="0" smtClean="0"/>
              <a:t>شرایط </a:t>
            </a:r>
            <a:r>
              <a:rPr lang="ar-DZ" b="1" dirty="0" smtClean="0"/>
              <a:t>رد نمونه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52500" t="54313" r="22500" b="28436"/>
          <a:stretch>
            <a:fillRect/>
          </a:stretch>
        </p:blipFill>
        <p:spPr bwMode="auto">
          <a:xfrm>
            <a:off x="0" y="2667000"/>
            <a:ext cx="685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22097" t="23566" r="53347" b="46765"/>
          <a:stretch>
            <a:fillRect/>
          </a:stretch>
        </p:blipFill>
        <p:spPr bwMode="auto">
          <a:xfrm>
            <a:off x="838200" y="21336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59375" t="84968" r="21700" b="12264"/>
          <a:stretch>
            <a:fillRect/>
          </a:stretch>
        </p:blipFill>
        <p:spPr bwMode="auto">
          <a:xfrm>
            <a:off x="1066800" y="1371600"/>
            <a:ext cx="6934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359981" y="76200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/>
              <a:t>-7</a:t>
            </a:r>
            <a:r>
              <a:rPr lang="ar-DZ" b="1" dirty="0" smtClean="0"/>
              <a:t>آزمایشهاي </a:t>
            </a:r>
            <a:r>
              <a:rPr lang="ar-DZ" b="1" dirty="0" smtClean="0"/>
              <a:t>تکمیلی و مرتبط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5791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sz="24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تعریف انواع </a:t>
            </a:r>
            <a:r>
              <a:rPr lang="ar-DZ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سندروم</a:t>
            </a:r>
            <a:r>
              <a:rPr lang="fa-IR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DZ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هاي</a:t>
            </a:r>
            <a:r>
              <a:rPr lang="ar-DZ" sz="24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DZ" sz="24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بالینی</a:t>
            </a:r>
            <a:endParaRPr lang="en-US" sz="24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1143000"/>
            <a:ext cx="2743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-1</a:t>
            </a:r>
            <a:r>
              <a:rPr lang="ar-DZ" b="1" dirty="0" smtClean="0"/>
              <a:t>عفونت </a:t>
            </a:r>
            <a:r>
              <a:rPr lang="ar-DZ" b="1" dirty="0" smtClean="0"/>
              <a:t>ادراري بدون عارضه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9400" y="1676400"/>
            <a:ext cx="2237483" cy="381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-2</a:t>
            </a:r>
            <a:r>
              <a:rPr lang="ar-DZ" b="1" dirty="0" smtClean="0"/>
              <a:t>عفونت </a:t>
            </a:r>
            <a:r>
              <a:rPr lang="ar-DZ" b="1" dirty="0" smtClean="0"/>
              <a:t>ادراري پیچیده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10400" y="2209800"/>
            <a:ext cx="18638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-3</a:t>
            </a:r>
            <a:r>
              <a:rPr lang="ar-DZ" b="1" dirty="0" smtClean="0"/>
              <a:t>سندروم </a:t>
            </a:r>
            <a:r>
              <a:rPr lang="ar-DZ" b="1" dirty="0" smtClean="0"/>
              <a:t>حاد اورترا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2667000"/>
            <a:ext cx="2362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-4</a:t>
            </a:r>
            <a:r>
              <a:rPr lang="ar-DZ" b="1" dirty="0" smtClean="0"/>
              <a:t>باکتریوري </a:t>
            </a:r>
            <a:r>
              <a:rPr lang="ar-DZ" b="1" dirty="0" smtClean="0"/>
              <a:t>بدون </a:t>
            </a:r>
            <a:r>
              <a:rPr lang="ar-DZ" b="1" dirty="0" smtClean="0"/>
              <a:t>علامت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3276600"/>
            <a:ext cx="22268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en-US" b="1" dirty="0" smtClean="0"/>
              <a:t>-5</a:t>
            </a:r>
            <a:r>
              <a:rPr lang="ar-DZ" b="1" dirty="0" smtClean="0"/>
              <a:t>التهاب </a:t>
            </a:r>
            <a:r>
              <a:rPr lang="ar-DZ" b="1" dirty="0" smtClean="0"/>
              <a:t>مثانه یا </a:t>
            </a:r>
            <a:r>
              <a:rPr lang="ar-DZ" b="1" dirty="0" smtClean="0"/>
              <a:t>سیستیت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3733800"/>
            <a:ext cx="114967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en-US" b="1" dirty="0" smtClean="0"/>
              <a:t>-6</a:t>
            </a:r>
            <a:r>
              <a:rPr lang="ar-DZ" b="1" dirty="0" smtClean="0"/>
              <a:t>باکتریوري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3800" y="4343400"/>
            <a:ext cx="130058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-7</a:t>
            </a:r>
            <a:r>
              <a:rPr lang="ar-DZ" b="1" dirty="0" smtClean="0"/>
              <a:t> پیوري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4953000"/>
            <a:ext cx="24144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8-</a:t>
            </a:r>
            <a:r>
              <a:rPr lang="ar-DZ" b="1" dirty="0" smtClean="0"/>
              <a:t>اورتریت </a:t>
            </a:r>
            <a:r>
              <a:rPr lang="fa-IR" b="1" dirty="0" smtClean="0"/>
              <a:t>یا </a:t>
            </a:r>
            <a:r>
              <a:rPr lang="ar-DZ" b="1" dirty="0" smtClean="0"/>
              <a:t>التهاب </a:t>
            </a:r>
            <a:r>
              <a:rPr lang="ar-DZ" b="1" dirty="0" smtClean="0"/>
              <a:t>پیشابراه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29200" y="5562600"/>
            <a:ext cx="388920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b="1" dirty="0" smtClean="0"/>
              <a:t>9-</a:t>
            </a:r>
            <a:r>
              <a:rPr lang="ar-DZ" b="1" dirty="0" smtClean="0"/>
              <a:t>پیلونفریت </a:t>
            </a:r>
            <a:r>
              <a:rPr lang="fa-IR" b="1" dirty="0" smtClean="0"/>
              <a:t>یا</a:t>
            </a:r>
            <a:r>
              <a:rPr lang="ar-DZ" b="1" dirty="0" smtClean="0"/>
              <a:t>التهاب </a:t>
            </a:r>
            <a:r>
              <a:rPr lang="ar-DZ" b="1" dirty="0" smtClean="0"/>
              <a:t>و عفونت حاد پارانشیم کلیه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875" t="30189" r="51875" b="32075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 l="53125" t="60216" r="9375" b="9548"/>
          <a:stretch>
            <a:fillRect/>
          </a:stretch>
        </p:blipFill>
        <p:spPr bwMode="auto">
          <a:xfrm>
            <a:off x="685800" y="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 l="10000" t="30593" r="43125" b="50000"/>
          <a:stretch>
            <a:fillRect/>
          </a:stretch>
        </p:blipFill>
        <p:spPr bwMode="auto">
          <a:xfrm>
            <a:off x="762000" y="4267200"/>
            <a:ext cx="792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8750" t="17102" r="54444" b="2965"/>
          <a:stretch>
            <a:fillRect/>
          </a:stretch>
        </p:blipFill>
        <p:spPr bwMode="auto">
          <a:xfrm>
            <a:off x="457200" y="304800"/>
            <a:ext cx="8077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53806" t="22378" r="8750" b="8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53125" t="24798" r="10000" b="48248"/>
          <a:stretch>
            <a:fillRect/>
          </a:stretch>
        </p:blipFill>
        <p:spPr bwMode="auto">
          <a:xfrm>
            <a:off x="381000" y="6858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53632" t="23538" r="10885" b="2965"/>
          <a:stretch>
            <a:fillRect/>
          </a:stretch>
        </p:blipFill>
        <p:spPr bwMode="auto">
          <a:xfrm>
            <a:off x="381000" y="228600"/>
            <a:ext cx="800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6150114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1. </a:t>
            </a:r>
            <a:r>
              <a:rPr lang="en-US" sz="800" i="1" dirty="0" smtClean="0"/>
              <a:t>Staphylococcus aureus 6. Salmonella</a:t>
            </a:r>
          </a:p>
          <a:p>
            <a:r>
              <a:rPr lang="en-US" sz="800" dirty="0" smtClean="0"/>
              <a:t>2. Significant 7. </a:t>
            </a:r>
            <a:r>
              <a:rPr lang="en-US" sz="800" i="1" dirty="0" err="1" smtClean="0"/>
              <a:t>Aeromonas</a:t>
            </a:r>
            <a:endParaRPr lang="en-US" sz="800" i="1" dirty="0" smtClean="0"/>
          </a:p>
          <a:p>
            <a:r>
              <a:rPr lang="en-US" sz="800" dirty="0" smtClean="0"/>
              <a:t>3. Streptococcus </a:t>
            </a:r>
            <a:r>
              <a:rPr lang="en-US" sz="800" dirty="0" err="1" smtClean="0"/>
              <a:t>agalactiae</a:t>
            </a:r>
            <a:r>
              <a:rPr lang="en-US" sz="800" dirty="0" smtClean="0"/>
              <a:t> 8. </a:t>
            </a:r>
            <a:r>
              <a:rPr lang="en-US" sz="800" i="1" dirty="0" err="1" smtClean="0"/>
              <a:t>Vibrio</a:t>
            </a:r>
            <a:endParaRPr lang="en-US" sz="800" i="1" dirty="0" smtClean="0"/>
          </a:p>
          <a:p>
            <a:r>
              <a:rPr lang="en-US" sz="800" dirty="0" smtClean="0"/>
              <a:t>4. Pseudomonas </a:t>
            </a:r>
            <a:r>
              <a:rPr lang="en-US" sz="800" dirty="0" err="1" smtClean="0"/>
              <a:t>aeruginosa</a:t>
            </a:r>
            <a:r>
              <a:rPr lang="en-US" sz="800" dirty="0" smtClean="0"/>
              <a:t> 9. Anaerobic</a:t>
            </a:r>
          </a:p>
          <a:p>
            <a:r>
              <a:rPr lang="en-US" sz="800" dirty="0" smtClean="0"/>
              <a:t>5. </a:t>
            </a:r>
            <a:r>
              <a:rPr lang="en-US" sz="800" dirty="0" err="1" smtClean="0"/>
              <a:t>Acinetobcter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200"/>
            <a:ext cx="868680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5400" b="1" dirty="0" smtClean="0"/>
              <a:t>نقش</a:t>
            </a:r>
            <a:r>
              <a:rPr lang="en-US" sz="5400" b="1" dirty="0" smtClean="0"/>
              <a:t> </a:t>
            </a:r>
            <a:r>
              <a:rPr lang="ar-DZ" sz="5400" b="1" dirty="0" smtClean="0"/>
              <a:t>آزمایشگاه میکروبشناسی در</a:t>
            </a:r>
          </a:p>
          <a:p>
            <a:pPr algn="ctr" rtl="1"/>
            <a:r>
              <a:rPr lang="ar-DZ" sz="5400" b="1" dirty="0" smtClean="0"/>
              <a:t>کنترل عفونتهاي بیمارستانی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References</a:t>
            </a:r>
          </a:p>
          <a:p>
            <a:r>
              <a:rPr lang="en-US" sz="1600" dirty="0" smtClean="0"/>
              <a:t>1. Isenberg D. Henry: </a:t>
            </a:r>
            <a:r>
              <a:rPr lang="en-US" sz="1600" i="1" dirty="0" smtClean="0"/>
              <a:t>Clinical Microbiology Procedures Handbook, American</a:t>
            </a:r>
          </a:p>
          <a:p>
            <a:r>
              <a:rPr lang="en-US" sz="1600" dirty="0" smtClean="0"/>
              <a:t>Society for Microbiology, 1992 &amp; 2004.</a:t>
            </a:r>
          </a:p>
          <a:p>
            <a:r>
              <a:rPr lang="en-US" sz="1600" dirty="0" smtClean="0"/>
              <a:t>2. Murray R. Patrick: </a:t>
            </a:r>
            <a:r>
              <a:rPr lang="en-US" sz="1600" i="1" dirty="0" smtClean="0"/>
              <a:t>Manual of Clinical Microbiology, 8 TH editions, American</a:t>
            </a:r>
          </a:p>
          <a:p>
            <a:r>
              <a:rPr lang="en-US" sz="1600" dirty="0" smtClean="0"/>
              <a:t>Society for Microbiology, 2003.</a:t>
            </a:r>
          </a:p>
          <a:p>
            <a:r>
              <a:rPr lang="en-US" sz="1600" dirty="0" smtClean="0"/>
              <a:t>3. Forbes A. Betty: </a:t>
            </a:r>
            <a:r>
              <a:rPr lang="en-US" sz="1600" i="1" dirty="0" smtClean="0"/>
              <a:t>Bailey &amp; Scott’ s Diagnostic Microbiology, 11 TH editions,</a:t>
            </a:r>
          </a:p>
          <a:p>
            <a:r>
              <a:rPr lang="en-US" sz="1600" dirty="0" smtClean="0"/>
              <a:t>Mosby</a:t>
            </a:r>
            <a:r>
              <a:rPr lang="en-US" sz="1600" i="1" dirty="0" smtClean="0"/>
              <a:t>, 2002.</a:t>
            </a:r>
          </a:p>
          <a:p>
            <a:r>
              <a:rPr lang="en-US" sz="1600" dirty="0" smtClean="0"/>
              <a:t>4. Mahon R. Connie: </a:t>
            </a:r>
            <a:r>
              <a:rPr lang="en-US" sz="1600" i="1" dirty="0" smtClean="0"/>
              <a:t>Textbook of Diagnostic Microbiology, 2 ED editions,</a:t>
            </a:r>
          </a:p>
          <a:p>
            <a:r>
              <a:rPr lang="en-US" sz="1600" dirty="0" smtClean="0"/>
              <a:t>W.B. Saunders, 2000.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5170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200" b="1" dirty="0" smtClean="0">
                <a:solidFill>
                  <a:srgbClr val="FF0000"/>
                </a:solidFill>
              </a:rPr>
              <a:t>عفونتهاي تنفسی بیمارستانی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600" y="1447800"/>
            <a:ext cx="16353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dirty="0" smtClean="0"/>
              <a:t>پنومونی بیمارستانی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0" y="2514600"/>
            <a:ext cx="609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  <a:defRPr/>
            </a:pPr>
            <a:r>
              <a:rPr lang="ar-SA" sz="2800" b="1" dirty="0" smtClean="0"/>
              <a:t>پنومونی بیمارستانی از عفونت های شایع در بیمارستان با </a:t>
            </a:r>
            <a:r>
              <a:rPr 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 تا 50 </a:t>
            </a:r>
            <a:r>
              <a:rPr lang="ar-SA" sz="2800" b="1" dirty="0" smtClean="0"/>
              <a:t>درصد مرگ و میر محسوب میشود </a:t>
            </a:r>
            <a:endParaRPr lang="en-US" sz="2800" b="1" dirty="0" smtClean="0"/>
          </a:p>
          <a:p>
            <a:pPr algn="just" rtl="1">
              <a:buFont typeface="Wingdings" pitchFamily="2" charset="2"/>
              <a:buChar char="v"/>
              <a:defRPr/>
            </a:pPr>
            <a:r>
              <a:rPr lang="ar-SA" sz="2800" b="1" dirty="0" smtClean="0"/>
              <a:t> در بیماران دارای </a:t>
            </a:r>
            <a:r>
              <a:rPr 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تهویۀ مکانیکی</a:t>
            </a:r>
            <a:r>
              <a:rPr lang="en-US" sz="2800" b="1" dirty="0" smtClean="0"/>
              <a:t>(VAP) </a:t>
            </a:r>
            <a:r>
              <a:rPr lang="ar-SA" sz="2800" b="1" dirty="0" smtClean="0"/>
              <a:t>، افراد مسن با بیماریهای زمینه ای، جراحی های وسیع و بیماران بستری در</a:t>
            </a:r>
            <a:r>
              <a:rPr lang="en-US" sz="2800" b="1" dirty="0" smtClean="0"/>
              <a:t> ICU </a:t>
            </a:r>
            <a:r>
              <a:rPr lang="ar-SA" sz="2800" b="1" dirty="0" smtClean="0"/>
              <a:t>شایعتر است. </a:t>
            </a:r>
            <a:endParaRPr lang="en-US" sz="2800" b="1" dirty="0" smtClean="0"/>
          </a:p>
          <a:p>
            <a:pPr algn="just" rtl="1">
              <a:buFont typeface="Wingdings" pitchFamily="2" charset="2"/>
              <a:buChar char="v"/>
              <a:defRPr/>
            </a:pPr>
            <a:r>
              <a:rPr lang="ar-SA" sz="2800" b="1" dirty="0" smtClean="0"/>
              <a:t>شانس ابتلا به عفونت در بیمارانی که دارای تهویۀ مکانیکی هستند </a:t>
            </a:r>
            <a:r>
              <a:rPr 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 تا 20 </a:t>
            </a:r>
            <a:r>
              <a:rPr lang="ar-SA" sz="2800" b="1" dirty="0" smtClean="0"/>
              <a:t>برابر است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76200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  <a:defRPr/>
            </a:pPr>
            <a:r>
              <a:rPr lang="ar-SA" dirty="0" smtClean="0"/>
              <a:t>مطالعات متعدد نشان میدهد که عامل مهم ایجاد و گسترش پنومونی های بیمارستانی کل</a:t>
            </a:r>
            <a:r>
              <a:rPr lang="fa-IR" dirty="0" smtClean="0"/>
              <a:t>و</a:t>
            </a:r>
            <a:r>
              <a:rPr lang="ar-SA" dirty="0" smtClean="0"/>
              <a:t>نیزاسیون ناحیۀ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اروفارنکس و تراشه </a:t>
            </a:r>
            <a:r>
              <a:rPr lang="ar-SA" dirty="0" smtClean="0"/>
              <a:t>توسط باکتریهای گرم منفی و آسپیراسیون ناشی از آن است. </a:t>
            </a:r>
            <a:endParaRPr lang="en-US" dirty="0" smtClean="0"/>
          </a:p>
          <a:p>
            <a:pPr algn="just" rtl="1">
              <a:buFont typeface="Wingdings" pitchFamily="2" charset="2"/>
              <a:buChar char="v"/>
              <a:defRPr/>
            </a:pPr>
            <a:r>
              <a:rPr lang="ar-SA" dirty="0" smtClean="0"/>
              <a:t>این موارد ممکن است ازطریق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دست آلوده کارکنان </a:t>
            </a:r>
            <a:r>
              <a:rPr lang="ar-SA" dirty="0" smtClean="0"/>
              <a:t>بیمارستان ایجاد شده باشد در این صورت پنومونی های ناشی از باکتریهای مقاوم به آنتی بیوتیکها مانند استافیلوکوکوسیلوکوكهای مقاوم به متی سیلین </a:t>
            </a:r>
            <a:r>
              <a:rPr lang="en-US" dirty="0" smtClean="0"/>
              <a:t>(MRSA) </a:t>
            </a:r>
            <a:r>
              <a:rPr lang="ar-SA" dirty="0" smtClean="0"/>
              <a:t>و یا باسیلهای گرم منفی مقاوم به چند دارو که بسیار خطرناک تر است ایجاد می شود.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8862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  <a:defRPr/>
            </a:pPr>
            <a:r>
              <a:rPr lang="ar-SA" sz="1400" dirty="0" smtClean="0"/>
              <a:t>برخی </a:t>
            </a:r>
            <a:r>
              <a:rPr lang="ar-SA" dirty="0" smtClean="0"/>
              <a:t>ارگانیسمها میتوانند ازطریق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انتشار از خون </a:t>
            </a:r>
            <a:r>
              <a:rPr lang="ar-SA" dirty="0" smtClean="0"/>
              <a:t>در ریه، پنومونی ایجاد نمایند </a:t>
            </a:r>
            <a:endParaRPr lang="fa-IR" dirty="0" smtClean="0"/>
          </a:p>
          <a:p>
            <a:pPr algn="just" rtl="1">
              <a:buFont typeface="Wingdings" pitchFamily="2" charset="2"/>
              <a:buChar char="v"/>
              <a:defRPr/>
            </a:pPr>
            <a:r>
              <a:rPr lang="ar-SA" dirty="0" smtClean="0"/>
              <a:t>همچنین، آسپیراسیون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محتویات معده و مری یا استفاده از وسایل پزشکی آلوده </a:t>
            </a:r>
            <a:r>
              <a:rPr lang="ar-SA" dirty="0" smtClean="0"/>
              <a:t>مانند برونکوسکوپ، ساکشن تراشه و اسپیرومتر آلوده از دیگرراههای غیرشایع در انتقال عفونت است.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6858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  <a:defRPr/>
            </a:pPr>
            <a:r>
              <a:rPr lang="ar-SA" sz="2400" dirty="0" smtClean="0"/>
              <a:t>در مطالعات حاصل از کشت کمی لاواژ برونکوآلوئولار نشان داده شده است که </a:t>
            </a:r>
            <a:r>
              <a:rPr lang="ar-S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در 4 روز اول </a:t>
            </a:r>
            <a:r>
              <a:rPr lang="ar-SA" sz="2400" dirty="0" smtClean="0"/>
              <a:t>باکتری های اکتسابی از جامعه مربوط به آسپیراسیون فلور نرمال اروفارنکس مانند </a:t>
            </a:r>
            <a:r>
              <a:rPr lang="ar-S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هموفیلوس آنفلوانزا، استرپتوکوك پنومونیه، موراکسلا کاتارالیس و ویروسها </a:t>
            </a:r>
            <a:r>
              <a:rPr lang="ar-SA" sz="2400" dirty="0" smtClean="0"/>
              <a:t>بیشتر ایجاد عفونتهای بیمارستانی می نمایند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33528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  <a:defRPr/>
            </a:pPr>
            <a:r>
              <a:rPr lang="ar-SA" sz="2400" dirty="0" smtClean="0"/>
              <a:t>درحالی که در بیماران بستری </a:t>
            </a:r>
            <a:r>
              <a:rPr lang="ar-S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برای طولانی مدت </a:t>
            </a:r>
            <a:r>
              <a:rPr lang="ar-SA" sz="2400" dirty="0" smtClean="0"/>
              <a:t>و یا تحت درمان با آنتی بیوتیکها و. .  .  استافیلوکوکوس اورئوس و باسیلهای گرم منفی از عوامل شایع ایجاد بیماری هستند و عفونت های </a:t>
            </a:r>
            <a:r>
              <a:rPr lang="ar-S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پسودومونایی، اسینتوباکتر یا بیماریزاهای مقاوم به آنتی بیوتیکها </a:t>
            </a:r>
            <a:r>
              <a:rPr lang="ar-SA" sz="2400" dirty="0" smtClean="0"/>
              <a:t>بیشتر دیده می شود.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54375" t="47439" r="11250" b="11096"/>
          <a:stretch>
            <a:fillRect/>
          </a:stretch>
        </p:blipFill>
        <p:spPr bwMode="auto">
          <a:xfrm>
            <a:off x="381000" y="228600"/>
            <a:ext cx="777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381000"/>
            <a:ext cx="3720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تشخیص آزمایشگاهی پنومونی بیمارستانی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57200"/>
            <a:ext cx="1908175" cy="1700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4" descr="mycobacterium%2520tubercul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33675"/>
            <a:ext cx="46974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NFEC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743200"/>
            <a:ext cx="4191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6858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2400" dirty="0" smtClean="0">
                <a:solidFill>
                  <a:srgbClr val="FF0000"/>
                </a:solidFill>
              </a:rPr>
              <a:t>روش طلایی </a:t>
            </a:r>
            <a:r>
              <a:rPr lang="ar-SA" sz="2400" dirty="0" smtClean="0"/>
              <a:t>تشخیص آزمایشگاهی پنومونی های بیمارستانی آزمایش بافت شناسی ریه از نمونه های </a:t>
            </a:r>
            <a:r>
              <a:rPr lang="ar-SA" sz="2400" dirty="0" smtClean="0">
                <a:solidFill>
                  <a:srgbClr val="FF0000"/>
                </a:solidFill>
              </a:rPr>
              <a:t>بیوپسی یا اتوپسی </a:t>
            </a:r>
            <a:r>
              <a:rPr lang="ar-SA" sz="2400" dirty="0" smtClean="0"/>
              <a:t>است.</a:t>
            </a:r>
            <a:endParaRPr lang="fa-IR" sz="2400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2400" dirty="0" smtClean="0"/>
              <a:t>جداسازی میکروارگانیسمهای عامل در پنومونی های بیمارستانی و انجام آنتی بیوگرام در پایش و کنترل این عفونت ها فواید زیادی دارد.  </a:t>
            </a:r>
            <a:endParaRPr lang="fa-I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2828836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  <a:defRPr/>
            </a:pPr>
            <a:r>
              <a:rPr lang="ar-SA" sz="2400" dirty="0" smtClean="0"/>
              <a:t>با اینهمه در  بررسیهای میکروبیولوژیکی بیماران بستری باید به موارد  نتایج </a:t>
            </a:r>
            <a:r>
              <a:rPr lang="ar-SA" sz="2400" dirty="0" smtClean="0">
                <a:solidFill>
                  <a:srgbClr val="FF0000"/>
                </a:solidFill>
              </a:rPr>
              <a:t>منفی کاذب </a:t>
            </a:r>
            <a:r>
              <a:rPr lang="ar-SA" sz="2400" dirty="0" smtClean="0"/>
              <a:t>و  نتایج </a:t>
            </a:r>
            <a:r>
              <a:rPr lang="ar-SA" sz="2400" dirty="0" smtClean="0">
                <a:solidFill>
                  <a:srgbClr val="FF0000"/>
                </a:solidFill>
              </a:rPr>
              <a:t>مثبت کاذب </a:t>
            </a:r>
            <a:r>
              <a:rPr lang="ar-SA" sz="2400" dirty="0" smtClean="0"/>
              <a:t>بعلت حضور میکروارگانیسمهایی کل</a:t>
            </a:r>
            <a:r>
              <a:rPr lang="fa-IR" sz="2400" dirty="0" smtClean="0"/>
              <a:t>و</a:t>
            </a:r>
            <a:r>
              <a:rPr lang="ar-SA" sz="2400" dirty="0" smtClean="0"/>
              <a:t>نیزه شده در دستگاه تنفسی فوقانی توجه شود.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6858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2400" dirty="0" smtClean="0"/>
              <a:t>روشهای مختلفی برای اجتناب از آلودگی نمونه ها با فلور طبیعی دستگاه تنفسی فوقانی وجود</a:t>
            </a:r>
            <a:r>
              <a:rPr lang="fa-IR" sz="2400" dirty="0" smtClean="0"/>
              <a:t> </a:t>
            </a:r>
            <a:r>
              <a:rPr lang="ar-SA" sz="2400" dirty="0" smtClean="0"/>
              <a:t>دارند</a:t>
            </a:r>
            <a:endParaRPr lang="fa-IR" sz="2400" dirty="0" smtClean="0"/>
          </a:p>
          <a:p>
            <a:pPr algn="just" rtl="1"/>
            <a:r>
              <a:rPr lang="ar-SA" sz="2400" dirty="0" smtClean="0"/>
              <a:t> </a:t>
            </a:r>
            <a:endParaRPr lang="fa-IR" sz="2400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2400" dirty="0" smtClean="0"/>
              <a:t> الف</a:t>
            </a:r>
            <a:r>
              <a:rPr lang="ar-SA" sz="2400" dirty="0" smtClean="0">
                <a:solidFill>
                  <a:srgbClr val="990000"/>
                </a:solidFill>
              </a:rPr>
              <a:t>) استفاده از روشهای تهاجمی برای جمع آوری نمونه از محل عفونت مانند برونکوسکوپی و بیوپسی</a:t>
            </a:r>
            <a:endParaRPr lang="fa-IR" sz="2400" dirty="0" smtClean="0">
              <a:solidFill>
                <a:srgbClr val="990000"/>
              </a:solidFill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SA" sz="2400" dirty="0" smtClean="0"/>
              <a:t> ب)  استفاده از وسایل نمونه برداری دارای حفاظ برای پیشگیری از آلودگی</a:t>
            </a:r>
            <a:endParaRPr lang="fa-IR" sz="2400" dirty="0" smtClean="0"/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3333FF"/>
                </a:solidFill>
              </a:rPr>
              <a:t>ج)</a:t>
            </a:r>
            <a:r>
              <a:rPr lang="ar-SA" sz="2400" dirty="0" smtClean="0">
                <a:solidFill>
                  <a:srgbClr val="3333FF"/>
                </a:solidFill>
              </a:rPr>
              <a:t>نهایتا کشت کمی و تعیین آستانۀ تعداد کلنی برای افتراق بین عفونت و کلنیزاسیون که از جنبه های تشخیصی و اقتصادی مقرون به صرفه است. </a:t>
            </a:r>
            <a:endParaRPr lang="en-US" sz="2000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نمونه برداری برای تشخیص پنومونیهای بیمارستانی به دودستۀ </a:t>
            </a:r>
            <a:r>
              <a:rPr lang="ar-SA" b="1" dirty="0" smtClean="0">
                <a:solidFill>
                  <a:srgbClr val="FF0000"/>
                </a:solidFill>
              </a:rPr>
              <a:t>غیرتهاجمی</a:t>
            </a:r>
            <a:r>
              <a:rPr lang="ar-SA" b="1" dirty="0" smtClean="0"/>
              <a:t> و </a:t>
            </a:r>
            <a:r>
              <a:rPr lang="ar-SA" b="1" dirty="0" smtClean="0">
                <a:solidFill>
                  <a:srgbClr val="FF0000"/>
                </a:solidFill>
              </a:rPr>
              <a:t>تهاجمی</a:t>
            </a:r>
            <a:r>
              <a:rPr lang="ar-SA" b="1" dirty="0" smtClean="0"/>
              <a:t> تقسیم میشوند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934200" y="2590800"/>
            <a:ext cx="175400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FF00"/>
                </a:solidFill>
              </a:rPr>
              <a:t>روشهای غیرتهاجمی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2209800"/>
            <a:ext cx="556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2800" dirty="0" smtClean="0"/>
              <a:t>جمع آوری خلط </a:t>
            </a:r>
            <a:endParaRPr lang="en-US" sz="2800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2800" dirty="0" smtClean="0"/>
              <a:t>جمع آوری خلط ازطریق روشهای القایی</a:t>
            </a:r>
            <a:endParaRPr lang="en-US" sz="2800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2800" dirty="0" smtClean="0"/>
              <a:t>کشت خون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در </a:t>
            </a:r>
            <a:r>
              <a:rPr lang="ar-SA" b="1" dirty="0" smtClean="0"/>
              <a:t>روش </a:t>
            </a:r>
            <a:r>
              <a:rPr lang="fa-IR" b="1" dirty="0" smtClean="0"/>
              <a:t>القایی </a:t>
            </a:r>
            <a:r>
              <a:rPr lang="ar-SA" b="1" dirty="0" smtClean="0"/>
              <a:t>نمونه </a:t>
            </a:r>
            <a:r>
              <a:rPr lang="ar-SA" b="1" dirty="0" smtClean="0"/>
              <a:t>به واسطۀ استنشاق محلول نمکی حاوی 15 درصد سدیم کلراید و10 درصد گلیسرین برای حدود 10 دقیقه یا تا شروع سرفۀ عمیق به دست میآید</a:t>
            </a:r>
            <a:r>
              <a:rPr lang="ar-SA" dirty="0" smtClean="0"/>
              <a:t>.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295400" y="54102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dirty="0" smtClean="0"/>
              <a:t>در </a:t>
            </a:r>
            <a:r>
              <a:rPr lang="ar-SA" b="1" dirty="0" smtClean="0">
                <a:solidFill>
                  <a:srgbClr val="FF0000"/>
                </a:solidFill>
              </a:rPr>
              <a:t>8 تا 20</a:t>
            </a:r>
            <a:r>
              <a:rPr lang="ar-SA" b="1" dirty="0" smtClean="0"/>
              <a:t> درصد پنومونی های مرتبط با ونتیلاسیون کشت خون مثبت است. </a:t>
            </a:r>
            <a:endParaRPr lang="fa-IR" b="1" dirty="0" smtClean="0"/>
          </a:p>
          <a:p>
            <a:pPr algn="just" rtl="1"/>
            <a:r>
              <a:rPr lang="ar-SA" b="1" dirty="0" smtClean="0"/>
              <a:t>البته مطالعات نشان داده است که در بیماران بدحال، باکتریمی همیشه مربوط به عفونت های ریوی نیست. </a:t>
            </a:r>
            <a:endParaRPr lang="fa-I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121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2400" b="1" dirty="0" smtClean="0">
                <a:cs typeface="+mj-cs"/>
              </a:rPr>
              <a:t>آسپیراسیون شیره معده</a:t>
            </a:r>
            <a:r>
              <a:rPr lang="en-US" sz="2400" b="1" dirty="0" smtClean="0">
                <a:cs typeface="+mj-cs"/>
              </a:rPr>
              <a:t> 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sz="2400" b="1" dirty="0" smtClean="0">
                <a:cs typeface="+mj-cs"/>
              </a:rPr>
              <a:t>آسپیراسیون آندوتراکئال</a:t>
            </a:r>
            <a:r>
              <a:rPr lang="en-US" sz="2400" b="1" dirty="0" smtClean="0">
                <a:cs typeface="+mj-cs"/>
              </a:rPr>
              <a:t> 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sz="2400" b="1" dirty="0" smtClean="0">
                <a:cs typeface="+mj-cs"/>
              </a:rPr>
              <a:t>برونکوسکوپی</a:t>
            </a:r>
            <a:r>
              <a:rPr lang="en-US" sz="2400" b="1" dirty="0" smtClean="0">
                <a:cs typeface="+mj-cs"/>
              </a:rPr>
              <a:t> 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sz="2400" b="1" dirty="0" smtClean="0">
                <a:cs typeface="+mj-cs"/>
              </a:rPr>
              <a:t>بیوپسی ریه باز</a:t>
            </a:r>
            <a:r>
              <a:rPr lang="en-US" sz="2400" b="1" dirty="0" smtClean="0">
                <a:cs typeface="+mj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1524000"/>
            <a:ext cx="146706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FF00"/>
                </a:solidFill>
              </a:rPr>
              <a:t>روشهای تهاجمی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96733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dirty="0" smtClean="0"/>
              <a:t>نمونه </a:t>
            </a:r>
            <a:r>
              <a:rPr lang="ar-SA" b="1" dirty="0" smtClean="0">
                <a:solidFill>
                  <a:srgbClr val="FF0000"/>
                </a:solidFill>
              </a:rPr>
              <a:t>آسپیراسیون شیره معده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/>
              <a:t>برای </a:t>
            </a:r>
            <a:r>
              <a:rPr lang="ar-SA" b="1" dirty="0" smtClean="0"/>
              <a:t>جداسازی باسیلهای اسید</a:t>
            </a:r>
            <a:r>
              <a:rPr lang="en-US" b="1" dirty="0" smtClean="0"/>
              <a:t>  </a:t>
            </a:r>
            <a:r>
              <a:rPr lang="ar-SA" b="1" dirty="0" smtClean="0"/>
              <a:t>فاست مناسب و برای بیمارانی که قادر به جمع آوری خلط نیستند به ویژه کودکان مفید است. 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آسپیراسیون آندوتراکئال </a:t>
            </a:r>
            <a:r>
              <a:rPr lang="ar-SA" b="1" dirty="0" smtClean="0"/>
              <a:t>اغلب برای تشخیص پنومونی در بیمارانی به کار میرود که لوله گذاری شده اند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4114800"/>
            <a:ext cx="5791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2400" b="1" dirty="0" smtClean="0"/>
              <a:t>بیمارانی که لوله گذاری شده اند به سرعت با </a:t>
            </a:r>
            <a:r>
              <a:rPr lang="ar-SA" sz="2400" b="1" dirty="0" smtClean="0">
                <a:solidFill>
                  <a:srgbClr val="C00000"/>
                </a:solidFill>
              </a:rPr>
              <a:t>باسیلهای گرم منفی و دیگر بیماریزاهای </a:t>
            </a:r>
            <a:r>
              <a:rPr lang="ar-SA" sz="2400" b="1" dirty="0" smtClean="0"/>
              <a:t>بیمارستانی کل</a:t>
            </a:r>
            <a:r>
              <a:rPr lang="fa-IR" sz="2400" b="1" dirty="0" smtClean="0"/>
              <a:t>و</a:t>
            </a:r>
            <a:r>
              <a:rPr lang="ar-SA" sz="2400" b="1" dirty="0" smtClean="0"/>
              <a:t>نیزه میشوند</a:t>
            </a:r>
            <a:r>
              <a:rPr lang="ar-SA" sz="2000" dirty="0" smtClean="0"/>
              <a:t>. </a:t>
            </a:r>
            <a:endParaRPr lang="fa-IR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71600" y="5410200"/>
            <a:ext cx="7239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2000" b="1" dirty="0" smtClean="0"/>
              <a:t>این کل</a:t>
            </a:r>
            <a:r>
              <a:rPr lang="fa-IR" sz="2000" b="1" dirty="0" smtClean="0"/>
              <a:t>و</a:t>
            </a:r>
            <a:r>
              <a:rPr lang="ar-SA" sz="2000" b="1" dirty="0" smtClean="0"/>
              <a:t>نیزاسیون ممکن است ارتباط بالینی خاصی نداشته باشد، اما این ارگانیسمها ممکن است به داخل ریه آسپیره و موجب پنومونی شوند.  </a:t>
            </a:r>
            <a:endParaRPr lang="fa-IR" sz="20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2000" b="1" dirty="0" smtClean="0">
                <a:solidFill>
                  <a:srgbClr val="C00000"/>
                </a:solidFill>
              </a:rPr>
              <a:t>به این دلیل، ممکن است تشخیص عفونت از کل</a:t>
            </a:r>
            <a:r>
              <a:rPr lang="fa-IR" sz="2000" b="1" dirty="0" smtClean="0">
                <a:solidFill>
                  <a:srgbClr val="C00000"/>
                </a:solidFill>
              </a:rPr>
              <a:t>و</a:t>
            </a:r>
            <a:r>
              <a:rPr lang="ar-SA" sz="2000" b="1" dirty="0" smtClean="0">
                <a:solidFill>
                  <a:srgbClr val="C00000"/>
                </a:solidFill>
              </a:rPr>
              <a:t>نیزاسیون مشکل باشد</a:t>
            </a:r>
            <a:r>
              <a:rPr lang="ar-SA" sz="2000" dirty="0" smtClean="0">
                <a:solidFill>
                  <a:srgbClr val="C00000"/>
                </a:solidFill>
              </a:rPr>
              <a:t>. 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81000"/>
            <a:ext cx="398859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b="1" dirty="0" smtClean="0"/>
              <a:t>چکیدة مهمترین وظایف آزمایشگاه میکروبشناسی: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52800" y="1447800"/>
            <a:ext cx="51816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b="1" dirty="0" smtClean="0"/>
              <a:t>1. </a:t>
            </a:r>
            <a:r>
              <a:rPr lang="ar-DZ" b="1" dirty="0" smtClean="0"/>
              <a:t>جمع</a:t>
            </a:r>
            <a:r>
              <a:rPr lang="en-US" b="1" dirty="0" smtClean="0"/>
              <a:t> </a:t>
            </a:r>
            <a:r>
              <a:rPr lang="ar-DZ" b="1" dirty="0" smtClean="0"/>
              <a:t>آوري</a:t>
            </a:r>
            <a:r>
              <a:rPr lang="ar-DZ" b="1" dirty="0" smtClean="0"/>
              <a:t>، انتقال و نگهداري صحیح </a:t>
            </a:r>
            <a:r>
              <a:rPr lang="ar-DZ" b="1" dirty="0" smtClean="0"/>
              <a:t>نمونه</a:t>
            </a:r>
            <a:r>
              <a:rPr lang="en-US" b="1" dirty="0" smtClean="0"/>
              <a:t> </a:t>
            </a:r>
            <a:r>
              <a:rPr lang="ar-DZ" b="1" dirty="0" smtClean="0"/>
              <a:t>هاي </a:t>
            </a:r>
            <a:r>
              <a:rPr lang="ar-DZ" b="1" dirty="0" smtClean="0"/>
              <a:t>بیولوژیک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00400" y="19050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/>
              <a:t>2. کشت، جداسازي و شناسایی دقیق میکروارگانیسمهاي بیماريزا: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444622" y="2362200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smtClean="0"/>
              <a:t>3. گزارش و تفسیر نتایج: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2819400"/>
            <a:ext cx="7924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b="1" dirty="0" smtClean="0"/>
              <a:t>4. ایجاد آگاهی و </a:t>
            </a:r>
            <a:r>
              <a:rPr lang="ar-DZ" b="1" dirty="0" smtClean="0"/>
              <a:t>اطلاع</a:t>
            </a:r>
            <a:r>
              <a:rPr lang="en-US" b="1" dirty="0" smtClean="0"/>
              <a:t> </a:t>
            </a:r>
            <a:r>
              <a:rPr lang="ar-DZ" b="1" dirty="0" smtClean="0"/>
              <a:t>رسانی </a:t>
            </a:r>
            <a:r>
              <a:rPr lang="ar-DZ" b="1" dirty="0" smtClean="0"/>
              <a:t>به کمیتۀ کنترل عفونت نسبت به امکانات موجود،</a:t>
            </a:r>
          </a:p>
          <a:p>
            <a:pPr algn="r" rtl="1"/>
            <a:r>
              <a:rPr lang="ar-DZ" b="1" dirty="0" smtClean="0"/>
              <a:t>توانمنديها و محدودیتهاي متدولوژیک،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-533400" y="3505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1" dirty="0" smtClean="0"/>
              <a:t>5</a:t>
            </a:r>
            <a:r>
              <a:rPr lang="ar-DZ" b="1" dirty="0" smtClean="0"/>
              <a:t>. انجام</a:t>
            </a:r>
            <a:r>
              <a:rPr lang="en-US" b="1" dirty="0" smtClean="0"/>
              <a:t> </a:t>
            </a:r>
            <a:r>
              <a:rPr lang="ar-DZ" b="1" dirty="0" smtClean="0"/>
              <a:t>دادن </a:t>
            </a:r>
            <a:r>
              <a:rPr lang="ar-DZ" b="1" dirty="0" smtClean="0"/>
              <a:t>آزمون تعیین حساسیت میکروبی به روش </a:t>
            </a:r>
            <a:r>
              <a:rPr lang="ar-DZ" b="1" dirty="0" smtClean="0"/>
              <a:t>استاندارد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524000" y="4038600"/>
            <a:ext cx="7086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6</a:t>
            </a:r>
            <a:r>
              <a:rPr lang="ar-DZ" b="1" dirty="0" smtClean="0"/>
              <a:t>. </a:t>
            </a:r>
            <a:r>
              <a:rPr lang="ar-DZ" b="1" dirty="0" smtClean="0"/>
              <a:t>شناسایی منابع و راههاي احتمالی انتقال عفونت توسط </a:t>
            </a:r>
            <a:r>
              <a:rPr lang="ar-DZ" b="1" dirty="0" smtClean="0"/>
              <a:t>نمونه</a:t>
            </a:r>
            <a:r>
              <a:rPr lang="en-US" b="1" dirty="0" smtClean="0"/>
              <a:t> </a:t>
            </a:r>
            <a:r>
              <a:rPr lang="ar-DZ" b="1" dirty="0" smtClean="0"/>
              <a:t>برداري </a:t>
            </a:r>
            <a:r>
              <a:rPr lang="ar-DZ" b="1" dirty="0" smtClean="0"/>
              <a:t>از </a:t>
            </a:r>
            <a:r>
              <a:rPr lang="ar-DZ" b="1" dirty="0" smtClean="0"/>
              <a:t>ناقلین</a:t>
            </a:r>
            <a:r>
              <a:rPr lang="en-US" b="1" dirty="0" smtClean="0"/>
              <a:t> </a:t>
            </a:r>
            <a:r>
              <a:rPr lang="fa-IR" b="1" dirty="0" smtClean="0"/>
              <a:t> مشکوک در موارد بروز طغیان (</a:t>
            </a:r>
            <a:r>
              <a:rPr lang="en-US" b="1" dirty="0" smtClean="0"/>
              <a:t>outbreak</a:t>
            </a:r>
            <a:r>
              <a:rPr lang="fa-IR" b="1" dirty="0" smtClean="0"/>
              <a:t>)</a:t>
            </a:r>
            <a:endParaRPr lang="ar-DZ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819400" y="4800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7</a:t>
            </a:r>
            <a:r>
              <a:rPr lang="ar-DZ" b="1" dirty="0" smtClean="0"/>
              <a:t>. </a:t>
            </a:r>
            <a:r>
              <a:rPr lang="ar-DZ" b="1" dirty="0" smtClean="0"/>
              <a:t>حفظ و پایش شرایط استریلیتی در دستگاه استریلیزاسیون با حرارت </a:t>
            </a:r>
            <a:r>
              <a:rPr lang="ar-DZ" b="1" dirty="0" smtClean="0"/>
              <a:t>خشک</a:t>
            </a:r>
            <a:r>
              <a:rPr lang="fa-IR" b="1" dirty="0" smtClean="0"/>
              <a:t> </a:t>
            </a:r>
            <a:r>
              <a:rPr lang="ar-DZ" b="1" dirty="0" smtClean="0"/>
              <a:t>و </a:t>
            </a:r>
            <a:r>
              <a:rPr lang="ar-DZ" b="1" dirty="0" smtClean="0"/>
              <a:t>مرطوب.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286000" y="5486400"/>
            <a:ext cx="64008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8</a:t>
            </a:r>
            <a:r>
              <a:rPr lang="ar-DZ" b="1" dirty="0" smtClean="0"/>
              <a:t>. </a:t>
            </a:r>
            <a:r>
              <a:rPr lang="ar-DZ" b="1" dirty="0" smtClean="0"/>
              <a:t>مشارکت با دیگر اعضاي کمیتۀ کنترل عفونت بیمارستانی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/>
              <a:pPr/>
              <a:t>3</a:t>
            </a:fld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33160" y="6356350"/>
            <a:ext cx="245364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30</a:t>
            </a:fld>
            <a:endParaRPr lang="en-US" sz="1600" b="1"/>
          </a:p>
        </p:txBody>
      </p:sp>
      <p:sp>
        <p:nvSpPr>
          <p:cNvPr id="3" name="Rectangle 2"/>
          <p:cNvSpPr/>
          <p:nvPr/>
        </p:nvSpPr>
        <p:spPr>
          <a:xfrm>
            <a:off x="5943600" y="609600"/>
            <a:ext cx="162697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 smtClean="0">
                <a:cs typeface="B Titr" pitchFamily="2" charset="-78"/>
              </a:rPr>
              <a:t>برونکوسکوپی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ar-SA" sz="2400" b="1" dirty="0" smtClean="0"/>
              <a:t>اغلب برای تشخیص پنومونی، به ویژه در بیماران دارای نقص سیستم ایمنی، لازم است از روشهای تهاجمی تر استفاده کرد. </a:t>
            </a:r>
            <a:endParaRPr lang="fa-IR" sz="24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sz="2400" b="1" dirty="0" smtClean="0">
                <a:solidFill>
                  <a:srgbClr val="C00000"/>
                </a:solidFill>
              </a:rPr>
              <a:t> با برونکوسکوپی میتوان ترشحات مخاط برنش را مستقیماً مشاهده کرد و برای بیوپسی جمع آوری نمود. 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8956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در هنگام برونکوسکوپی پزشکان میتوانند نمونه هایی از شستشوی برنش ها را به دست آورند.</a:t>
            </a:r>
            <a:endParaRPr lang="fa-IR" sz="2400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>
                <a:solidFill>
                  <a:srgbClr val="C00000"/>
                </a:solidFill>
              </a:rPr>
              <a:t> این نمونه ها برای تشخیص بسیار مفیدتر از خلط است.</a:t>
            </a:r>
            <a:endParaRPr lang="fa-IR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3434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نمونه گیری توسط برونکوسکوپی مخصوصاً برای جستجوی کیستهای پنوموسیستیس و قارچها مفید است. </a:t>
            </a:r>
            <a:endParaRPr lang="fa-IR" sz="2400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 در این روش حجم بالایی از سرم فیزیولوژی (100 تا 300 میلی لیتر) به داخل ریه فرستاده و ساکشن میشوند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19050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3600" dirty="0" smtClean="0"/>
              <a:t>وقتی یک نمونه به آزمایشگاه ارسال میشود،ارزیابی ها از قبیل</a:t>
            </a:r>
            <a:r>
              <a:rPr lang="fa-IR" sz="3600" dirty="0" smtClean="0"/>
              <a:t>:</a:t>
            </a:r>
          </a:p>
          <a:p>
            <a:pPr lvl="2" algn="just" rtl="1">
              <a:buFont typeface="Wingdings" pitchFamily="2" charset="2"/>
              <a:buChar char="ü"/>
            </a:pPr>
            <a:r>
              <a:rPr lang="ar-SA" sz="3200" dirty="0" smtClean="0"/>
              <a:t> </a:t>
            </a:r>
            <a:r>
              <a:rPr lang="ar-SA" sz="3200" dirty="0" smtClean="0">
                <a:solidFill>
                  <a:srgbClr val="C00000"/>
                </a:solidFill>
              </a:rPr>
              <a:t>رنگ آمیزی </a:t>
            </a:r>
            <a:endParaRPr lang="fa-IR" sz="3200" dirty="0" smtClean="0">
              <a:solidFill>
                <a:srgbClr val="C00000"/>
              </a:solidFill>
            </a:endParaRPr>
          </a:p>
          <a:p>
            <a:pPr lvl="2" algn="just" rtl="1">
              <a:buFont typeface="Wingdings" pitchFamily="2" charset="2"/>
              <a:buChar char="ü"/>
            </a:pPr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fa-IR" sz="3200" dirty="0" smtClean="0">
                <a:solidFill>
                  <a:srgbClr val="C00000"/>
                </a:solidFill>
              </a:rPr>
              <a:t> </a:t>
            </a:r>
            <a:r>
              <a:rPr lang="ar-SA" sz="3200" dirty="0" smtClean="0">
                <a:solidFill>
                  <a:srgbClr val="C00000"/>
                </a:solidFill>
              </a:rPr>
              <a:t>کشت باید براساس نوع درخواست انجام شود (</a:t>
            </a:r>
            <a:r>
              <a:rPr lang="ar-SA" sz="2400" dirty="0" smtClean="0">
                <a:solidFill>
                  <a:srgbClr val="C00000"/>
                </a:solidFill>
              </a:rPr>
              <a:t>به عنوان مثال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ar-SA" sz="2400" dirty="0" smtClean="0">
                <a:solidFill>
                  <a:srgbClr val="C00000"/>
                </a:solidFill>
              </a:rPr>
              <a:t>باکتری، قارچ، مایکوباکتریوم یا پنوموسیستیس کارینی یا ویروسها)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751" y="609600"/>
            <a:ext cx="69188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defRPr/>
            </a:pPr>
            <a:r>
              <a:rPr lang="ar-SA" sz="3200" b="1" dirty="0" smtClean="0">
                <a:solidFill>
                  <a:srgbClr val="FF0000"/>
                </a:solidFill>
                <a:cs typeface="+mj-cs"/>
              </a:rPr>
              <a:t>بررسی میکروب شناسی نمونه های دستگاه تنفسی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53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8750" t="17251" r="18125" b="21294"/>
          <a:stretch>
            <a:fillRect/>
          </a:stretch>
        </p:blipFill>
        <p:spPr bwMode="auto">
          <a:xfrm>
            <a:off x="0" y="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3567" y="6356350"/>
            <a:ext cx="2163233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33</a:t>
            </a:fld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6294094" y="685800"/>
            <a:ext cx="222694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b="1" dirty="0" smtClean="0"/>
              <a:t>الف) آزمون میکروسکوپی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80142" y="1371600"/>
            <a:ext cx="5792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dirty="0" smtClean="0"/>
              <a:t>برای همۀ نمونه های دستگاه تنفسی تحتانی بایستی اسمیر رنگ آمیزی گرم تهیه شود.</a:t>
            </a:r>
            <a:endParaRPr lang="fa-IR" b="1" dirty="0" smtClean="0"/>
          </a:p>
          <a:p>
            <a:pPr algn="just" rtl="1"/>
            <a:r>
              <a:rPr lang="ar-SA" b="1" dirty="0" smtClean="0"/>
              <a:t>شاخص تعیین وجود آلودگی های حلقی</a:t>
            </a:r>
            <a:r>
              <a:rPr lang="en-US" b="1" dirty="0" smtClean="0"/>
              <a:t>  </a:t>
            </a:r>
            <a:r>
              <a:rPr lang="ar-SA" b="1" dirty="0" smtClean="0"/>
              <a:t>دهانی </a:t>
            </a:r>
            <a:r>
              <a:rPr lang="ar-SA" b="1" dirty="0" smtClean="0">
                <a:solidFill>
                  <a:srgbClr val="FF0000"/>
                </a:solidFill>
              </a:rPr>
              <a:t>سلولهای اپیتلیال سنگفرشی</a:t>
            </a:r>
            <a:r>
              <a:rPr lang="ar-SA" b="1" dirty="0" smtClean="0"/>
              <a:t> است و شاخص ترشحات دستگاه تنفسی تحتانی حضور </a:t>
            </a:r>
            <a:r>
              <a:rPr lang="en-US" b="1" dirty="0" smtClean="0">
                <a:solidFill>
                  <a:srgbClr val="FF0000"/>
                </a:solidFill>
              </a:rPr>
              <a:t>WBC</a:t>
            </a:r>
            <a:r>
              <a:rPr lang="en-US" b="1" dirty="0" smtClean="0"/>
              <a:t> </a:t>
            </a:r>
            <a:r>
              <a:rPr lang="ar-SA" b="1" dirty="0" smtClean="0"/>
              <a:t>است. 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81200" y="2828836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dirty="0" smtClean="0"/>
              <a:t>شمارش سلولهای اپیتلیال سنگفرشی و تعداد </a:t>
            </a:r>
            <a:r>
              <a:rPr lang="en-US" b="1" dirty="0" smtClean="0"/>
              <a:t>WBC</a:t>
            </a:r>
            <a:r>
              <a:rPr lang="ar-SA" b="1" dirty="0" smtClean="0"/>
              <a:t> با بررسی </a:t>
            </a:r>
            <a:r>
              <a:rPr lang="ar-SA" b="1" dirty="0" smtClean="0">
                <a:solidFill>
                  <a:srgbClr val="FF0000"/>
                </a:solidFill>
              </a:rPr>
              <a:t>10 میدان </a:t>
            </a:r>
            <a:r>
              <a:rPr lang="ar-SA" b="1" dirty="0" smtClean="0"/>
              <a:t>ارزیابی می گردد.</a:t>
            </a:r>
            <a:endParaRPr lang="fa-IR" b="1" dirty="0" smtClean="0"/>
          </a:p>
          <a:p>
            <a:pPr algn="just" rtl="1"/>
            <a:r>
              <a:rPr lang="ar-SA" b="1" dirty="0" smtClean="0"/>
              <a:t> در صورتی که سلول اپیتلیال زیاد و لکوسیت ها کم باشد نمونه مناسب نیست و ارزش تشخیصی کمتری دارد.</a:t>
            </a:r>
            <a:endParaRPr lang="en-US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53750" t="58221" r="10000" b="28841"/>
          <a:stretch>
            <a:fillRect/>
          </a:stretch>
        </p:blipFill>
        <p:spPr bwMode="auto">
          <a:xfrm>
            <a:off x="838200" y="4419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9375" t="51078" r="55625" b="34906"/>
          <a:stretch>
            <a:fillRect/>
          </a:stretch>
        </p:blipFill>
        <p:spPr bwMode="auto">
          <a:xfrm>
            <a:off x="609600" y="548640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8750" t="38814" r="54375" b="34232"/>
          <a:stretch>
            <a:fillRect/>
          </a:stretch>
        </p:blipFill>
        <p:spPr bwMode="auto">
          <a:xfrm>
            <a:off x="685800" y="8382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739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dirty="0" smtClean="0"/>
              <a:t>اگر یک ارگانیسم در نواحی با تعداد زیاد </a:t>
            </a:r>
            <a:r>
              <a:rPr lang="en-US" sz="2800" dirty="0" smtClean="0">
                <a:solidFill>
                  <a:srgbClr val="FF0000"/>
                </a:solidFill>
              </a:rPr>
              <a:t>WBC</a:t>
            </a:r>
            <a:r>
              <a:rPr lang="ar-SA" sz="2800" dirty="0" smtClean="0">
                <a:solidFill>
                  <a:srgbClr val="FF0000"/>
                </a:solidFill>
              </a:rPr>
              <a:t> غالب </a:t>
            </a:r>
            <a:r>
              <a:rPr lang="ar-SA" sz="2800" dirty="0" smtClean="0"/>
              <a:t>باشد، آن را گزارش کنید.  </a:t>
            </a:r>
            <a:endParaRPr lang="fa-IR" sz="2800" dirty="0" smtClean="0"/>
          </a:p>
          <a:p>
            <a:pPr algn="just" rtl="1"/>
            <a:r>
              <a:rPr lang="ar-SA" sz="2800" dirty="0" smtClean="0"/>
              <a:t>برای مثال، اگر باسیل گرم </a:t>
            </a:r>
            <a:r>
              <a:rPr lang="ar-SA" sz="3600" dirty="0" smtClean="0"/>
              <a:t>منفی</a:t>
            </a:r>
            <a:r>
              <a:rPr lang="ar-SA" sz="2800" dirty="0" smtClean="0"/>
              <a:t> غالب است به صورت زیر گزارش کنید</a:t>
            </a:r>
            <a:r>
              <a:rPr lang="en-US" sz="2800" dirty="0" smtClean="0"/>
              <a:t>: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Gram </a:t>
            </a:r>
            <a:r>
              <a:rPr lang="en-US" sz="2000" dirty="0" smtClean="0">
                <a:solidFill>
                  <a:srgbClr val="FF0000"/>
                </a:solidFill>
              </a:rPr>
              <a:t>- negative bacilli; predominant organism seen on </a:t>
            </a:r>
            <a:r>
              <a:rPr lang="en-US" sz="2000" dirty="0" smtClean="0">
                <a:solidFill>
                  <a:srgbClr val="FF0000"/>
                </a:solidFill>
              </a:rPr>
              <a:t> gram stain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701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000" b="1" dirty="0" smtClean="0"/>
              <a:t>از نتایج رنگ آمیزی گرم می توان برای پیش  ارزیابی پلیتهای کشت استفاده کنید. </a:t>
            </a:r>
            <a:endParaRPr lang="fa-IR" sz="2000" b="1" dirty="0" smtClean="0"/>
          </a:p>
          <a:p>
            <a:pPr lvl="2" algn="just" rtl="1">
              <a:buFont typeface="Wingdings" pitchFamily="2" charset="2"/>
              <a:buChar char="ü"/>
            </a:pPr>
            <a:r>
              <a:rPr lang="ar-SA" sz="1600" b="1" dirty="0" smtClean="0"/>
              <a:t>برای مثال، اگر دیپلوکوک گرم مثبت در رنگ آمیزی گرم غالب باشد، پلیتهای کشت را بادقت برای استرپتوکوکوس پنومونیه بررسی کنید.  </a:t>
            </a:r>
            <a:endParaRPr lang="fa-IR" sz="1600" b="1" dirty="0" smtClean="0"/>
          </a:p>
          <a:p>
            <a:pPr lvl="2" algn="just" rtl="1">
              <a:buFont typeface="Wingdings" pitchFamily="2" charset="2"/>
              <a:buChar char="ü"/>
            </a:pPr>
            <a:r>
              <a:rPr lang="ar-SA" sz="1600" b="1" dirty="0" smtClean="0"/>
              <a:t>اگر دیپلوکوک گرم منفی دررنگ آمیزی گرم غالب باشد،پلیت را بایستی ازنظر موراکسلا کاتارالیس</a:t>
            </a:r>
            <a:r>
              <a:rPr lang="en-US" sz="1600" b="1" dirty="0" smtClean="0"/>
              <a:t>  </a:t>
            </a:r>
            <a:r>
              <a:rPr lang="ar-SA" sz="1600" b="1" dirty="0" smtClean="0"/>
              <a:t>بررسی نمایید</a:t>
            </a:r>
            <a:endParaRPr 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29400" y="381000"/>
            <a:ext cx="2057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b="1" dirty="0" smtClean="0">
                <a:solidFill>
                  <a:schemeClr val="bg1"/>
                </a:solidFill>
              </a:rPr>
              <a:t>ب) کشت نمونه </a:t>
            </a:r>
            <a:r>
              <a:rPr lang="ar-SA" b="1" dirty="0" smtClean="0">
                <a:solidFill>
                  <a:schemeClr val="bg1"/>
                </a:solidFill>
              </a:rPr>
              <a:t>ها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066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DZ" b="1" dirty="0" smtClean="0"/>
              <a:t>محیطهاي </a:t>
            </a:r>
            <a:r>
              <a:rPr lang="ar-DZ" b="1" dirty="0" smtClean="0"/>
              <a:t>کشت مورد استفاده</a:t>
            </a:r>
          </a:p>
          <a:p>
            <a:pPr algn="r" rtl="1"/>
            <a:r>
              <a:rPr lang="en-US" dirty="0" smtClean="0"/>
              <a:t>(BA</a:t>
            </a:r>
            <a:r>
              <a:rPr lang="en-US" dirty="0" smtClean="0"/>
              <a:t>) </a:t>
            </a:r>
            <a:r>
              <a:rPr lang="en-US" b="1" dirty="0" smtClean="0"/>
              <a:t>1. </a:t>
            </a:r>
            <a:r>
              <a:rPr lang="ar-DZ" b="1" dirty="0" smtClean="0"/>
              <a:t>بلاد آگار</a:t>
            </a:r>
          </a:p>
          <a:p>
            <a:pPr algn="r" rtl="1"/>
            <a:r>
              <a:rPr lang="en-US" dirty="0" smtClean="0"/>
              <a:t>(MAC</a:t>
            </a:r>
            <a:r>
              <a:rPr lang="en-US" dirty="0" smtClean="0"/>
              <a:t>) </a:t>
            </a:r>
            <a:r>
              <a:rPr lang="en-US" b="1" dirty="0" smtClean="0"/>
              <a:t>2. </a:t>
            </a:r>
            <a:r>
              <a:rPr lang="ar-DZ" b="1" dirty="0" smtClean="0"/>
              <a:t>مکانکی آگار</a:t>
            </a:r>
          </a:p>
          <a:p>
            <a:pPr algn="r" rtl="1"/>
            <a:r>
              <a:rPr lang="en-US" dirty="0" smtClean="0"/>
              <a:t>(CHOC</a:t>
            </a:r>
            <a:r>
              <a:rPr lang="en-US" dirty="0" smtClean="0"/>
              <a:t>) </a:t>
            </a:r>
            <a:r>
              <a:rPr lang="en-US" b="1" dirty="0" smtClean="0"/>
              <a:t>3. </a:t>
            </a:r>
            <a:r>
              <a:rPr lang="ar-DZ" b="1" dirty="0" smtClean="0"/>
              <a:t>شکلات آگار</a:t>
            </a:r>
          </a:p>
          <a:p>
            <a:pPr algn="r" rtl="1"/>
            <a:r>
              <a:rPr lang="en-US" dirty="0" smtClean="0"/>
              <a:t>) </a:t>
            </a:r>
            <a:r>
              <a:rPr lang="en-US" b="1" dirty="0" smtClean="0"/>
              <a:t>4. </a:t>
            </a:r>
            <a:r>
              <a:rPr lang="ar-DZ" b="1" dirty="0" smtClean="0"/>
              <a:t>تایوگلیکولات</a:t>
            </a:r>
            <a:r>
              <a:rPr lang="fa-IR" b="1" dirty="0" smtClean="0"/>
              <a:t>)</a:t>
            </a:r>
            <a:endParaRPr lang="ar-DZ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0800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خلط، آسپیراسیون تراشه، شستشوی برنش، براشینگ برنش و نمونه های بیوپسی برنش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066800" y="38862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نمونه های خلطی که سلولهای اپیتلیال به میزان بالا دارند نبایستی کشت شود، مگر تعداد لکوسیت ها نیز بالا باشد. </a:t>
            </a:r>
            <a:endParaRPr lang="fa-IR" sz="2400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اگر مایع</a:t>
            </a:r>
            <a:r>
              <a:rPr lang="en-US" sz="2400" b="1" dirty="0" smtClean="0"/>
              <a:t> BAL</a:t>
            </a:r>
            <a:r>
              <a:rPr lang="ar-SA" sz="2400" b="1" dirty="0" smtClean="0"/>
              <a:t> حاوی کمتر از 1 درصد سلولهای سنگفرشی باشند، نمونه قابل قبول است. و اگر بیشتر از 1 درصد سلولهای مایع سنگفرشی باشند، نمونه غیرقابل قبول است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6858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SA" sz="2800" b="1" dirty="0" smtClean="0"/>
              <a:t>نمونه ها را روی </a:t>
            </a:r>
            <a:r>
              <a:rPr lang="ar-SA" sz="2800" b="1" dirty="0" smtClean="0">
                <a:solidFill>
                  <a:srgbClr val="FF0000"/>
                </a:solidFill>
              </a:rPr>
              <a:t>محیط کشتهای بلاد آگار، شکلات آگار و مک کانکی آگار</a:t>
            </a:r>
            <a:r>
              <a:rPr lang="ar-SA" sz="2800" b="1" dirty="0" smtClean="0"/>
              <a:t>(برای جداسازی باسیلهای گرم منفی) کشت داده در درجه حرارت 35درجه سانتیگراد و  </a:t>
            </a:r>
            <a:r>
              <a:rPr lang="en-US" sz="2800" b="1" dirty="0" smtClean="0"/>
              <a:t>CO2  </a:t>
            </a:r>
            <a:r>
              <a:rPr lang="ar-SA" sz="2800" b="1" dirty="0" smtClean="0"/>
              <a:t>انکوبه کنید. </a:t>
            </a:r>
            <a:endParaRPr lang="fa-IR" sz="2800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ar-SA" sz="2800" b="1" dirty="0" smtClean="0"/>
              <a:t> کشتها را پس از 24 و  48  ساعت انکوباسیون بررسی کنید. </a:t>
            </a:r>
            <a:r>
              <a:rPr lang="en-US" sz="2800" b="1" dirty="0" smtClean="0"/>
              <a:t> </a:t>
            </a:r>
            <a:endParaRPr lang="fa-IR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33528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SA" sz="2800" b="1" dirty="0" smtClean="0"/>
              <a:t>پلیت های نمونه هایی از خلط که حاوی سلولهای اپیتلیال فراوان است، اما ارگانیسم غالب وجود ندارد، به پیگیریهای بعدی نیاز ندارد. </a:t>
            </a:r>
            <a:endParaRPr lang="fa-I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b="1" dirty="0" smtClean="0">
                <a:solidFill>
                  <a:srgbClr val="FF0000"/>
                </a:solidFill>
              </a:rPr>
              <a:t>آسپیراسیون داخل نای، آسپیراسیون ریه و نمونه های بیوپسی ریه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190500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کشت این نمونه های تهاجمی مانند سایر نمونه های استریل روی محیط کشتهای بلاد آگار، شکلات آگار و مک کانکی آگار و تیوگلیکولات انجام شود و در درجه حرارت 35 درجه سانتیگراد و  </a:t>
            </a:r>
            <a:r>
              <a:rPr lang="en-US" sz="2400" b="1" dirty="0" smtClean="0"/>
              <a:t>CO2 </a:t>
            </a:r>
            <a:r>
              <a:rPr lang="ar-SA" sz="2400" b="1" dirty="0" smtClean="0"/>
              <a:t>(بجز محیط تیوگلیکولات)  انکوبه گردد. </a:t>
            </a:r>
            <a:endParaRPr lang="fa-IR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33600" y="46482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 smtClean="0"/>
              <a:t>همۀ پلیتها را  پس از 24 و 48  ساعت بررسی کنید.</a:t>
            </a:r>
            <a:endParaRPr lang="fa-IR" sz="2400" b="1" dirty="0" smtClean="0"/>
          </a:p>
          <a:p>
            <a:pPr algn="just" rtl="1"/>
            <a:r>
              <a:rPr lang="ar-SA" sz="2400" b="1" dirty="0" smtClean="0"/>
              <a:t> محیط تیوگلیکولات را روزانه تا 5 روز بررسی کنید اگر محیط شفاف باشد، نشان میدهد که هیچ رشدی وجودندارد و آن را پس از 5 روز دور بیندازید</a:t>
            </a:r>
            <a:r>
              <a:rPr lang="ar-SA" dirty="0" smtClean="0"/>
              <a:t>. </a:t>
            </a: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10668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1600" b="1" dirty="0" smtClean="0"/>
              <a:t> </a:t>
            </a:r>
            <a:r>
              <a:rPr lang="ar-SA" b="1" dirty="0" smtClean="0"/>
              <a:t>اگر ظاهر محیط مایع کدر باشد، یک </a:t>
            </a:r>
            <a:r>
              <a:rPr lang="ar-SA" b="1" dirty="0" smtClean="0">
                <a:solidFill>
                  <a:srgbClr val="FF0000"/>
                </a:solidFill>
              </a:rPr>
              <a:t>اسمیر گرم </a:t>
            </a:r>
            <a:r>
              <a:rPr lang="ar-SA" b="1" dirty="0" smtClean="0"/>
              <a:t>از مایع تهیه و مشاهده کنید</a:t>
            </a:r>
            <a:endParaRPr lang="fa-IR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/>
              <a:t>ا</a:t>
            </a:r>
            <a:r>
              <a:rPr lang="ar-SA" b="1" dirty="0" smtClean="0"/>
              <a:t>گر ارگانیسمها در اسمیر گرم مشاهده شوند، آن را با رشد پلیت ها مقایسه کنید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3048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>
                <a:solidFill>
                  <a:srgbClr val="FF0000"/>
                </a:solidFill>
              </a:rPr>
              <a:t>عفونتهاي </a:t>
            </a:r>
            <a:r>
              <a:rPr lang="ar-DZ" sz="2800" b="1" dirty="0" smtClean="0">
                <a:solidFill>
                  <a:srgbClr val="FF0000"/>
                </a:solidFill>
              </a:rPr>
              <a:t>ادراري</a:t>
            </a:r>
            <a:endParaRPr lang="ar-DZ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1143000"/>
            <a:ext cx="24000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b="1" dirty="0" smtClean="0"/>
              <a:t>عفونتهاي ادراري بیمارستانی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0" y="1143000"/>
            <a:ext cx="94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/>
              <a:t>)</a:t>
            </a:r>
            <a:r>
              <a:rPr lang="en-US" b="1" dirty="0" smtClean="0"/>
              <a:t>HAUTI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143000"/>
            <a:ext cx="40827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Hospital Acquired Urinary Tract Infections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6002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عفونت های ا</a:t>
            </a:r>
            <a:r>
              <a:rPr lang="ar-DZ" b="1" dirty="0" smtClean="0"/>
              <a:t>دراري </a:t>
            </a:r>
            <a:r>
              <a:rPr lang="ar-DZ" b="1" dirty="0" smtClean="0"/>
              <a:t>ناشی از </a:t>
            </a:r>
            <a:r>
              <a:rPr lang="ar-DZ" b="1" dirty="0" smtClean="0"/>
              <a:t>کاتتر</a:t>
            </a:r>
            <a:r>
              <a:rPr lang="fa-IR" b="1" dirty="0" smtClean="0"/>
              <a:t> (</a:t>
            </a:r>
            <a:r>
              <a:rPr lang="en-US" b="1" dirty="0" smtClean="0"/>
              <a:t>CAUTI</a:t>
            </a:r>
            <a:r>
              <a:rPr lang="fa-IR" b="1" dirty="0" smtClean="0"/>
              <a:t>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244567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Catheter-Associated UTI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1875" t="67251" r="52500" b="24124"/>
          <a:stretch>
            <a:fillRect/>
          </a:stretch>
        </p:blipFill>
        <p:spPr bwMode="auto">
          <a:xfrm>
            <a:off x="1143000" y="32004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21875" t="74798" r="52500" b="15499"/>
          <a:stretch>
            <a:fillRect/>
          </a:stretch>
        </p:blipFill>
        <p:spPr bwMode="auto">
          <a:xfrm>
            <a:off x="685800" y="44958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21250" t="48922" r="51875" b="43531"/>
          <a:stretch>
            <a:fillRect/>
          </a:stretch>
        </p:blipFill>
        <p:spPr bwMode="auto">
          <a:xfrm>
            <a:off x="1524000" y="22098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34200" y="609600"/>
            <a:ext cx="1828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dirty="0" smtClean="0"/>
              <a:t>ج) گزارش رشد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0" y="1676400"/>
            <a:ext cx="533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اگر هیچ رشدی روی پلیت ها یا محیط مایع دیده نشود،  </a:t>
            </a:r>
            <a:r>
              <a:rPr lang="en-US" sz="2400" b="1" dirty="0" smtClean="0"/>
              <a:t> No growth</a:t>
            </a:r>
            <a:r>
              <a:rPr lang="ar-SA" sz="2400" b="1" dirty="0" smtClean="0"/>
              <a:t> گزارش کنید.</a:t>
            </a:r>
            <a:endParaRPr lang="en-US" sz="2400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اگر یک یا دو کلنی روی هر پلیت رشد</a:t>
            </a:r>
            <a:r>
              <a:rPr lang="fa-IR" sz="2400" b="1" dirty="0" smtClean="0"/>
              <a:t> </a:t>
            </a:r>
            <a:r>
              <a:rPr lang="ar-SA" sz="2400" b="1" dirty="0" smtClean="0"/>
              <a:t>کند،   </a:t>
            </a:r>
            <a:r>
              <a:rPr lang="en-US" sz="2400" b="1" dirty="0" smtClean="0"/>
              <a:t>Rare</a:t>
            </a:r>
            <a:r>
              <a:rPr lang="ar-SA" sz="2400" b="1" dirty="0" smtClean="0"/>
              <a:t>  گزارش کنید .</a:t>
            </a:r>
            <a:endParaRPr lang="en-US" sz="2400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اگر 3 تا 10 کلنی در هر پلیت رشدکند، </a:t>
            </a:r>
            <a:r>
              <a:rPr lang="en-US" sz="2400" b="1" dirty="0" smtClean="0"/>
              <a:t>Few </a:t>
            </a:r>
            <a:r>
              <a:rPr lang="ar-SA" sz="2400" b="1" dirty="0" smtClean="0"/>
              <a:t>گزارش کنید. </a:t>
            </a:r>
            <a:endParaRPr lang="en-US" sz="2400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اگر بیشتر از</a:t>
            </a:r>
            <a:r>
              <a:rPr lang="en-US" sz="2400" b="1" dirty="0" smtClean="0"/>
              <a:t> 10 </a:t>
            </a:r>
            <a:r>
              <a:rPr lang="ar-SA" sz="2400" b="1" dirty="0" smtClean="0"/>
              <a:t>کلنی در هر پلیت و فقط در منطقۀ اولیه تلقیح مشاهده شود،</a:t>
            </a:r>
            <a:r>
              <a:rPr lang="en-US" sz="2400" b="1" dirty="0" smtClean="0"/>
              <a:t>Moderate </a:t>
            </a:r>
            <a:r>
              <a:rPr lang="ar-SA" sz="2400" b="1" dirty="0" smtClean="0"/>
              <a:t>گزارش کنید.</a:t>
            </a:r>
            <a:endParaRPr lang="en-US" sz="2400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اگر کلنیها در منطقۀ تلقیح اولیه و ثانویه رشدکنند، </a:t>
            </a:r>
            <a:r>
              <a:rPr lang="en-US" sz="2400" b="1" dirty="0" smtClean="0"/>
              <a:t>Heavy </a:t>
            </a:r>
            <a:r>
              <a:rPr lang="ar-SA" sz="2400" b="1" dirty="0" smtClean="0"/>
              <a:t>گزارش کنید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086600" y="3048000"/>
            <a:ext cx="13500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b="1" dirty="0" smtClean="0"/>
              <a:t>روش نیمه کمی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43800" y="2514600"/>
            <a:ext cx="11430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b="1" dirty="0" smtClean="0"/>
              <a:t>روش کمی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76200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400" dirty="0" smtClean="0"/>
              <a:t>در روش کمی برای شمارش تعداد باکتریها در نمونه های دستگاه تنفسی تحتانی از رقیق سازی،</a:t>
            </a:r>
            <a:r>
              <a:rPr lang="fa-IR" sz="2400" dirty="0" smtClean="0"/>
              <a:t> </a:t>
            </a:r>
            <a:r>
              <a:rPr lang="ar-SA" sz="2400" dirty="0" smtClean="0"/>
              <a:t>و یا استفاده از لوپ کالیبره استفاده شود.</a:t>
            </a:r>
            <a:endParaRPr lang="fa-IR" sz="2400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SA" sz="2400" dirty="0" smtClean="0"/>
              <a:t>تعداد کلنی رشد</a:t>
            </a:r>
            <a:r>
              <a:rPr lang="fa-IR" sz="2400" dirty="0" smtClean="0"/>
              <a:t> </a:t>
            </a:r>
            <a:r>
              <a:rPr lang="ar-SA" sz="2400" dirty="0" smtClean="0"/>
              <a:t>یافته در پلیت را در ضریب رقت ضرب میکنیم. </a:t>
            </a:r>
            <a:endParaRPr lang="fa-I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81200" y="2819400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SA" sz="2400" b="1" dirty="0" smtClean="0"/>
              <a:t>اگر تعداد کلنی در نمونه گرفته شده با برونکوسکوپی با حفاظ بیش از 1000 </a:t>
            </a:r>
            <a:r>
              <a:rPr lang="en-US" sz="2400" b="1" dirty="0" smtClean="0"/>
              <a:t>CFU/ml</a:t>
            </a:r>
            <a:r>
              <a:rPr lang="fa-IR" sz="2400" b="1" dirty="0" smtClean="0"/>
              <a:t> و اگر </a:t>
            </a:r>
            <a:r>
              <a:rPr lang="fa-IR" sz="2400" b="1" dirty="0" smtClean="0">
                <a:solidFill>
                  <a:srgbClr val="FF0000"/>
                </a:solidFill>
              </a:rPr>
              <a:t>تعداد </a:t>
            </a:r>
            <a:r>
              <a:rPr lang="ar-SA" sz="2400" b="1" dirty="0" smtClean="0">
                <a:solidFill>
                  <a:srgbClr val="FF0000"/>
                </a:solidFill>
              </a:rPr>
              <a:t>کلنی در نمونه </a:t>
            </a:r>
            <a:r>
              <a:rPr lang="en-US" sz="2400" b="1" dirty="0" smtClean="0">
                <a:solidFill>
                  <a:srgbClr val="FF0000"/>
                </a:solidFill>
              </a:rPr>
              <a:t>BAL</a:t>
            </a:r>
            <a:r>
              <a:rPr lang="ar-SA" sz="2400" b="1" dirty="0" smtClean="0">
                <a:solidFill>
                  <a:srgbClr val="FF0000"/>
                </a:solidFill>
              </a:rPr>
              <a:t> بیش از 10000 </a:t>
            </a:r>
            <a:r>
              <a:rPr lang="en-US" sz="2400" b="1" dirty="0" smtClean="0">
                <a:solidFill>
                  <a:srgbClr val="FF0000"/>
                </a:solidFill>
              </a:rPr>
              <a:t>CFU/ml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/>
              <a:t>باشد، بیماریزا محسوب میشود و اهمیت بالینی دارد. 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8750" t="21563" r="53750"/>
          <a:stretch>
            <a:fillRect/>
          </a:stretch>
        </p:blipFill>
        <p:spPr bwMode="auto">
          <a:xfrm>
            <a:off x="533400" y="2286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8750" t="18329" r="53750"/>
          <a:stretch>
            <a:fillRect/>
          </a:stretch>
        </p:blipFill>
        <p:spPr bwMode="auto">
          <a:xfrm>
            <a:off x="457200" y="3048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304800"/>
            <a:ext cx="7010400" cy="586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References</a:t>
            </a:r>
          </a:p>
          <a:p>
            <a:r>
              <a:rPr lang="en-US" sz="1400" b="1" dirty="0" smtClean="0"/>
              <a:t>1. Hall. GS, </a:t>
            </a:r>
            <a:r>
              <a:rPr lang="en-US" sz="1400" b="1" dirty="0" err="1" smtClean="0"/>
              <a:t>Abmm</a:t>
            </a:r>
            <a:r>
              <a:rPr lang="en-US" sz="1400" b="1" dirty="0" smtClean="0"/>
              <a:t> SM, </a:t>
            </a:r>
            <a:r>
              <a:rPr lang="en-US" sz="1400" b="1" i="1" dirty="0" smtClean="0"/>
              <a:t>Diagnosis of hospital-acquired pneumonia and the</a:t>
            </a:r>
          </a:p>
          <a:p>
            <a:r>
              <a:rPr lang="en-US" sz="1400" b="1" i="1" dirty="0" smtClean="0"/>
              <a:t>microbiology lab, Merion publication publisher of advance </a:t>
            </a:r>
            <a:r>
              <a:rPr lang="en-US" sz="1400" b="1" i="1" dirty="0" err="1" smtClean="0"/>
              <a:t>Newsmayasin</a:t>
            </a:r>
            <a:endParaRPr lang="en-US" sz="1400" b="1" i="1" dirty="0" smtClean="0"/>
          </a:p>
          <a:p>
            <a:r>
              <a:rPr lang="en-US" sz="1400" b="1" dirty="0" smtClean="0"/>
              <a:t>2005, http://www.advanceweb com.</a:t>
            </a:r>
          </a:p>
          <a:p>
            <a:r>
              <a:rPr lang="en-US" sz="1400" b="1" dirty="0" smtClean="0"/>
              <a:t>2. </a:t>
            </a:r>
            <a:r>
              <a:rPr lang="en-US" sz="1400" b="1" dirty="0" err="1" smtClean="0"/>
              <a:t>Chastre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Jand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Fagon</a:t>
            </a:r>
            <a:r>
              <a:rPr lang="en-US" sz="1400" b="1" dirty="0" smtClean="0"/>
              <a:t>. JY. </a:t>
            </a:r>
            <a:r>
              <a:rPr lang="en-US" sz="1400" b="1" i="1" dirty="0" smtClean="0"/>
              <a:t>Ventilator-associated pneumonia AM., J. </a:t>
            </a:r>
            <a:r>
              <a:rPr lang="en-US" sz="1400" b="1" i="1" dirty="0" err="1" smtClean="0"/>
              <a:t>Respir</a:t>
            </a:r>
            <a:r>
              <a:rPr lang="en-US" sz="1400" b="1" i="1" dirty="0" smtClean="0"/>
              <a:t>.</a:t>
            </a:r>
          </a:p>
          <a:p>
            <a:r>
              <a:rPr lang="en-US" sz="1400" b="1" dirty="0" err="1" smtClean="0"/>
              <a:t>Cret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CareMed</a:t>
            </a:r>
            <a:r>
              <a:rPr lang="en-US" sz="1400" b="1" dirty="0" smtClean="0"/>
              <a:t> 2002; 165:867-903.</a:t>
            </a:r>
          </a:p>
          <a:p>
            <a:r>
              <a:rPr lang="en-US" sz="1400" b="1" dirty="0" smtClean="0"/>
              <a:t>3. Pan. Z, Xiao </a:t>
            </a:r>
            <a:r>
              <a:rPr lang="en-US" sz="1400" b="1" dirty="0" err="1" smtClean="0"/>
              <a:t>hong</a:t>
            </a:r>
            <a:r>
              <a:rPr lang="en-US" sz="1400" b="1" dirty="0" smtClean="0"/>
              <a:t>. WU. </a:t>
            </a:r>
            <a:r>
              <a:rPr lang="en-US" sz="1400" b="1" dirty="0" err="1" smtClean="0"/>
              <a:t>Etal</a:t>
            </a:r>
            <a:r>
              <a:rPr lang="en-US" sz="1400" b="1" dirty="0" smtClean="0"/>
              <a:t>. </a:t>
            </a:r>
            <a:r>
              <a:rPr lang="en-US" sz="1400" b="1" i="1" dirty="0" smtClean="0"/>
              <a:t>Diagnostic Value of quantitative of </a:t>
            </a:r>
            <a:r>
              <a:rPr lang="en-US" sz="1400" b="1" i="1" dirty="0" err="1" smtClean="0"/>
              <a:t>endotracheal</a:t>
            </a:r>
            <a:endParaRPr lang="en-US" sz="1400" b="1" i="1" dirty="0" smtClean="0"/>
          </a:p>
          <a:p>
            <a:r>
              <a:rPr lang="en-US" sz="1400" b="1" i="1" dirty="0" smtClean="0"/>
              <a:t>aspiration for ventilator-associated pneumonia, Chin. Med. J. 2002; 115:1-4.</a:t>
            </a:r>
          </a:p>
          <a:p>
            <a:r>
              <a:rPr lang="pt-BR" sz="1400" b="1" dirty="0" smtClean="0"/>
              <a:t>4. Ioanas. M, Ferrer. R. Angrill. J, Ferrer M. and Torres A. </a:t>
            </a:r>
            <a:r>
              <a:rPr lang="pt-BR" sz="1400" b="1" i="1" dirty="0" smtClean="0"/>
              <a:t>Microbial</a:t>
            </a:r>
          </a:p>
          <a:p>
            <a:r>
              <a:rPr lang="en-US" sz="1400" b="1" i="1" dirty="0" smtClean="0"/>
              <a:t>investigation in ventilator-associated pneumonia, </a:t>
            </a:r>
            <a:r>
              <a:rPr lang="en-US" sz="1400" b="1" i="1" dirty="0" err="1" smtClean="0"/>
              <a:t>Eur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Respir</a:t>
            </a:r>
            <a:r>
              <a:rPr lang="en-US" sz="1400" b="1" i="1" dirty="0" smtClean="0"/>
              <a:t> J. 2001;</a:t>
            </a:r>
          </a:p>
          <a:p>
            <a:r>
              <a:rPr lang="en-US" sz="1400" b="1" dirty="0" smtClean="0"/>
              <a:t>17: 791-801.</a:t>
            </a:r>
          </a:p>
          <a:p>
            <a:r>
              <a:rPr lang="en-US" sz="1400" b="1" dirty="0" smtClean="0"/>
              <a:t>5. </a:t>
            </a:r>
            <a:r>
              <a:rPr lang="en-US" sz="1400" b="1" dirty="0" err="1" smtClean="0"/>
              <a:t>Carroll.KC</a:t>
            </a:r>
            <a:r>
              <a:rPr lang="en-US" sz="1400" b="1" dirty="0" smtClean="0"/>
              <a:t>. Laboratory diagnosis of lower respiratory tract infections:</a:t>
            </a:r>
          </a:p>
          <a:p>
            <a:r>
              <a:rPr lang="en-US" sz="1400" b="1" i="1" dirty="0" smtClean="0"/>
              <a:t>Controversy and conundrums, J. </a:t>
            </a:r>
            <a:r>
              <a:rPr lang="en-US" sz="1400" b="1" i="1" dirty="0" err="1" smtClean="0"/>
              <a:t>clin</a:t>
            </a:r>
            <a:r>
              <a:rPr lang="en-US" sz="1400" b="1" i="1" dirty="0" smtClean="0"/>
              <a:t> Microbial 2002; 40: 3115-3120</a:t>
            </a:r>
          </a:p>
          <a:p>
            <a:r>
              <a:rPr lang="en-US" sz="1400" b="1" dirty="0" smtClean="0"/>
              <a:t>6. Isenberg D. Henry: </a:t>
            </a:r>
            <a:r>
              <a:rPr lang="en-US" sz="1400" b="1" i="1" dirty="0" smtClean="0"/>
              <a:t>Clinical Microbiology Procedures Handbook, American</a:t>
            </a:r>
          </a:p>
          <a:p>
            <a:r>
              <a:rPr lang="en-US" sz="1400" b="1" dirty="0" smtClean="0"/>
              <a:t>Society for Microbiology, 1992 &amp; 2004.</a:t>
            </a:r>
          </a:p>
          <a:p>
            <a:r>
              <a:rPr lang="en-US" sz="1400" b="1" dirty="0" smtClean="0"/>
              <a:t>7. Murray R. Patrick: </a:t>
            </a:r>
            <a:r>
              <a:rPr lang="en-US" sz="1400" b="1" i="1" dirty="0" smtClean="0"/>
              <a:t>Manual of Clinical Microbiology; 8 TH editions, American</a:t>
            </a:r>
          </a:p>
          <a:p>
            <a:r>
              <a:rPr lang="en-US" sz="1400" b="1" dirty="0" smtClean="0"/>
              <a:t>Society for Microbiology, 2003.</a:t>
            </a:r>
          </a:p>
          <a:p>
            <a:r>
              <a:rPr lang="en-US" sz="1400" b="1" dirty="0" smtClean="0"/>
              <a:t>8. Forbes A. Betty: </a:t>
            </a:r>
            <a:r>
              <a:rPr lang="en-US" sz="1400" b="1" i="1" dirty="0" smtClean="0"/>
              <a:t>Bailey &amp; Scott’ s Diagnostic Microbiology, 11 TH editions,</a:t>
            </a:r>
          </a:p>
          <a:p>
            <a:r>
              <a:rPr lang="en-US" sz="1400" b="1" dirty="0" smtClean="0"/>
              <a:t>Mosby, 2002.</a:t>
            </a:r>
          </a:p>
          <a:p>
            <a:r>
              <a:rPr lang="en-US" sz="1400" b="1" dirty="0" smtClean="0"/>
              <a:t>9. Mahon R. Connie: </a:t>
            </a:r>
            <a:r>
              <a:rPr lang="en-US" sz="1400" b="1" i="1" dirty="0" smtClean="0"/>
              <a:t>Textbook of Diagnostic Microbiology, 2 ED editions, W.B.</a:t>
            </a:r>
          </a:p>
          <a:p>
            <a:r>
              <a:rPr lang="en-US" sz="1400" b="1" dirty="0" smtClean="0"/>
              <a:t>Saunders, 2002.</a:t>
            </a:r>
          </a:p>
          <a:p>
            <a:r>
              <a:rPr lang="en-US" sz="1400" b="1" dirty="0" smtClean="0"/>
              <a:t>10. </a:t>
            </a:r>
            <a:r>
              <a:rPr lang="en-US" sz="1400" b="1" dirty="0" err="1" smtClean="0"/>
              <a:t>Mandell</a:t>
            </a:r>
            <a:r>
              <a:rPr lang="en-US" sz="1400" b="1" dirty="0" smtClean="0"/>
              <a:t> L. Gerald: </a:t>
            </a:r>
            <a:r>
              <a:rPr lang="en-US" sz="1400" b="1" i="1" dirty="0" smtClean="0"/>
              <a:t>Principles and Practice of Infectious Diseases, 6 TH</a:t>
            </a:r>
          </a:p>
          <a:p>
            <a:r>
              <a:rPr lang="en-US" sz="1400" b="1" dirty="0" smtClean="0"/>
              <a:t>editions, Elsevier Churchill Livingstone, 2005.</a:t>
            </a:r>
          </a:p>
          <a:p>
            <a:r>
              <a:rPr lang="en-US" sz="1400" b="1" dirty="0" smtClean="0"/>
              <a:t>11. Karen C. Carroll &amp; </a:t>
            </a:r>
            <a:r>
              <a:rPr lang="en-US" sz="1400" b="1" dirty="0" err="1" smtClean="0"/>
              <a:t>Punam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Verma</a:t>
            </a:r>
            <a:r>
              <a:rPr lang="en-US" sz="1400" b="1" dirty="0" smtClean="0"/>
              <a:t>: </a:t>
            </a:r>
            <a:r>
              <a:rPr lang="en-US" sz="1400" b="1" i="1" dirty="0" smtClean="0"/>
              <a:t>Advanced Specimen Collection and</a:t>
            </a:r>
          </a:p>
          <a:p>
            <a:r>
              <a:rPr lang="en-US" sz="1400" b="1" i="1" dirty="0" smtClean="0"/>
              <a:t>Culture Work-up The Johns Hopkins Hospital, Baltimore, MD &amp; Rush</a:t>
            </a:r>
          </a:p>
          <a:p>
            <a:r>
              <a:rPr lang="en-US" sz="1400" b="1" dirty="0" smtClean="0"/>
              <a:t>University Medical Center, Chicago, IL, 2004.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077200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DZ" sz="5400" b="1" dirty="0" smtClean="0"/>
              <a:t>کشت</a:t>
            </a:r>
            <a:r>
              <a:rPr lang="fa-IR" sz="5400" b="1" dirty="0" smtClean="0"/>
              <a:t> </a:t>
            </a:r>
            <a:r>
              <a:rPr lang="ar-DZ" sz="5400" b="1" dirty="0" smtClean="0"/>
              <a:t>خون</a:t>
            </a:r>
            <a:r>
              <a:rPr lang="ar-DZ" sz="5400" b="1" dirty="0" smtClean="0"/>
              <a:t>، </a:t>
            </a:r>
            <a:r>
              <a:rPr lang="fa-IR" sz="5400" b="1" dirty="0" smtClean="0"/>
              <a:t> </a:t>
            </a:r>
            <a:r>
              <a:rPr lang="ar-DZ" sz="5400" b="1" dirty="0" smtClean="0"/>
              <a:t>و فرآورده</a:t>
            </a:r>
            <a:r>
              <a:rPr lang="fa-IR" sz="5400" b="1" dirty="0" smtClean="0"/>
              <a:t> </a:t>
            </a:r>
            <a:r>
              <a:rPr lang="ar-DZ" sz="5400" b="1" dirty="0" smtClean="0"/>
              <a:t>هاي</a:t>
            </a:r>
            <a:r>
              <a:rPr lang="fa-IR" sz="5400" b="1" dirty="0" smtClean="0"/>
              <a:t> </a:t>
            </a:r>
            <a:r>
              <a:rPr lang="ar-DZ" sz="5400" b="1" dirty="0" smtClean="0"/>
              <a:t>بانک</a:t>
            </a:r>
            <a:r>
              <a:rPr lang="fa-IR" sz="5400" b="1" dirty="0" smtClean="0"/>
              <a:t> </a:t>
            </a:r>
            <a:r>
              <a:rPr lang="ar-DZ" sz="5400" b="1" dirty="0" smtClean="0"/>
              <a:t>خون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9144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b="1" dirty="0" smtClean="0">
                <a:solidFill>
                  <a:srgbClr val="C00000"/>
                </a:solidFill>
              </a:rPr>
              <a:t>جداسازي عوامل میکروبی از کشت خون به عوامل متعددي </a:t>
            </a:r>
            <a:r>
              <a:rPr lang="ar-DZ" sz="2400" b="1" dirty="0" smtClean="0">
                <a:solidFill>
                  <a:srgbClr val="C00000"/>
                </a:solidFill>
              </a:rPr>
              <a:t>بستگی</a:t>
            </a:r>
            <a:r>
              <a:rPr lang="fa-IR" sz="2400" b="1" dirty="0" smtClean="0">
                <a:solidFill>
                  <a:srgbClr val="C00000"/>
                </a:solidFill>
              </a:rPr>
              <a:t> </a:t>
            </a:r>
            <a:r>
              <a:rPr lang="ar-DZ" sz="2400" b="1" dirty="0" smtClean="0">
                <a:solidFill>
                  <a:srgbClr val="C00000"/>
                </a:solidFill>
              </a:rPr>
              <a:t>دارد که</a:t>
            </a:r>
            <a:r>
              <a:rPr lang="fa-IR" sz="2400" b="1" dirty="0" smtClean="0">
                <a:solidFill>
                  <a:srgbClr val="C00000"/>
                </a:solidFill>
              </a:rPr>
              <a:t> </a:t>
            </a:r>
            <a:r>
              <a:rPr lang="ar-DZ" sz="2400" b="1" dirty="0" smtClean="0">
                <a:solidFill>
                  <a:srgbClr val="C00000"/>
                </a:solidFill>
              </a:rPr>
              <a:t>مهمترین </a:t>
            </a:r>
            <a:r>
              <a:rPr lang="ar-DZ" sz="2400" b="1" dirty="0" smtClean="0">
                <a:solidFill>
                  <a:srgbClr val="C00000"/>
                </a:solidFill>
              </a:rPr>
              <a:t>آنها </a:t>
            </a:r>
            <a:r>
              <a:rPr lang="ar-DZ" sz="2400" b="1" dirty="0" smtClean="0">
                <a:solidFill>
                  <a:srgbClr val="C00000"/>
                </a:solidFill>
              </a:rPr>
              <a:t>عبارت</a:t>
            </a:r>
            <a:r>
              <a:rPr lang="fa-IR" sz="2400" b="1" dirty="0" smtClean="0">
                <a:solidFill>
                  <a:srgbClr val="C00000"/>
                </a:solidFill>
              </a:rPr>
              <a:t> </a:t>
            </a:r>
            <a:r>
              <a:rPr lang="ar-DZ" sz="2400" b="1" dirty="0" smtClean="0">
                <a:solidFill>
                  <a:srgbClr val="C00000"/>
                </a:solidFill>
              </a:rPr>
              <a:t>اند </a:t>
            </a:r>
            <a:r>
              <a:rPr lang="ar-DZ" sz="2400" b="1" dirty="0" smtClean="0">
                <a:solidFill>
                  <a:srgbClr val="C00000"/>
                </a:solidFill>
              </a:rPr>
              <a:t>از</a:t>
            </a:r>
            <a:r>
              <a:rPr lang="ar-DZ" sz="2400" b="1" dirty="0" smtClean="0">
                <a:solidFill>
                  <a:srgbClr val="C00000"/>
                </a:solidFill>
              </a:rPr>
              <a:t>:</a:t>
            </a:r>
            <a:endParaRPr lang="fa-IR" sz="2400" b="1" dirty="0" smtClean="0">
              <a:solidFill>
                <a:srgbClr val="C00000"/>
              </a:solidFill>
            </a:endParaRPr>
          </a:p>
          <a:p>
            <a:pPr algn="r" rtl="1"/>
            <a:endParaRPr lang="ar-DZ" sz="2400" b="1" dirty="0" smtClean="0">
              <a:solidFill>
                <a:srgbClr val="C00000"/>
              </a:solidFill>
            </a:endParaRPr>
          </a:p>
          <a:p>
            <a:pPr algn="just" rtl="1">
              <a:buFont typeface="Wingdings" pitchFamily="2" charset="2"/>
              <a:buChar char="v"/>
            </a:pPr>
            <a:r>
              <a:rPr lang="ar-DZ" sz="2400" b="1" dirty="0" smtClean="0"/>
              <a:t>نوع باکتریمی و ارگانیسم </a:t>
            </a:r>
            <a:r>
              <a:rPr lang="ar-DZ" sz="2400" b="1" dirty="0" smtClean="0"/>
              <a:t>عامل</a:t>
            </a:r>
            <a:endParaRPr lang="ar-DZ" sz="24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DZ" sz="2400" b="1" dirty="0" smtClean="0"/>
              <a:t>روش </a:t>
            </a:r>
            <a:r>
              <a:rPr lang="ar-DZ" sz="2400" b="1" dirty="0" smtClean="0"/>
              <a:t>نمونه</a:t>
            </a:r>
            <a:r>
              <a:rPr lang="fa-IR" sz="2400" b="1" dirty="0" smtClean="0"/>
              <a:t> </a:t>
            </a:r>
            <a:r>
              <a:rPr lang="ar-DZ" sz="2400" b="1" dirty="0" smtClean="0"/>
              <a:t>گیري</a:t>
            </a:r>
            <a:endParaRPr lang="ar-DZ" sz="24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DZ" sz="2400" b="1" dirty="0" smtClean="0"/>
              <a:t>حجم خون </a:t>
            </a:r>
            <a:r>
              <a:rPr lang="ar-DZ" sz="2400" b="1" dirty="0" smtClean="0"/>
              <a:t>گرفته</a:t>
            </a:r>
            <a:r>
              <a:rPr lang="fa-IR" sz="2400" b="1" dirty="0" smtClean="0"/>
              <a:t> </a:t>
            </a:r>
            <a:r>
              <a:rPr lang="ar-DZ" sz="2400" b="1" dirty="0" smtClean="0"/>
              <a:t>شده</a:t>
            </a:r>
            <a:endParaRPr lang="ar-DZ" sz="24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DZ" sz="2400" b="1" dirty="0" smtClean="0"/>
              <a:t>تعداد و دفعات خونگیري و زمان </a:t>
            </a:r>
            <a:r>
              <a:rPr lang="ar-DZ" sz="2400" b="1" dirty="0" smtClean="0"/>
              <a:t>آن</a:t>
            </a:r>
            <a:endParaRPr lang="ar-DZ" sz="2400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DZ" sz="2400" b="1" dirty="0" smtClean="0"/>
              <a:t>روش کشت و امکانات آزمایشگاهی</a:t>
            </a:r>
            <a:r>
              <a:rPr lang="ar-DZ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4953000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b="1" dirty="0" smtClean="0"/>
              <a:t>باکتریمی به سه گروه </a:t>
            </a:r>
            <a:r>
              <a:rPr lang="ar-DZ" sz="2400" b="1" dirty="0" smtClean="0"/>
              <a:t>تقسیم</a:t>
            </a:r>
            <a:r>
              <a:rPr lang="fa-IR" sz="2400" b="1" dirty="0" smtClean="0"/>
              <a:t> </a:t>
            </a:r>
            <a:r>
              <a:rPr lang="ar-DZ" sz="2400" b="1" dirty="0" smtClean="0"/>
              <a:t>میشود</a:t>
            </a:r>
            <a:r>
              <a:rPr lang="ar-DZ" sz="2400" b="1" dirty="0" smtClean="0"/>
              <a:t>:</a:t>
            </a:r>
          </a:p>
          <a:p>
            <a:pPr algn="r" rtl="1"/>
            <a:r>
              <a:rPr lang="en-US" sz="2400" dirty="0" smtClean="0"/>
              <a:t>(</a:t>
            </a:r>
            <a:r>
              <a:rPr lang="en-US" sz="2400" dirty="0" smtClean="0"/>
              <a:t>Transient) </a:t>
            </a:r>
            <a:r>
              <a:rPr lang="en-US" sz="2400" b="1" dirty="0" smtClean="0"/>
              <a:t>1. </a:t>
            </a:r>
            <a:r>
              <a:rPr lang="ar-DZ" sz="2400" b="1" dirty="0" smtClean="0"/>
              <a:t>گذرا</a:t>
            </a:r>
          </a:p>
          <a:p>
            <a:pPr algn="r" rtl="1"/>
            <a:r>
              <a:rPr lang="en-US" sz="2400" dirty="0" smtClean="0"/>
              <a:t>(</a:t>
            </a:r>
            <a:r>
              <a:rPr lang="en-US" sz="2400" dirty="0" smtClean="0"/>
              <a:t>Continuous) </a:t>
            </a:r>
            <a:r>
              <a:rPr lang="en-US" sz="2400" b="1" dirty="0" smtClean="0"/>
              <a:t>2. </a:t>
            </a:r>
            <a:r>
              <a:rPr lang="ar-DZ" sz="2400" b="1" dirty="0" smtClean="0"/>
              <a:t>پیوسته</a:t>
            </a:r>
          </a:p>
          <a:p>
            <a:pPr algn="r" rtl="1"/>
            <a:r>
              <a:rPr lang="en-US" sz="2400" dirty="0" smtClean="0"/>
              <a:t>.(Intermittent) </a:t>
            </a:r>
            <a:r>
              <a:rPr lang="en-US" sz="2400" b="1" dirty="0" smtClean="0"/>
              <a:t>3. </a:t>
            </a:r>
            <a:r>
              <a:rPr lang="ar-DZ" sz="2400" b="1" dirty="0" smtClean="0"/>
              <a:t>متناوب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3810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b="1" dirty="0" smtClean="0"/>
              <a:t>1. </a:t>
            </a:r>
            <a:r>
              <a:rPr lang="ar-DZ" b="1" dirty="0" smtClean="0">
                <a:solidFill>
                  <a:srgbClr val="C00000"/>
                </a:solidFill>
              </a:rPr>
              <a:t>گذرا</a:t>
            </a:r>
            <a:r>
              <a:rPr lang="ar-DZ" b="1" dirty="0" smtClean="0"/>
              <a:t>: باکتریمی بهصورت تصادفی در مواقعی چون </a:t>
            </a:r>
            <a:r>
              <a:rPr lang="ar-DZ" b="1" dirty="0" smtClean="0"/>
              <a:t>مسواك</a:t>
            </a:r>
            <a:r>
              <a:rPr lang="fa-IR" b="1" dirty="0" smtClean="0"/>
              <a:t> </a:t>
            </a:r>
            <a:r>
              <a:rPr lang="ar-DZ" b="1" dirty="0" smtClean="0"/>
              <a:t>زدن </a:t>
            </a:r>
            <a:r>
              <a:rPr lang="ar-DZ" b="1" dirty="0" smtClean="0"/>
              <a:t>و جویدن غذا،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 </a:t>
            </a:r>
            <a:r>
              <a:rPr lang="ar-DZ" b="1" dirty="0" smtClean="0"/>
              <a:t>2</a:t>
            </a:r>
            <a:r>
              <a:rPr lang="ar-DZ" b="1" dirty="0" smtClean="0"/>
              <a:t>. </a:t>
            </a:r>
            <a:r>
              <a:rPr lang="ar-DZ" b="1" dirty="0" smtClean="0">
                <a:solidFill>
                  <a:srgbClr val="C00000"/>
                </a:solidFill>
              </a:rPr>
              <a:t>پیوسته</a:t>
            </a:r>
            <a:r>
              <a:rPr lang="ar-DZ" b="1" dirty="0" smtClean="0"/>
              <a:t>: در مواردي که منشأ عفونت داخل عروقی </a:t>
            </a:r>
            <a:r>
              <a:rPr lang="ar-DZ" b="1" dirty="0" smtClean="0"/>
              <a:t> </a:t>
            </a:r>
            <a:r>
              <a:rPr lang="ar-DZ" b="1" dirty="0" smtClean="0"/>
              <a:t>باشد، مانند </a:t>
            </a:r>
            <a:r>
              <a:rPr lang="ar-DZ" b="1" dirty="0" smtClean="0"/>
              <a:t>اندوکاردیت</a:t>
            </a:r>
            <a:r>
              <a:rPr lang="fa-IR" b="1" dirty="0" smtClean="0"/>
              <a:t> و کاتترهای داخل عروقی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1752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b="1" dirty="0" smtClean="0"/>
              <a:t>3. </a:t>
            </a:r>
            <a:r>
              <a:rPr lang="ar-DZ" b="1" dirty="0" smtClean="0">
                <a:solidFill>
                  <a:srgbClr val="C00000"/>
                </a:solidFill>
              </a:rPr>
              <a:t>متناوب</a:t>
            </a:r>
            <a:r>
              <a:rPr lang="ar-DZ" b="1" dirty="0" smtClean="0"/>
              <a:t>: در مواردي که عفونت خارج عروقی </a:t>
            </a:r>
            <a:r>
              <a:rPr lang="ar-DZ" b="1" dirty="0" smtClean="0"/>
              <a:t>باشد</a:t>
            </a:r>
            <a:r>
              <a:rPr lang="ar-DZ" b="1" dirty="0" smtClean="0"/>
              <a:t>، مانند آبسه، زخم، پنومونی،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551836"/>
            <a:ext cx="632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sz="3200" b="1" dirty="0" smtClean="0"/>
              <a:t>عامل ایجادکنندة باکتریمی اکثراً یک ارگانیسم است، ولی در </a:t>
            </a:r>
            <a:r>
              <a:rPr lang="fa-IR" sz="3200" b="1" dirty="0" smtClean="0">
                <a:solidFill>
                  <a:srgbClr val="C00000"/>
                </a:solidFill>
              </a:rPr>
              <a:t>3تا5</a:t>
            </a:r>
            <a:r>
              <a:rPr lang="fa-IR" sz="3200" b="1" dirty="0" smtClean="0"/>
              <a:t> درصد </a:t>
            </a:r>
            <a:r>
              <a:rPr lang="ar-DZ" sz="3200" b="1" dirty="0" smtClean="0"/>
              <a:t>ممکن</a:t>
            </a:r>
            <a:r>
              <a:rPr lang="fa-IR" sz="3200" b="1" dirty="0" smtClean="0"/>
              <a:t> </a:t>
            </a:r>
            <a:r>
              <a:rPr lang="ar-DZ" sz="3200" b="1" dirty="0" smtClean="0"/>
              <a:t>است </a:t>
            </a:r>
            <a:r>
              <a:rPr lang="ar-DZ" sz="3200" b="1" dirty="0" smtClean="0"/>
              <a:t>چند میکروب عامل آن باشد؛ </a:t>
            </a:r>
            <a:r>
              <a:rPr lang="ar-DZ" sz="3200" b="1" dirty="0" smtClean="0"/>
              <a:t>به</a:t>
            </a:r>
            <a:r>
              <a:rPr lang="fa-IR" sz="3200" b="1" dirty="0" smtClean="0"/>
              <a:t> </a:t>
            </a:r>
            <a:r>
              <a:rPr lang="ar-DZ" sz="3200" b="1" dirty="0" smtClean="0"/>
              <a:t>ویژه </a:t>
            </a:r>
            <a:r>
              <a:rPr lang="ar-DZ" sz="3200" b="1" dirty="0" smtClean="0"/>
              <a:t>در معتادان تزریقی، افراد </a:t>
            </a:r>
            <a:r>
              <a:rPr lang="ar-DZ" sz="3200" b="1" dirty="0" smtClean="0"/>
              <a:t>دچارسوختگی </a:t>
            </a:r>
            <a:r>
              <a:rPr lang="ar-DZ" sz="3200" b="1" dirty="0" smtClean="0"/>
              <a:t>وسیع و عفونتهاي با منشأ دستگاه </a:t>
            </a:r>
            <a:r>
              <a:rPr lang="ar-DZ" sz="3200" b="1" dirty="0" smtClean="0"/>
              <a:t>گوارش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9906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800" b="1" dirty="0" smtClean="0"/>
              <a:t>در بهترین شرایط </a:t>
            </a:r>
            <a:r>
              <a:rPr lang="ar-DZ" sz="2800" b="1" dirty="0" smtClean="0"/>
              <a:t>به</a:t>
            </a:r>
            <a:r>
              <a:rPr lang="fa-IR" sz="2800" b="1" dirty="0" smtClean="0"/>
              <a:t> </a:t>
            </a:r>
            <a:r>
              <a:rPr lang="ar-DZ" sz="2800" b="1" dirty="0" smtClean="0"/>
              <a:t>طور </a:t>
            </a:r>
            <a:r>
              <a:rPr lang="ar-DZ" sz="2800" b="1" dirty="0" smtClean="0"/>
              <a:t>معمول حدود </a:t>
            </a:r>
            <a:r>
              <a:rPr lang="ar-DZ" sz="2800" b="1" dirty="0" smtClean="0">
                <a:solidFill>
                  <a:srgbClr val="C00000"/>
                </a:solidFill>
              </a:rPr>
              <a:t>3</a:t>
            </a:r>
            <a:r>
              <a:rPr lang="ar-DZ" sz="2800" b="1" dirty="0" smtClean="0"/>
              <a:t> درصد </a:t>
            </a:r>
            <a:r>
              <a:rPr lang="ar-DZ" sz="2800" b="1" dirty="0" smtClean="0"/>
              <a:t>کشت</a:t>
            </a:r>
            <a:r>
              <a:rPr lang="fa-IR" sz="2800" b="1" dirty="0" smtClean="0"/>
              <a:t> </a:t>
            </a:r>
            <a:r>
              <a:rPr lang="ar-DZ" sz="2800" b="1" dirty="0" smtClean="0"/>
              <a:t>هاي </a:t>
            </a:r>
            <a:r>
              <a:rPr lang="ar-DZ" sz="2800" b="1" dirty="0" smtClean="0"/>
              <a:t>خون دچار </a:t>
            </a:r>
            <a:r>
              <a:rPr lang="ar-DZ" sz="2800" b="1" dirty="0" smtClean="0"/>
              <a:t>آلودگی</a:t>
            </a:r>
            <a:r>
              <a:rPr lang="fa-IR" sz="2800" b="1" dirty="0" smtClean="0"/>
              <a:t> </a:t>
            </a:r>
            <a:r>
              <a:rPr lang="ar-DZ" sz="2800" b="1" dirty="0" smtClean="0"/>
              <a:t>میشوند </a:t>
            </a:r>
            <a:r>
              <a:rPr lang="ar-DZ" sz="2800" b="1" dirty="0" smtClean="0"/>
              <a:t>که مهمترین عوامل آن استافیلوکوكهاي کواگولاز منفی(</a:t>
            </a:r>
            <a:r>
              <a:rPr lang="ar-DZ" sz="2800" b="1" dirty="0" smtClean="0">
                <a:solidFill>
                  <a:srgbClr val="C00000"/>
                </a:solidFill>
              </a:rPr>
              <a:t>شایعترین</a:t>
            </a:r>
            <a:r>
              <a:rPr lang="ar-DZ" sz="2800" b="1" dirty="0" smtClean="0"/>
              <a:t>)، کُرینه</a:t>
            </a:r>
          </a:p>
          <a:p>
            <a:pPr algn="r" rtl="1"/>
            <a:r>
              <a:rPr lang="ar-DZ" sz="2800" b="1" i="1" dirty="0" smtClean="0"/>
              <a:t>باکتریومها</a:t>
            </a:r>
            <a:r>
              <a:rPr lang="ar-DZ" sz="2800" b="1" i="1" dirty="0" smtClean="0"/>
              <a:t>، میکروکوكها، باسیلوسهاي غیرگونه </a:t>
            </a:r>
            <a:r>
              <a:rPr lang="ar-DZ" sz="2800" b="1" i="1" dirty="0" smtClean="0"/>
              <a:t>آنتراکس</a:t>
            </a:r>
            <a:r>
              <a:rPr lang="fa-IR" sz="2800" b="1" i="1" dirty="0" smtClean="0"/>
              <a:t> </a:t>
            </a:r>
            <a:r>
              <a:rPr lang="ar-DZ" sz="2800" b="1" i="1" dirty="0" smtClean="0"/>
              <a:t>و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Propionibacterium</a:t>
            </a:r>
            <a:r>
              <a:rPr lang="ar-DZ" sz="2800" b="1" dirty="0" smtClean="0"/>
              <a:t>است</a:t>
            </a:r>
            <a:r>
              <a:rPr lang="ar-DZ" sz="2800" b="1" dirty="0" smtClean="0"/>
              <a:t>. این باکتريها </a:t>
            </a:r>
            <a:r>
              <a:rPr lang="ar-DZ" sz="2800" b="1" dirty="0" smtClean="0">
                <a:solidFill>
                  <a:srgbClr val="C00000"/>
                </a:solidFill>
              </a:rPr>
              <a:t>فلور پوست </a:t>
            </a:r>
            <a:r>
              <a:rPr lang="ar-DZ" sz="2800" b="1" dirty="0" smtClean="0"/>
              <a:t>هستند</a:t>
            </a:r>
            <a:r>
              <a:rPr lang="ar-DZ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4495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b="1" i="1" dirty="0" smtClean="0"/>
              <a:t>جداسازي </a:t>
            </a:r>
            <a:r>
              <a:rPr lang="en-US" sz="2400" b="1" i="1" dirty="0" smtClean="0"/>
              <a:t>Clostridium </a:t>
            </a:r>
            <a:r>
              <a:rPr lang="en-US" sz="2400" b="1" i="1" dirty="0" err="1" smtClean="0"/>
              <a:t>perfringens</a:t>
            </a:r>
            <a:r>
              <a:rPr lang="ar-DZ" sz="2400" b="1" dirty="0" smtClean="0"/>
              <a:t> به احتمال </a:t>
            </a:r>
            <a:r>
              <a:rPr lang="ar-DZ" sz="2400" b="1" dirty="0" smtClean="0">
                <a:solidFill>
                  <a:srgbClr val="C00000"/>
                </a:solidFill>
              </a:rPr>
              <a:t>77</a:t>
            </a:r>
            <a:r>
              <a:rPr lang="ar-DZ" sz="2400" b="1" dirty="0" smtClean="0"/>
              <a:t> درصد نشانۀ آلودگی است، </a:t>
            </a:r>
            <a:r>
              <a:rPr lang="ar-DZ" sz="2400" b="1" dirty="0" smtClean="0"/>
              <a:t>ولی </a:t>
            </a:r>
            <a:r>
              <a:rPr lang="ar-DZ" sz="2400" b="1" dirty="0" smtClean="0"/>
              <a:t>دربارة سایر کلستریدیومها به احتمال </a:t>
            </a:r>
            <a:r>
              <a:rPr lang="ar-DZ" sz="2400" b="1" dirty="0" smtClean="0">
                <a:solidFill>
                  <a:srgbClr val="C00000"/>
                </a:solidFill>
              </a:rPr>
              <a:t>80</a:t>
            </a:r>
            <a:r>
              <a:rPr lang="ar-DZ" sz="2400" b="1" dirty="0" smtClean="0"/>
              <a:t> درصد عفونت واقعی رخ دادهاست.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b="1" dirty="0" smtClean="0"/>
              <a:t>باید توجه داشت که اگر میزان آلودگی کشت خون را </a:t>
            </a:r>
            <a:r>
              <a:rPr lang="ar-DZ" sz="2400" b="1" dirty="0" smtClean="0">
                <a:solidFill>
                  <a:srgbClr val="C00000"/>
                </a:solidFill>
              </a:rPr>
              <a:t>3</a:t>
            </a:r>
            <a:r>
              <a:rPr lang="ar-DZ" sz="2400" b="1" dirty="0" smtClean="0"/>
              <a:t> درصد درنظر بگیریم،</a:t>
            </a:r>
          </a:p>
          <a:p>
            <a:pPr algn="r" rtl="1"/>
            <a:r>
              <a:rPr lang="ar-DZ" sz="2400" b="1" dirty="0" smtClean="0"/>
              <a:t>احتمال جداشدن دو </a:t>
            </a:r>
            <a:r>
              <a:rPr lang="ar-DZ" sz="2400" b="1" dirty="0" smtClean="0"/>
              <a:t>آلوده</a:t>
            </a:r>
            <a:r>
              <a:rPr lang="fa-IR" sz="2400" b="1" dirty="0" smtClean="0"/>
              <a:t> </a:t>
            </a:r>
            <a:r>
              <a:rPr lang="ar-DZ" sz="2400" b="1" dirty="0" smtClean="0"/>
              <a:t>کنندة </a:t>
            </a:r>
            <a:r>
              <a:rPr lang="ar-DZ" sz="2400" b="1" dirty="0" smtClean="0"/>
              <a:t>یکسان و شایع از دو شیشۀ کشت خون </a:t>
            </a:r>
            <a:r>
              <a:rPr lang="ar-DZ" sz="2400" b="1" dirty="0" smtClean="0"/>
              <a:t>برابر</a:t>
            </a:r>
            <a:endParaRPr lang="fa-IR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95400" y="3733800"/>
            <a:ext cx="662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800" b="1" dirty="0" smtClean="0"/>
              <a:t>به </a:t>
            </a:r>
            <a:r>
              <a:rPr lang="ar-DZ" sz="2800" b="1" dirty="0" smtClean="0"/>
              <a:t>عبارتی کمتر </a:t>
            </a:r>
            <a:r>
              <a:rPr lang="ar-DZ" sz="2800" b="1" dirty="0" smtClean="0">
                <a:solidFill>
                  <a:srgbClr val="C00000"/>
                </a:solidFill>
              </a:rPr>
              <a:t>از 1 در 1000 </a:t>
            </a:r>
            <a:r>
              <a:rPr lang="ar-DZ" sz="2800" b="1" dirty="0" smtClean="0"/>
              <a:t>خواهدبود. </a:t>
            </a:r>
            <a:r>
              <a:rPr lang="ar-DZ" sz="2800" b="1" dirty="0" smtClean="0"/>
              <a:t>به</a:t>
            </a:r>
            <a:r>
              <a:rPr lang="fa-IR" sz="2800" b="1" dirty="0" smtClean="0"/>
              <a:t> همین</a:t>
            </a:r>
            <a:r>
              <a:rPr lang="ar-DZ" sz="2800" b="1" dirty="0" smtClean="0"/>
              <a:t> </a:t>
            </a:r>
            <a:r>
              <a:rPr lang="ar-DZ" sz="2800" b="1" dirty="0" smtClean="0"/>
              <a:t>این </a:t>
            </a:r>
            <a:r>
              <a:rPr lang="ar-DZ" sz="2800" b="1" dirty="0" smtClean="0"/>
              <a:t>دلیل</a:t>
            </a:r>
            <a:endParaRPr lang="ar-DZ" sz="2800" b="1" dirty="0" smtClean="0"/>
          </a:p>
          <a:p>
            <a:pPr algn="r" rtl="1"/>
            <a:r>
              <a:rPr lang="ar-DZ" sz="2800" b="1" dirty="0" smtClean="0"/>
              <a:t>تعداد کشت خون در رد آلودگی یا تعیین یک عفونت غیرمعمول با </a:t>
            </a:r>
            <a:r>
              <a:rPr lang="ar-DZ" sz="2800" b="1" dirty="0" smtClean="0"/>
              <a:t>آلوده</a:t>
            </a:r>
            <a:r>
              <a:rPr lang="fa-IR" sz="2800" b="1" dirty="0" smtClean="0"/>
              <a:t> </a:t>
            </a:r>
            <a:r>
              <a:rPr lang="ar-DZ" sz="2800" b="1" dirty="0" smtClean="0"/>
              <a:t>کننده</a:t>
            </a:r>
            <a:r>
              <a:rPr lang="fa-IR" sz="2800" b="1" dirty="0" smtClean="0"/>
              <a:t> </a:t>
            </a:r>
            <a:r>
              <a:rPr lang="ar-DZ" sz="2800" b="1" dirty="0" smtClean="0"/>
              <a:t>ها،در </a:t>
            </a:r>
            <a:r>
              <a:rPr lang="ar-DZ" sz="2800" b="1" dirty="0" smtClean="0"/>
              <a:t>کنار علائم بالینی بسیار بااهمیت است</a:t>
            </a:r>
            <a:r>
              <a:rPr lang="ar-DZ" sz="2000" dirty="0" smtClean="0"/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119851" y="2514600"/>
            <a:ext cx="262604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/>
              <a:t>0.0009=0.03*0.03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62000"/>
            <a:ext cx="487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شایعترین میکروارگانیسمهاي مولد عفونتهاي ادراري بیمارستانی </a:t>
            </a:r>
            <a:r>
              <a:rPr lang="ar-DZ" sz="2000" b="1" dirty="0" smtClean="0">
                <a:solidFill>
                  <a:srgbClr val="FF0000"/>
                </a:solidFill>
              </a:rPr>
              <a:t>عبارت</a:t>
            </a:r>
            <a:r>
              <a:rPr lang="fa-IR" sz="2000" b="1" dirty="0" smtClean="0">
                <a:solidFill>
                  <a:srgbClr val="FF0000"/>
                </a:solidFill>
              </a:rPr>
              <a:t> </a:t>
            </a:r>
            <a:r>
              <a:rPr lang="ar-DZ" sz="2000" b="1" dirty="0" smtClean="0">
                <a:solidFill>
                  <a:srgbClr val="FF0000"/>
                </a:solidFill>
              </a:rPr>
              <a:t>اند </a:t>
            </a:r>
            <a:r>
              <a:rPr lang="ar-DZ" sz="2000" b="1" dirty="0" smtClean="0">
                <a:solidFill>
                  <a:srgbClr val="FF0000"/>
                </a:solidFill>
              </a:rPr>
              <a:t>از</a:t>
            </a:r>
            <a:r>
              <a:rPr lang="ar-DZ" dirty="0" smtClean="0"/>
              <a:t>:</a:t>
            </a:r>
            <a:endParaRPr lang="ar-DZ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1. </a:t>
            </a:r>
            <a:r>
              <a:rPr lang="en-US" sz="3200" b="1" i="1" dirty="0" smtClean="0">
                <a:solidFill>
                  <a:srgbClr val="0070C0"/>
                </a:solidFill>
              </a:rPr>
              <a:t>Escherichia coli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2.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Enterococcus</a:t>
            </a:r>
            <a:r>
              <a:rPr lang="en-US" sz="3200" b="1" i="1" dirty="0" smtClean="0">
                <a:solidFill>
                  <a:srgbClr val="0070C0"/>
                </a:solidFill>
              </a:rPr>
              <a:t> spp.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3. </a:t>
            </a:r>
            <a:r>
              <a:rPr lang="en-US" sz="3200" b="1" i="1" dirty="0" smtClean="0">
                <a:solidFill>
                  <a:srgbClr val="0070C0"/>
                </a:solidFill>
              </a:rPr>
              <a:t>Candida spp.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4. </a:t>
            </a:r>
            <a:r>
              <a:rPr lang="en-US" sz="3200" b="1" i="1" dirty="0" smtClean="0">
                <a:solidFill>
                  <a:srgbClr val="0070C0"/>
                </a:solidFill>
              </a:rPr>
              <a:t>Pseudomonas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aeruginosa</a:t>
            </a:r>
            <a:endParaRPr lang="en-US" sz="3200" b="1" i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5.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Klebsiella</a:t>
            </a:r>
            <a:r>
              <a:rPr lang="en-US" sz="3200" b="1" i="1" dirty="0" smtClean="0">
                <a:solidFill>
                  <a:srgbClr val="0070C0"/>
                </a:solidFill>
              </a:rPr>
              <a:t> spp.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6. </a:t>
            </a:r>
            <a:r>
              <a:rPr lang="en-US" sz="3200" b="1" i="1" dirty="0" smtClean="0">
                <a:solidFill>
                  <a:srgbClr val="0070C0"/>
                </a:solidFill>
              </a:rPr>
              <a:t>Proteus spp.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7. </a:t>
            </a:r>
            <a:r>
              <a:rPr lang="en-US" sz="3200" b="1" i="1" dirty="0" smtClean="0">
                <a:solidFill>
                  <a:srgbClr val="0070C0"/>
                </a:solidFill>
              </a:rPr>
              <a:t>Other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Enterobacteriacea</a:t>
            </a:r>
            <a:endParaRPr lang="en-US" sz="3200" b="1" i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8.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Acinetobacter</a:t>
            </a:r>
            <a:r>
              <a:rPr lang="en-US" sz="3200" b="1" i="1" dirty="0" smtClean="0">
                <a:solidFill>
                  <a:srgbClr val="0070C0"/>
                </a:solidFill>
              </a:rPr>
              <a:t> spp.</a:t>
            </a: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9. </a:t>
            </a:r>
            <a:r>
              <a:rPr lang="en-US" sz="3200" b="1" i="1" dirty="0" smtClean="0">
                <a:solidFill>
                  <a:srgbClr val="0070C0"/>
                </a:solidFill>
              </a:rPr>
              <a:t>Other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nonfermenters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53125" t="15094" r="9375" b="10512"/>
          <a:stretch>
            <a:fillRect/>
          </a:stretch>
        </p:blipFill>
        <p:spPr bwMode="auto">
          <a:xfrm>
            <a:off x="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8750" t="14016" r="53929" b="2965"/>
          <a:stretch>
            <a:fillRect/>
          </a:stretch>
        </p:blipFill>
        <p:spPr bwMode="auto">
          <a:xfrm>
            <a:off x="533400" y="228600"/>
            <a:ext cx="8153400" cy="6400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53750" t="23720" r="9375" b="46091"/>
          <a:stretch>
            <a:fillRect/>
          </a:stretch>
        </p:blipFill>
        <p:spPr bwMode="auto">
          <a:xfrm>
            <a:off x="685800" y="3048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53750" t="26280" r="9375" b="20890"/>
          <a:stretch>
            <a:fillRect/>
          </a:stretch>
        </p:blipFill>
        <p:spPr bwMode="auto">
          <a:xfrm>
            <a:off x="914400" y="2667000"/>
            <a:ext cx="6934200" cy="419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96200" y="381000"/>
            <a:ext cx="99418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b="1" dirty="0" smtClean="0"/>
              <a:t>حجم نمونه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3125" t="28032" r="9375" b="50405"/>
          <a:stretch>
            <a:fillRect/>
          </a:stretch>
        </p:blipFill>
        <p:spPr bwMode="auto">
          <a:xfrm>
            <a:off x="685800" y="2133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9375" t="82345" r="54375" b="9030"/>
          <a:stretch>
            <a:fillRect/>
          </a:stretch>
        </p:blipFill>
        <p:spPr bwMode="auto">
          <a:xfrm>
            <a:off x="838200" y="9144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533400"/>
            <a:ext cx="65532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sz="2400" dirty="0" smtClean="0"/>
              <a:t>روشهاي کشت به دو دسته تقسیم</a:t>
            </a:r>
            <a:r>
              <a:rPr lang="fa-IR" sz="2400" dirty="0" smtClean="0"/>
              <a:t> </a:t>
            </a:r>
            <a:r>
              <a:rPr lang="ar-DZ" sz="2400" dirty="0" smtClean="0"/>
              <a:t>میشوند:</a:t>
            </a:r>
          </a:p>
          <a:p>
            <a:pPr algn="r" rtl="1"/>
            <a:r>
              <a:rPr lang="en-US" sz="2400" dirty="0" smtClean="0"/>
              <a:t>،(Conventional) </a:t>
            </a:r>
            <a:r>
              <a:rPr lang="en-US" sz="2400" b="1" dirty="0" smtClean="0"/>
              <a:t>1. </a:t>
            </a:r>
            <a:r>
              <a:rPr lang="ar-DZ" sz="2400" b="1" dirty="0" smtClean="0"/>
              <a:t>متعارف</a:t>
            </a:r>
          </a:p>
          <a:p>
            <a:pPr algn="r" rtl="1"/>
            <a:r>
              <a:rPr lang="en-US" sz="2400" dirty="0" smtClean="0"/>
              <a:t>.(Automated) </a:t>
            </a:r>
            <a:r>
              <a:rPr lang="en-US" sz="2400" b="1" dirty="0" smtClean="0"/>
              <a:t>2. </a:t>
            </a:r>
            <a:r>
              <a:rPr lang="ar-DZ" sz="2400" b="1" dirty="0" smtClean="0"/>
              <a:t>خودکا</a:t>
            </a:r>
            <a:r>
              <a:rPr lang="fa-IR" sz="2400" b="1" dirty="0" smtClean="0"/>
              <a:t>ر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53125" t="63612" r="9375" b="16981"/>
          <a:stretch>
            <a:fillRect/>
          </a:stretch>
        </p:blipFill>
        <p:spPr bwMode="auto">
          <a:xfrm>
            <a:off x="533400" y="2209800"/>
            <a:ext cx="800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4600" y="2983468"/>
            <a:ext cx="214033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b="1" dirty="0" smtClean="0"/>
              <a:t>نسبت خون به محیط کشت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457200"/>
            <a:ext cx="168490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SPS </a:t>
            </a:r>
            <a:r>
              <a:rPr lang="ar-DZ" sz="2400" b="1" dirty="0" smtClean="0"/>
              <a:t>ضدانعقاد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3594318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800" b="1" dirty="0" smtClean="0"/>
              <a:t>بهترین نسبت </a:t>
            </a:r>
            <a:r>
              <a:rPr lang="ar-DZ" sz="2800" b="1" dirty="0" smtClean="0"/>
              <a:t>توصیه</a:t>
            </a:r>
            <a:r>
              <a:rPr lang="fa-IR" sz="2800" b="1" dirty="0" smtClean="0"/>
              <a:t> </a:t>
            </a:r>
            <a:r>
              <a:rPr lang="ar-DZ" sz="2800" b="1" dirty="0" smtClean="0"/>
              <a:t>شده </a:t>
            </a:r>
            <a:r>
              <a:rPr lang="ar-DZ" sz="2800" b="1" dirty="0" smtClean="0">
                <a:solidFill>
                  <a:srgbClr val="C00000"/>
                </a:solidFill>
              </a:rPr>
              <a:t>5:1</a:t>
            </a:r>
            <a:r>
              <a:rPr lang="ar-DZ" sz="2800" b="1" dirty="0" smtClean="0"/>
              <a:t> است. با توجه به حداقل نمونه در بزرگسالان که</a:t>
            </a:r>
          </a:p>
          <a:p>
            <a:pPr algn="r" rtl="1"/>
            <a:r>
              <a:rPr lang="ar-DZ" sz="2800" b="1" dirty="0" smtClean="0">
                <a:solidFill>
                  <a:srgbClr val="C00000"/>
                </a:solidFill>
              </a:rPr>
              <a:t>1</a:t>
            </a:r>
            <a:r>
              <a:rPr lang="fa-IR" sz="2800" b="1" dirty="0" smtClean="0">
                <a:solidFill>
                  <a:srgbClr val="C00000"/>
                </a:solidFill>
              </a:rPr>
              <a:t>0</a:t>
            </a:r>
            <a:r>
              <a:rPr lang="ar-DZ" sz="2800" b="1" dirty="0" smtClean="0">
                <a:solidFill>
                  <a:srgbClr val="C00000"/>
                </a:solidFill>
              </a:rPr>
              <a:t> </a:t>
            </a:r>
            <a:r>
              <a:rPr lang="ar-DZ" sz="2800" b="1" dirty="0" smtClean="0"/>
              <a:t>سی</a:t>
            </a:r>
            <a:r>
              <a:rPr lang="fa-IR" sz="2800" b="1" dirty="0" smtClean="0"/>
              <a:t> </a:t>
            </a:r>
            <a:r>
              <a:rPr lang="ar-DZ" sz="2800" b="1" dirty="0" smtClean="0"/>
              <a:t>سی </a:t>
            </a:r>
            <a:r>
              <a:rPr lang="ar-DZ" sz="2800" b="1" dirty="0" smtClean="0"/>
              <a:t>است، نباید از محیطهاي کشت که کمتر از 40 </a:t>
            </a:r>
            <a:r>
              <a:rPr lang="ar-DZ" sz="2800" b="1" dirty="0" smtClean="0"/>
              <a:t>سی</a:t>
            </a:r>
            <a:r>
              <a:rPr lang="fa-IR" sz="2800" b="1" dirty="0" smtClean="0"/>
              <a:t> </a:t>
            </a:r>
            <a:r>
              <a:rPr lang="ar-DZ" sz="2800" b="1" dirty="0" smtClean="0"/>
              <a:t>سی </a:t>
            </a:r>
            <a:r>
              <a:rPr lang="ar-DZ" sz="2800" b="1" dirty="0" smtClean="0"/>
              <a:t>محیط </a:t>
            </a:r>
            <a:r>
              <a:rPr lang="ar-DZ" sz="2800" b="1" dirty="0" smtClean="0"/>
              <a:t>مایع</a:t>
            </a:r>
            <a:r>
              <a:rPr lang="fa-IR" sz="2800" b="1" dirty="0" smtClean="0"/>
              <a:t> </a:t>
            </a:r>
            <a:r>
              <a:rPr lang="ar-DZ" sz="2800" b="1" dirty="0" smtClean="0"/>
              <a:t>دارند </a:t>
            </a:r>
            <a:r>
              <a:rPr lang="ar-DZ" sz="2800" b="1" dirty="0" smtClean="0"/>
              <a:t>در این موارد </a:t>
            </a:r>
            <a:r>
              <a:rPr lang="ar-DZ" sz="2800" b="1" dirty="0" smtClean="0"/>
              <a:t>استفاده</a:t>
            </a:r>
            <a:r>
              <a:rPr lang="fa-IR" sz="2800" b="1" dirty="0" smtClean="0"/>
              <a:t> </a:t>
            </a:r>
            <a:r>
              <a:rPr lang="ar-DZ" sz="2800" b="1" dirty="0" smtClean="0"/>
              <a:t>کرد</a:t>
            </a:r>
            <a:r>
              <a:rPr lang="ar-DZ" sz="2800" b="1" dirty="0" smtClean="0"/>
              <a:t>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304800"/>
            <a:ext cx="563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b="1" dirty="0" smtClean="0"/>
              <a:t>بهترین ضدانعقاد </a:t>
            </a:r>
            <a:r>
              <a:rPr lang="en-US" sz="2400" b="1" dirty="0" smtClean="0"/>
              <a:t>SPS . </a:t>
            </a:r>
            <a:r>
              <a:rPr lang="ar-DZ" sz="2400" b="1" dirty="0" smtClean="0"/>
              <a:t>با عمل ضدکمپلمان و ضدفاگوسیتوز به رشد باکتريها </a:t>
            </a:r>
            <a:r>
              <a:rPr lang="ar-DZ" sz="2400" b="1" dirty="0" smtClean="0"/>
              <a:t>کمک</a:t>
            </a:r>
            <a:r>
              <a:rPr lang="en-US" sz="2400" b="1" dirty="0" smtClean="0"/>
              <a:t> </a:t>
            </a:r>
            <a:r>
              <a:rPr lang="ar-DZ" sz="2400" b="1" dirty="0" smtClean="0"/>
              <a:t>میکند</a:t>
            </a:r>
            <a:endParaRPr lang="ar-DZ" sz="2400" b="1" dirty="0" smtClean="0"/>
          </a:p>
          <a:p>
            <a:pPr algn="r" rtl="1"/>
            <a:r>
              <a:rPr lang="ar-DZ" sz="2400" b="1" dirty="0" smtClean="0"/>
              <a:t>و </a:t>
            </a:r>
            <a:r>
              <a:rPr lang="ar-DZ" sz="2400" b="1" dirty="0" smtClean="0"/>
              <a:t>نباید از سدیم </a:t>
            </a:r>
            <a:r>
              <a:rPr lang="ar-DZ" sz="2400" b="1" dirty="0" smtClean="0"/>
              <a:t>سیترات</a:t>
            </a:r>
            <a:r>
              <a:rPr lang="ar-DZ" sz="2400" b="1" dirty="0" smtClean="0"/>
              <a:t> و هپارین</a:t>
            </a:r>
            <a:r>
              <a:rPr lang="ar-DZ" sz="2400" b="1" dirty="0" smtClean="0"/>
              <a:t> </a:t>
            </a:r>
            <a:r>
              <a:rPr lang="ar-DZ" sz="2400" b="1" dirty="0" smtClean="0"/>
              <a:t>که باعث مهار رشد تعدادي از گرم </a:t>
            </a:r>
            <a:r>
              <a:rPr lang="ar-DZ" sz="2400" b="1" dirty="0" smtClean="0"/>
              <a:t>مثبتها</a:t>
            </a:r>
            <a:r>
              <a:rPr lang="en-US" sz="2400" b="1" dirty="0" smtClean="0"/>
              <a:t> </a:t>
            </a:r>
            <a:r>
              <a:rPr lang="fa-IR" sz="2400" b="1" dirty="0" smtClean="0"/>
              <a:t>میشوند</a:t>
            </a:r>
            <a:endParaRPr lang="ar-DZ" sz="2400" b="1" dirty="0" smtClean="0"/>
          </a:p>
          <a:p>
            <a:pPr algn="r" rtl="1"/>
            <a:r>
              <a:rPr lang="ar-DZ" dirty="0" smtClean="0"/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91400" y="1371600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DZ" b="1" dirty="0" smtClean="0"/>
              <a:t>اتمسفر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9375" t="53908" r="53750" b="21294"/>
          <a:stretch>
            <a:fillRect/>
          </a:stretch>
        </p:blipFill>
        <p:spPr bwMode="auto">
          <a:xfrm>
            <a:off x="685800" y="457200"/>
            <a:ext cx="655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9375" t="60377" r="54375" b="12669"/>
          <a:stretch>
            <a:fillRect/>
          </a:stretch>
        </p:blipFill>
        <p:spPr bwMode="auto">
          <a:xfrm>
            <a:off x="990600" y="381000"/>
            <a:ext cx="579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62800" y="533400"/>
            <a:ext cx="15696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>
            <a:spAutoFit/>
            <a:scene3d>
              <a:camera prst="orthographicFront">
                <a:rot lat="298855" lon="21598860" rev="21573786"/>
              </a:camera>
              <a:lightRig rig="freezing" dir="t"/>
            </a:scene3d>
          </a:bodyPr>
          <a:lstStyle/>
          <a:p>
            <a:r>
              <a:rPr lang="ar-DZ" b="1" dirty="0" smtClean="0"/>
              <a:t>انکوباسیون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53612" t="27369" r="9375" b="42030"/>
          <a:stretch>
            <a:fillRect/>
          </a:stretch>
        </p:blipFill>
        <p:spPr bwMode="auto">
          <a:xfrm>
            <a:off x="914400" y="3276600"/>
            <a:ext cx="655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838201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4400" b="1" dirty="0" smtClean="0"/>
              <a:t>در زمان استفاده از </a:t>
            </a:r>
            <a:r>
              <a:rPr lang="ar-DZ" sz="4400" b="1" dirty="0" smtClean="0">
                <a:solidFill>
                  <a:srgbClr val="C00000"/>
                </a:solidFill>
              </a:rPr>
              <a:t>محیطهاي دوفازي </a:t>
            </a:r>
            <a:r>
              <a:rPr lang="ar-DZ" sz="4400" b="1" dirty="0" smtClean="0"/>
              <a:t>باید در روز اول </a:t>
            </a:r>
            <a:r>
              <a:rPr lang="ar-DZ" sz="4400" b="1" dirty="0" smtClean="0">
                <a:solidFill>
                  <a:srgbClr val="C00000"/>
                </a:solidFill>
              </a:rPr>
              <a:t>2</a:t>
            </a:r>
            <a:r>
              <a:rPr lang="ar-DZ" sz="4400" b="1" dirty="0" smtClean="0"/>
              <a:t> بار و در روزهاي بعد</a:t>
            </a:r>
          </a:p>
          <a:p>
            <a:pPr algn="r" rtl="1"/>
            <a:r>
              <a:rPr lang="ar-DZ" sz="4400" b="1" dirty="0" smtClean="0">
                <a:solidFill>
                  <a:srgbClr val="C00000"/>
                </a:solidFill>
              </a:rPr>
              <a:t>1</a:t>
            </a:r>
            <a:r>
              <a:rPr lang="ar-DZ" sz="4400" b="1" dirty="0" smtClean="0"/>
              <a:t> روز </a:t>
            </a:r>
            <a:r>
              <a:rPr lang="ar-DZ" sz="4400" b="1" dirty="0" smtClean="0"/>
              <a:t>به</a:t>
            </a:r>
            <a:r>
              <a:rPr lang="fa-IR" sz="4400" b="1" dirty="0" smtClean="0"/>
              <a:t> </a:t>
            </a:r>
            <a:r>
              <a:rPr lang="ar-DZ" sz="4400" b="1" dirty="0" smtClean="0"/>
              <a:t>آرامی </a:t>
            </a:r>
            <a:r>
              <a:rPr lang="ar-DZ" sz="4400" b="1" dirty="0" smtClean="0"/>
              <a:t>با </a:t>
            </a:r>
            <a:r>
              <a:rPr lang="ar-DZ" sz="4400" b="1" dirty="0" smtClean="0"/>
              <a:t>کج</a:t>
            </a:r>
            <a:r>
              <a:rPr lang="fa-IR" sz="4400" b="1" dirty="0" smtClean="0"/>
              <a:t> </a:t>
            </a:r>
            <a:r>
              <a:rPr lang="ar-DZ" sz="4400" b="1" dirty="0" smtClean="0"/>
              <a:t>کردن </a:t>
            </a:r>
            <a:r>
              <a:rPr lang="ar-DZ" sz="4400" b="1" dirty="0" smtClean="0"/>
              <a:t>بطري براي چند لحظه، فاز مایع را </a:t>
            </a:r>
            <a:r>
              <a:rPr lang="ar-DZ" sz="4400" b="1" dirty="0" smtClean="0"/>
              <a:t>باتمام </a:t>
            </a:r>
            <a:r>
              <a:rPr lang="ar-DZ" sz="4400" b="1" dirty="0" smtClean="0"/>
              <a:t>سطح جامد تماس </a:t>
            </a:r>
            <a:r>
              <a:rPr lang="ar-DZ" sz="4400" b="1" dirty="0" smtClean="0"/>
              <a:t>داد</a:t>
            </a:r>
            <a:endParaRPr lang="ar-DZ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81800" y="457200"/>
            <a:ext cx="1905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DZ" b="1" dirty="0" smtClean="0"/>
              <a:t>گزارش</a:t>
            </a:r>
            <a:r>
              <a:rPr lang="fa-IR" b="1" dirty="0" smtClean="0"/>
              <a:t> </a:t>
            </a:r>
            <a:r>
              <a:rPr lang="ar-DZ" b="1" dirty="0" smtClean="0"/>
              <a:t>و </a:t>
            </a:r>
            <a:r>
              <a:rPr lang="ar-DZ" b="1" dirty="0" smtClean="0"/>
              <a:t>تفسیر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41034" y="1219200"/>
            <a:ext cx="28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/>
              <a:t>:(Verbal Report) </a:t>
            </a:r>
            <a:r>
              <a:rPr lang="ar-DZ" b="1" dirty="0" smtClean="0"/>
              <a:t>گزارش </a:t>
            </a:r>
            <a:r>
              <a:rPr lang="ar-DZ" b="1" dirty="0" smtClean="0"/>
              <a:t>شفاهی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0" y="1828800"/>
            <a:ext cx="278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/>
              <a:t>:(Written Report) </a:t>
            </a:r>
            <a:r>
              <a:rPr lang="ar-DZ" b="1" dirty="0" smtClean="0"/>
              <a:t>گزارش </a:t>
            </a:r>
            <a:r>
              <a:rPr lang="ar-DZ" b="1" dirty="0" smtClean="0"/>
              <a:t>کتبی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3048000"/>
            <a:ext cx="2362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No growth in 1 week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2514600"/>
            <a:ext cx="23246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 growth after 7 days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40386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sz="2400" b="1" dirty="0" smtClean="0"/>
              <a:t>در موارد کشت خون مثبت زمان جداشدن قید شود، </a:t>
            </a:r>
            <a:r>
              <a:rPr lang="ar-DZ" sz="2400" b="1" dirty="0" smtClean="0"/>
              <a:t>به</a:t>
            </a:r>
            <a:r>
              <a:rPr lang="fa-IR" sz="2400" b="1" dirty="0" smtClean="0"/>
              <a:t> </a:t>
            </a:r>
            <a:r>
              <a:rPr lang="ar-DZ" sz="2400" b="1" dirty="0" smtClean="0"/>
              <a:t>خصوص کشت</a:t>
            </a:r>
            <a:r>
              <a:rPr lang="fa-IR" sz="2400" b="1" dirty="0" smtClean="0"/>
              <a:t> </a:t>
            </a:r>
            <a:r>
              <a:rPr lang="ar-DZ" sz="2400" b="1" dirty="0" smtClean="0"/>
              <a:t>هاي مثبت</a:t>
            </a:r>
            <a:r>
              <a:rPr lang="fa-IR" sz="2400" b="1" dirty="0" smtClean="0"/>
              <a:t> </a:t>
            </a:r>
            <a:r>
              <a:rPr lang="ar-DZ" sz="2400" b="1" dirty="0" smtClean="0"/>
              <a:t>با </a:t>
            </a:r>
            <a:r>
              <a:rPr lang="ar-DZ" sz="2400" b="1" i="1" dirty="0" smtClean="0">
                <a:solidFill>
                  <a:srgbClr val="C00000"/>
                </a:solidFill>
              </a:rPr>
              <a:t>استافیلوکوكهاي کواگولازمنفی</a:t>
            </a:r>
            <a:r>
              <a:rPr lang="ar-DZ" sz="2400" b="1" i="1" dirty="0" smtClean="0"/>
              <a:t>؛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33400" y="5638800"/>
            <a:ext cx="25285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A Probable Contaminant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5105400"/>
            <a:ext cx="5907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 smtClean="0"/>
              <a:t>در مواردي که فقط </a:t>
            </a:r>
            <a:r>
              <a:rPr lang="ar-DZ" sz="2800" b="1" dirty="0" smtClean="0">
                <a:solidFill>
                  <a:srgbClr val="C00000"/>
                </a:solidFill>
              </a:rPr>
              <a:t>یک بار </a:t>
            </a:r>
            <a:r>
              <a:rPr lang="ar-DZ" sz="2800" b="1" dirty="0" smtClean="0"/>
              <a:t>کشت خون </a:t>
            </a:r>
            <a:r>
              <a:rPr lang="ar-DZ" sz="2800" b="1" dirty="0" smtClean="0"/>
              <a:t>انجام</a:t>
            </a:r>
            <a:r>
              <a:rPr lang="fa-IR" sz="2800" b="1" dirty="0" smtClean="0"/>
              <a:t> </a:t>
            </a:r>
            <a:r>
              <a:rPr lang="ar-DZ" sz="2800" b="1" dirty="0" smtClean="0"/>
              <a:t>شود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228600"/>
            <a:ext cx="47317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DZ" b="1" dirty="0" smtClean="0">
                <a:solidFill>
                  <a:srgbClr val="FF0000"/>
                </a:solidFill>
              </a:rPr>
              <a:t>دستورالعمل </a:t>
            </a:r>
            <a:r>
              <a:rPr lang="ar-DZ" b="1" dirty="0" smtClean="0">
                <a:solidFill>
                  <a:srgbClr val="FF0000"/>
                </a:solidFill>
              </a:rPr>
              <a:t>جمع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ar-DZ" b="1" dirty="0" smtClean="0">
                <a:solidFill>
                  <a:srgbClr val="FF0000"/>
                </a:solidFill>
              </a:rPr>
              <a:t>آوري </a:t>
            </a:r>
            <a:r>
              <a:rPr lang="ar-DZ" sz="2400" b="1" dirty="0" smtClean="0">
                <a:solidFill>
                  <a:srgbClr val="FF0000"/>
                </a:solidFill>
              </a:rPr>
              <a:t>نمونه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ar-DZ" b="1" dirty="0" smtClean="0">
                <a:solidFill>
                  <a:srgbClr val="FF0000"/>
                </a:solidFill>
              </a:rPr>
              <a:t>هاي </a:t>
            </a:r>
            <a:r>
              <a:rPr lang="ar-DZ" b="1" dirty="0" smtClean="0">
                <a:solidFill>
                  <a:srgbClr val="FF0000"/>
                </a:solidFill>
              </a:rPr>
              <a:t>ادراري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0210" y="1066800"/>
            <a:ext cx="377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smtClean="0"/>
              <a:t>1. شرایط آمادگی بیمار قبل از </a:t>
            </a:r>
            <a:r>
              <a:rPr lang="ar-DZ" b="1" dirty="0" smtClean="0"/>
              <a:t>جمع</a:t>
            </a:r>
            <a:r>
              <a:rPr lang="fa-IR" b="1" dirty="0" smtClean="0"/>
              <a:t> </a:t>
            </a:r>
            <a:r>
              <a:rPr lang="ar-DZ" b="1" dirty="0" smtClean="0"/>
              <a:t>آوري </a:t>
            </a:r>
            <a:r>
              <a:rPr lang="ar-DZ" b="1" dirty="0" smtClean="0"/>
              <a:t>نمونه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2500" t="46361" r="21250" b="28841"/>
          <a:stretch>
            <a:fillRect/>
          </a:stretch>
        </p:blipFill>
        <p:spPr bwMode="auto">
          <a:xfrm>
            <a:off x="381000" y="1524000"/>
            <a:ext cx="746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24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2</a:t>
            </a:r>
            <a:r>
              <a:rPr lang="en-US" b="1" dirty="0" smtClean="0"/>
              <a:t>. Random urine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290060" y="4572000"/>
            <a:ext cx="38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smtClean="0"/>
              <a:t>2. تکمیل فرم درخواست یا دریافت نمونۀ ادراري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2500" t="73720" r="21875" b="13342"/>
          <a:stretch>
            <a:fillRect/>
          </a:stretch>
        </p:blipFill>
        <p:spPr bwMode="auto">
          <a:xfrm>
            <a:off x="3352800" y="5029200"/>
            <a:ext cx="464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7000" y="457200"/>
            <a:ext cx="244650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b="1" dirty="0" smtClean="0"/>
              <a:t>کشت </a:t>
            </a:r>
            <a:r>
              <a:rPr lang="ar-DZ" b="1" dirty="0" smtClean="0"/>
              <a:t>فرآورده</a:t>
            </a:r>
            <a:r>
              <a:rPr lang="fa-IR" b="1" dirty="0" smtClean="0"/>
              <a:t> </a:t>
            </a:r>
            <a:r>
              <a:rPr lang="ar-DZ" b="1" dirty="0" smtClean="0"/>
              <a:t>هاي بانک</a:t>
            </a:r>
            <a:r>
              <a:rPr lang="fa-IR" b="1" dirty="0" smtClean="0"/>
              <a:t> </a:t>
            </a:r>
            <a:r>
              <a:rPr lang="ar-DZ" b="1" dirty="0" smtClean="0"/>
              <a:t>خون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8750" t="42049" r="53750" b="18059"/>
          <a:stretch>
            <a:fillRect/>
          </a:stretch>
        </p:blipFill>
        <p:spPr bwMode="auto">
          <a:xfrm>
            <a:off x="838200" y="1143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53125" t="53276" r="10000" b="34232"/>
          <a:stretch>
            <a:fillRect/>
          </a:stretch>
        </p:blipFill>
        <p:spPr bwMode="auto">
          <a:xfrm>
            <a:off x="304800" y="3048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l="53750" t="58625" r="10000" b="27359"/>
          <a:stretch>
            <a:fillRect/>
          </a:stretch>
        </p:blipFill>
        <p:spPr bwMode="auto">
          <a:xfrm>
            <a:off x="990600" y="32766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0" y="457200"/>
            <a:ext cx="103586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DZ" b="1" dirty="0" smtClean="0"/>
              <a:t>روش</a:t>
            </a:r>
            <a:r>
              <a:rPr lang="fa-IR" b="1" dirty="0" smtClean="0"/>
              <a:t> کشت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53750" t="53722" r="9375" b="21294"/>
          <a:stretch>
            <a:fillRect/>
          </a:stretch>
        </p:blipFill>
        <p:spPr bwMode="auto">
          <a:xfrm>
            <a:off x="1371600" y="11430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8750" t="25202" r="53750" b="41375"/>
          <a:stretch>
            <a:fillRect/>
          </a:stretch>
        </p:blipFill>
        <p:spPr bwMode="auto">
          <a:xfrm>
            <a:off x="1143000" y="3276600"/>
            <a:ext cx="655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5867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References</a:t>
            </a:r>
          </a:p>
          <a:p>
            <a:r>
              <a:rPr lang="en-US" sz="1400" b="1" dirty="0" smtClean="0"/>
              <a:t>1. 1-Mandell L. Gerald: </a:t>
            </a:r>
            <a:r>
              <a:rPr lang="en-US" sz="1400" b="1" i="1" dirty="0" smtClean="0"/>
              <a:t>Principles and Practice of Infectious Diseases, 6 TH</a:t>
            </a:r>
          </a:p>
          <a:p>
            <a:r>
              <a:rPr lang="en-US" sz="1400" b="1" dirty="0" smtClean="0"/>
              <a:t>editions, Elsevier Churchill Livingstone, 2005.</a:t>
            </a:r>
          </a:p>
          <a:p>
            <a:r>
              <a:rPr lang="en-US" sz="1400" b="1" dirty="0" smtClean="0"/>
              <a:t>2. Murray R. Patrick: </a:t>
            </a:r>
            <a:r>
              <a:rPr lang="en-US" sz="1400" b="1" i="1" dirty="0" smtClean="0"/>
              <a:t>Manual of Clinical Microbiology, 8 TH editions, American</a:t>
            </a:r>
          </a:p>
          <a:p>
            <a:r>
              <a:rPr lang="en-US" sz="1400" b="1" dirty="0" smtClean="0"/>
              <a:t>Society for Microbiology, 2003.</a:t>
            </a:r>
          </a:p>
          <a:p>
            <a:r>
              <a:rPr lang="en-US" sz="1400" b="1" dirty="0" smtClean="0"/>
              <a:t>3. Forbes A. Betty: </a:t>
            </a:r>
            <a:r>
              <a:rPr lang="en-US" sz="1400" b="1" i="1" dirty="0" smtClean="0"/>
              <a:t>Bailey &amp; Scott’ s Diagnostic Microbiology, 11 TH editions,</a:t>
            </a:r>
          </a:p>
          <a:p>
            <a:r>
              <a:rPr lang="en-US" sz="1400" b="1" dirty="0" smtClean="0"/>
              <a:t>Mosby, 2002.</a:t>
            </a:r>
          </a:p>
          <a:p>
            <a:r>
              <a:rPr lang="en-US" sz="1400" b="1" dirty="0" smtClean="0"/>
              <a:t>4. Mahon R. Connie: </a:t>
            </a:r>
            <a:r>
              <a:rPr lang="en-US" sz="1400" b="1" i="1" dirty="0" smtClean="0"/>
              <a:t>Textbook of Diagnostic Microbiology, 2 ED editions, W.B.</a:t>
            </a:r>
          </a:p>
          <a:p>
            <a:r>
              <a:rPr lang="en-US" sz="1400" b="1" dirty="0" smtClean="0"/>
              <a:t>Saunders, 2000.</a:t>
            </a:r>
          </a:p>
          <a:p>
            <a:r>
              <a:rPr lang="en-US" sz="1400" b="1" dirty="0" smtClean="0"/>
              <a:t>5. Isenberg D. Henry: </a:t>
            </a:r>
            <a:r>
              <a:rPr lang="en-US" sz="1400" b="1" i="1" dirty="0" smtClean="0"/>
              <a:t>Clinical Microbiology Procedures Handbook, American</a:t>
            </a:r>
          </a:p>
          <a:p>
            <a:r>
              <a:rPr lang="en-US" sz="1400" b="1" dirty="0" smtClean="0"/>
              <a:t>Society for Microbiology, 1992 &amp; 2004.</a:t>
            </a:r>
          </a:p>
          <a:p>
            <a:r>
              <a:rPr lang="en-US" sz="1400" b="1" dirty="0" smtClean="0"/>
              <a:t>6. Reduction in Central Line-</a:t>
            </a:r>
            <a:r>
              <a:rPr lang="en-US" sz="1400" b="1" i="1" dirty="0" smtClean="0"/>
              <a:t>Associated Bloodstream Infections among Patients</a:t>
            </a:r>
          </a:p>
          <a:p>
            <a:r>
              <a:rPr lang="en-US" sz="1400" b="1" i="1" dirty="0" smtClean="0"/>
              <a:t>in Intensive Care Units-Pennsylvania, April 2001-March 2005: MMWR</a:t>
            </a:r>
          </a:p>
          <a:p>
            <a:r>
              <a:rPr lang="nl-NL" sz="1400" b="1" dirty="0" smtClean="0"/>
              <a:t>October 14, 2005 / Vol. 54 /No. 40.</a:t>
            </a:r>
          </a:p>
          <a:p>
            <a:r>
              <a:rPr lang="en-US" sz="1400" b="1" dirty="0" smtClean="0"/>
              <a:t>7. </a:t>
            </a:r>
            <a:r>
              <a:rPr lang="en-US" sz="1400" b="1" dirty="0" err="1" smtClean="0"/>
              <a:t>Nasia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Safdar</a:t>
            </a:r>
            <a:r>
              <a:rPr lang="en-US" sz="1400" b="1" dirty="0" smtClean="0"/>
              <a:t>, MD, MS; Jason P. Fine, PhD; and Dennis G. Maki, MD: Meta-</a:t>
            </a:r>
          </a:p>
          <a:p>
            <a:r>
              <a:rPr lang="en-US" sz="1400" b="1" dirty="0" smtClean="0"/>
              <a:t>Analysis: </a:t>
            </a:r>
            <a:r>
              <a:rPr lang="en-US" sz="1400" b="1" i="1" dirty="0" smtClean="0"/>
              <a:t>Methods for Diagnosing Intravascular Device-Related Bloodstream</a:t>
            </a:r>
          </a:p>
          <a:p>
            <a:r>
              <a:rPr lang="en-US" sz="1400" b="1" i="1" dirty="0" smtClean="0"/>
              <a:t>Infection, Ann </a:t>
            </a:r>
            <a:r>
              <a:rPr lang="en-US" sz="1400" b="1" i="1" dirty="0" err="1" smtClean="0"/>
              <a:t>InternMed</a:t>
            </a:r>
            <a:r>
              <a:rPr lang="en-US" sz="1400" b="1" i="1" dirty="0" smtClean="0"/>
              <a:t>. 2005, 142:451-466.</a:t>
            </a:r>
          </a:p>
          <a:p>
            <a:r>
              <a:rPr lang="en-US" sz="1400" b="1" dirty="0" smtClean="0"/>
              <a:t>8. </a:t>
            </a:r>
            <a:r>
              <a:rPr lang="en-US" sz="1400" b="1" dirty="0" err="1" smtClean="0"/>
              <a:t>Stéphane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Hugonnet</a:t>
            </a:r>
            <a:r>
              <a:rPr lang="en-US" sz="1400" b="1" dirty="0" smtClean="0"/>
              <a:t>, Hugo Sax, Philippe </a:t>
            </a:r>
            <a:r>
              <a:rPr lang="en-US" sz="1400" b="1" dirty="0" err="1" smtClean="0"/>
              <a:t>Eggimann</a:t>
            </a:r>
            <a:r>
              <a:rPr lang="en-US" sz="1400" b="1" dirty="0" smtClean="0"/>
              <a:t>, Jean-Claude Chevrolet,</a:t>
            </a:r>
          </a:p>
          <a:p>
            <a:r>
              <a:rPr lang="en-US" sz="1400" b="1" dirty="0" smtClean="0"/>
              <a:t>and Didier </a:t>
            </a:r>
            <a:r>
              <a:rPr lang="en-US" sz="1400" b="1" dirty="0" err="1" smtClean="0"/>
              <a:t>Pittet</a:t>
            </a:r>
            <a:r>
              <a:rPr lang="en-US" sz="1400" b="1" dirty="0" smtClean="0"/>
              <a:t>: </a:t>
            </a:r>
            <a:r>
              <a:rPr lang="en-US" sz="1400" b="1" i="1" dirty="0" err="1" smtClean="0"/>
              <a:t>Nosocomial</a:t>
            </a:r>
            <a:r>
              <a:rPr lang="en-US" sz="1400" b="1" i="1" dirty="0" smtClean="0"/>
              <a:t> Bloodstream Infection and Clinical Sepsis,</a:t>
            </a:r>
          </a:p>
          <a:p>
            <a:r>
              <a:rPr lang="en-US" sz="1400" b="1" dirty="0" smtClean="0"/>
              <a:t>Emerging Infectious Diseases, Vol. 10, No. 1, January 2004, CDC.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524000"/>
            <a:ext cx="8398933" cy="554038"/>
          </a:xfrm>
        </p:spPr>
        <p:txBody>
          <a:bodyPr>
            <a:normAutofit lnSpcReduction="10000"/>
          </a:bodyPr>
          <a:lstStyle/>
          <a:p>
            <a:endParaRPr lang="en-US" smtClean="0"/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6" y="-9525"/>
            <a:ext cx="9176456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2804" y="30480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smtClean="0"/>
              <a:t>3. </a:t>
            </a:r>
            <a:r>
              <a:rPr lang="ar-DZ" b="1" dirty="0" smtClean="0"/>
              <a:t>نمونه</a:t>
            </a:r>
            <a:r>
              <a:rPr lang="fa-IR" b="1" dirty="0" smtClean="0"/>
              <a:t> </a:t>
            </a:r>
            <a:r>
              <a:rPr lang="ar-DZ" b="1" dirty="0" smtClean="0"/>
              <a:t>گیري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8200" y="990600"/>
            <a:ext cx="295082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DZ" b="1" dirty="0" smtClean="0"/>
              <a:t>بیمارانی </a:t>
            </a:r>
            <a:r>
              <a:rPr lang="ar-DZ" b="1" dirty="0" smtClean="0"/>
              <a:t>که سوند ادراري دارند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533400"/>
            <a:ext cx="29605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DZ" b="1" dirty="0" smtClean="0"/>
              <a:t>بیمارانی </a:t>
            </a:r>
            <a:r>
              <a:rPr lang="ar-DZ" b="1" dirty="0" smtClean="0"/>
              <a:t>که سوند ادراري </a:t>
            </a:r>
            <a:r>
              <a:rPr lang="fa-IR" b="1" dirty="0" smtClean="0"/>
              <a:t>ن</a:t>
            </a:r>
            <a:r>
              <a:rPr lang="ar-DZ" b="1" dirty="0" smtClean="0"/>
              <a:t>دارند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18288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1600" b="1" dirty="0" smtClean="0"/>
              <a:t>در </a:t>
            </a:r>
            <a:r>
              <a:rPr lang="ar-DZ" sz="1600" b="1" dirty="0" smtClean="0"/>
              <a:t>مواردي که از سوندهاي ادراري </a:t>
            </a:r>
            <a:r>
              <a:rPr lang="ar-DZ" sz="1600" b="1" dirty="0" smtClean="0"/>
              <a:t>طولانی</a:t>
            </a:r>
            <a:r>
              <a:rPr lang="fa-IR" sz="1600" b="1" dirty="0" smtClean="0"/>
              <a:t> </a:t>
            </a:r>
            <a:r>
              <a:rPr lang="ar-DZ" sz="1600" b="1" dirty="0" smtClean="0"/>
              <a:t>مدت استفاده</a:t>
            </a:r>
            <a:r>
              <a:rPr lang="fa-IR" sz="1600" b="1" dirty="0" smtClean="0"/>
              <a:t> </a:t>
            </a:r>
            <a:r>
              <a:rPr lang="ar-DZ" sz="1600" b="1" dirty="0" smtClean="0"/>
              <a:t>میشود</a:t>
            </a:r>
            <a:r>
              <a:rPr lang="fa-IR" sz="1600" b="1" dirty="0" smtClean="0"/>
              <a:t>(کاتتر فولی)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28600" y="1828800"/>
            <a:ext cx="1881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Indwelling </a:t>
            </a:r>
            <a:r>
              <a:rPr lang="en-US" sz="1600" dirty="0" smtClean="0"/>
              <a:t>Catheter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375" t="56065" r="55000" b="34232"/>
          <a:stretch>
            <a:fillRect/>
          </a:stretch>
        </p:blipFill>
        <p:spPr bwMode="auto">
          <a:xfrm>
            <a:off x="914400" y="2209800"/>
            <a:ext cx="670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76800" y="4114800"/>
            <a:ext cx="3048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ar-DZ" b="1" dirty="0" smtClean="0"/>
              <a:t>سوند </a:t>
            </a:r>
            <a:r>
              <a:rPr lang="ar-DZ" b="1" dirty="0" smtClean="0"/>
              <a:t>نلاتون یا </a:t>
            </a:r>
            <a:r>
              <a:rPr lang="ar-DZ" b="1" dirty="0" smtClean="0"/>
              <a:t>کاتتر</a:t>
            </a:r>
            <a:r>
              <a:rPr lang="en-US" b="1" dirty="0" smtClean="0"/>
              <a:t>Straight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4724400"/>
            <a:ext cx="33528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DZ" b="1" dirty="0" smtClean="0"/>
              <a:t>نمونۀ ادرار سوپراپوبیک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1875" t="26065" r="52500" b="61860"/>
          <a:stretch>
            <a:fillRect/>
          </a:stretch>
        </p:blipFill>
        <p:spPr bwMode="auto">
          <a:xfrm>
            <a:off x="228600" y="44958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953000" y="5943600"/>
            <a:ext cx="3048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b="1" dirty="0" smtClean="0"/>
              <a:t>نمونه</a:t>
            </a:r>
            <a:r>
              <a:rPr lang="en-US" b="1" dirty="0" smtClean="0"/>
              <a:t> </a:t>
            </a:r>
            <a:r>
              <a:rPr lang="ar-DZ" b="1" dirty="0" smtClean="0"/>
              <a:t>گیري </a:t>
            </a:r>
            <a:r>
              <a:rPr lang="ar-DZ" b="1" dirty="0" smtClean="0"/>
              <a:t>ادرار با سیستوسکوپی: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5943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1. </a:t>
            </a:r>
            <a:r>
              <a:rPr lang="en-US" sz="1400" b="1" dirty="0" smtClean="0"/>
              <a:t>Clean -</a:t>
            </a:r>
            <a:r>
              <a:rPr lang="en-US" sz="1400" b="1" dirty="0" smtClean="0"/>
              <a:t>Catch</a:t>
            </a:r>
            <a:r>
              <a:rPr lang="en-US" sz="1400" b="1" dirty="0" smtClean="0"/>
              <a:t>, Midstream</a:t>
            </a:r>
            <a:endParaRPr lang="en-US" sz="1400" b="1" dirty="0" smtClean="0"/>
          </a:p>
          <a:p>
            <a:r>
              <a:rPr lang="en-US" sz="1400" b="1" dirty="0" smtClean="0"/>
              <a:t>2. Clean-Voided, Midstream</a:t>
            </a:r>
            <a:endParaRPr lang="en-US" sz="1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875" t="48518" r="52500" b="12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1875" t="22642" r="21250" b="72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3006</Words>
  <Application>Microsoft Office PowerPoint</Application>
  <PresentationFormat>On-screen Show (4:3)</PresentationFormat>
  <Paragraphs>317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tik</cp:lastModifiedBy>
  <cp:revision>37</cp:revision>
  <dcterms:created xsi:type="dcterms:W3CDTF">2006-08-16T00:00:00Z</dcterms:created>
  <dcterms:modified xsi:type="dcterms:W3CDTF">2013-09-30T09:50:47Z</dcterms:modified>
</cp:coreProperties>
</file>