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9"/>
  </p:notesMasterIdLst>
  <p:sldIdLst>
    <p:sldId id="256" r:id="rId2"/>
    <p:sldId id="339" r:id="rId3"/>
    <p:sldId id="340" r:id="rId4"/>
    <p:sldId id="328" r:id="rId5"/>
    <p:sldId id="362" r:id="rId6"/>
    <p:sldId id="363" r:id="rId7"/>
    <p:sldId id="364" r:id="rId8"/>
    <p:sldId id="365" r:id="rId9"/>
    <p:sldId id="366" r:id="rId10"/>
    <p:sldId id="367" r:id="rId11"/>
    <p:sldId id="368" r:id="rId12"/>
    <p:sldId id="369" r:id="rId13"/>
    <p:sldId id="370" r:id="rId14"/>
    <p:sldId id="371" r:id="rId15"/>
    <p:sldId id="372" r:id="rId16"/>
    <p:sldId id="373" r:id="rId17"/>
    <p:sldId id="374" r:id="rId18"/>
    <p:sldId id="375" r:id="rId19"/>
    <p:sldId id="376" r:id="rId20"/>
    <p:sldId id="377" r:id="rId21"/>
    <p:sldId id="378" r:id="rId22"/>
    <p:sldId id="379" r:id="rId23"/>
    <p:sldId id="380" r:id="rId24"/>
    <p:sldId id="381" r:id="rId25"/>
    <p:sldId id="382" r:id="rId26"/>
    <p:sldId id="383" r:id="rId27"/>
    <p:sldId id="384" r:id="rId28"/>
    <p:sldId id="385" r:id="rId29"/>
    <p:sldId id="386" r:id="rId30"/>
    <p:sldId id="387" r:id="rId31"/>
    <p:sldId id="388" r:id="rId32"/>
    <p:sldId id="389" r:id="rId33"/>
    <p:sldId id="390" r:id="rId34"/>
    <p:sldId id="391" r:id="rId35"/>
    <p:sldId id="392" r:id="rId36"/>
    <p:sldId id="393" r:id="rId37"/>
    <p:sldId id="341" r:id="rId3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441" autoAdjust="0"/>
    <p:restoredTop sz="94671" autoAdjust="0"/>
  </p:normalViewPr>
  <p:slideViewPr>
    <p:cSldViewPr>
      <p:cViewPr varScale="1">
        <p:scale>
          <a:sx n="70" d="100"/>
          <a:sy n="70" d="100"/>
        </p:scale>
        <p:origin x="1428" y="72"/>
      </p:cViewPr>
      <p:guideLst>
        <p:guide orient="horz" pos="2160"/>
        <p:guide pos="2880"/>
      </p:guideLst>
    </p:cSldViewPr>
  </p:slideViewPr>
  <p:outlineViewPr>
    <p:cViewPr>
      <p:scale>
        <a:sx n="33" d="100"/>
        <a:sy n="33" d="100"/>
      </p:scale>
      <p:origin x="0" y="467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0271AB-5A54-46BA-8B00-B7A979523471}" type="datetimeFigureOut">
              <a:rPr lang="en-US" smtClean="0"/>
              <a:t>2/7/2016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5CD5D7-DBE2-4E39-9F42-34B32C9250C0}" type="slidenum">
              <a:rPr lang="en-US" smtClean="0"/>
              <a:t>‹#›</a:t>
            </a:fld>
            <a:endParaRPr lang="en-US"/>
          </a:p>
        </p:txBody>
      </p:sp>
    </p:spTree>
    <p:extLst>
      <p:ext uri="{BB962C8B-B14F-4D97-AF65-F5344CB8AC3E}">
        <p14:creationId xmlns:p14="http://schemas.microsoft.com/office/powerpoint/2010/main" val="2450292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CD5D7-DBE2-4E39-9F42-34B32C9250C0}" type="slidenum">
              <a:rPr lang="en-US" smtClean="0"/>
              <a:t>28</a:t>
            </a:fld>
            <a:endParaRPr lang="en-US"/>
          </a:p>
        </p:txBody>
      </p:sp>
    </p:spTree>
    <p:extLst>
      <p:ext uri="{BB962C8B-B14F-4D97-AF65-F5344CB8AC3E}">
        <p14:creationId xmlns:p14="http://schemas.microsoft.com/office/powerpoint/2010/main" val="466197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4A8F4ED-C83D-47E9-84E3-775A47ED1C1C}" type="datetimeFigureOut">
              <a:rPr lang="fa-IR" smtClean="0"/>
              <a:t>28/04/1437</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79764AE1-01C0-488D-91B1-DD099ED9F45B}"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A8F4ED-C83D-47E9-84E3-775A47ED1C1C}" type="datetimeFigureOut">
              <a:rPr lang="fa-IR" smtClean="0"/>
              <a:t>28/04/1437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764AE1-01C0-488D-91B1-DD099ED9F45B}"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A8F4ED-C83D-47E9-84E3-775A47ED1C1C}" type="datetimeFigureOut">
              <a:rPr lang="fa-IR" smtClean="0"/>
              <a:t>28/04/1437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764AE1-01C0-488D-91B1-DD099ED9F45B}"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A8F4ED-C83D-47E9-84E3-775A47ED1C1C}" type="datetimeFigureOut">
              <a:rPr lang="fa-IR" smtClean="0"/>
              <a:t>28/04/1437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764AE1-01C0-488D-91B1-DD099ED9F45B}"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4A8F4ED-C83D-47E9-84E3-775A47ED1C1C}" type="datetimeFigureOut">
              <a:rPr lang="fa-IR" smtClean="0"/>
              <a:t>28/04/1437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764AE1-01C0-488D-91B1-DD099ED9F45B}"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A8F4ED-C83D-47E9-84E3-775A47ED1C1C}" type="datetimeFigureOut">
              <a:rPr lang="fa-IR" smtClean="0"/>
              <a:t>28/04/1437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9764AE1-01C0-488D-91B1-DD099ED9F45B}"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4A8F4ED-C83D-47E9-84E3-775A47ED1C1C}" type="datetimeFigureOut">
              <a:rPr lang="fa-IR" smtClean="0"/>
              <a:t>28/04/1437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9764AE1-01C0-488D-91B1-DD099ED9F45B}"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A8F4ED-C83D-47E9-84E3-775A47ED1C1C}" type="datetimeFigureOut">
              <a:rPr lang="fa-IR" smtClean="0"/>
              <a:t>28/04/1437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9764AE1-01C0-488D-91B1-DD099ED9F45B}"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A8F4ED-C83D-47E9-84E3-775A47ED1C1C}" type="datetimeFigureOut">
              <a:rPr lang="fa-IR" smtClean="0"/>
              <a:t>28/04/1437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9764AE1-01C0-488D-91B1-DD099ED9F45B}"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A8F4ED-C83D-47E9-84E3-775A47ED1C1C}" type="datetimeFigureOut">
              <a:rPr lang="fa-IR" smtClean="0"/>
              <a:t>28/04/1437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9764AE1-01C0-488D-91B1-DD099ED9F45B}"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A8F4ED-C83D-47E9-84E3-775A47ED1C1C}" type="datetimeFigureOut">
              <a:rPr lang="fa-IR" smtClean="0"/>
              <a:t>28/04/1437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79764AE1-01C0-488D-91B1-DD099ED9F45B}" type="slidenum">
              <a:rPr lang="fa-IR" smtClean="0"/>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4A8F4ED-C83D-47E9-84E3-775A47ED1C1C}" type="datetimeFigureOut">
              <a:rPr lang="fa-IR" smtClean="0"/>
              <a:t>28/04/1437</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764AE1-01C0-488D-91B1-DD099ED9F45B}" type="slidenum">
              <a:rPr lang="fa-IR" smtClean="0"/>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a:effectLst/>
              </a:rPr>
              <a:t>Pregnancy and Heart Disease</a:t>
            </a:r>
            <a:endParaRPr lang="fa-IR" sz="4000" dirty="0">
              <a:cs typeface="B Nazanin" pitchFamily="2" charset="-78"/>
            </a:endParaRPr>
          </a:p>
        </p:txBody>
      </p:sp>
      <p:sp>
        <p:nvSpPr>
          <p:cNvPr id="3" name="Subtitle 2"/>
          <p:cNvSpPr>
            <a:spLocks noGrp="1"/>
          </p:cNvSpPr>
          <p:nvPr>
            <p:ph type="subTitle" idx="1"/>
          </p:nvPr>
        </p:nvSpPr>
        <p:spPr>
          <a:xfrm>
            <a:off x="533400" y="5517232"/>
            <a:ext cx="7854696" cy="1008112"/>
          </a:xfrm>
        </p:spPr>
        <p:txBody>
          <a:bodyPr>
            <a:normAutofit lnSpcReduction="10000"/>
          </a:bodyPr>
          <a:lstStyle/>
          <a:p>
            <a:pPr algn="ctr"/>
            <a:r>
              <a:rPr lang="en-US" sz="2800" b="1" dirty="0" smtClean="0">
                <a:solidFill>
                  <a:schemeClr val="bg1"/>
                </a:solidFill>
                <a:effectLst>
                  <a:outerShdw blurRad="38100" dist="38100" dir="2700000" algn="tl">
                    <a:srgbClr val="000000">
                      <a:alpha val="43137"/>
                    </a:srgbClr>
                  </a:outerShdw>
                </a:effectLst>
                <a:cs typeface="B Nazanin" pitchFamily="2" charset="-78"/>
              </a:rPr>
              <a:t>Hessami.MD</a:t>
            </a:r>
          </a:p>
          <a:p>
            <a:pPr algn="ctr"/>
            <a:r>
              <a:rPr lang="en-US" sz="2800" b="1" dirty="0" smtClean="0">
                <a:solidFill>
                  <a:schemeClr val="bg1"/>
                </a:solidFill>
                <a:effectLst>
                  <a:outerShdw blurRad="38100" dist="38100" dir="2700000" algn="tl">
                    <a:srgbClr val="000000">
                      <a:alpha val="43137"/>
                    </a:srgbClr>
                  </a:outerShdw>
                </a:effectLst>
                <a:cs typeface="B Nazanin" pitchFamily="2" charset="-78"/>
              </a:rPr>
              <a:t>1394</a:t>
            </a:r>
            <a:endParaRPr lang="fa-IR" sz="2800" b="1" dirty="0">
              <a:solidFill>
                <a:schemeClr val="bg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43948138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20080"/>
          </a:xfrm>
        </p:spPr>
        <p:txBody>
          <a:bodyPr>
            <a:normAutofit fontScale="90000"/>
          </a:bodyPr>
          <a:lstStyle/>
          <a:p>
            <a:r>
              <a:rPr lang="en-US" dirty="0"/>
              <a:t>Physical Examination</a:t>
            </a:r>
          </a:p>
        </p:txBody>
      </p:sp>
      <p:sp>
        <p:nvSpPr>
          <p:cNvPr id="3" name="Content Placeholder 2"/>
          <p:cNvSpPr>
            <a:spLocks noGrp="1"/>
          </p:cNvSpPr>
          <p:nvPr>
            <p:ph idx="1"/>
          </p:nvPr>
        </p:nvSpPr>
        <p:spPr>
          <a:xfrm>
            <a:off x="457200" y="1124744"/>
            <a:ext cx="8229600" cy="5199856"/>
          </a:xfrm>
        </p:spPr>
        <p:txBody>
          <a:bodyPr>
            <a:normAutofit fontScale="77500" lnSpcReduction="20000"/>
          </a:bodyPr>
          <a:lstStyle/>
          <a:p>
            <a:pPr marL="0" indent="0" algn="l">
              <a:buNone/>
            </a:pPr>
            <a:r>
              <a:rPr lang="en-US" dirty="0" smtClean="0"/>
              <a:t> </a:t>
            </a:r>
            <a:r>
              <a:rPr lang="en-US" dirty="0"/>
              <a:t>The heart rate increases </a:t>
            </a:r>
          </a:p>
          <a:p>
            <a:pPr marL="0" indent="0" algn="l">
              <a:buNone/>
            </a:pPr>
            <a:endParaRPr lang="en-US" dirty="0" smtClean="0"/>
          </a:p>
          <a:p>
            <a:pPr marL="0" indent="0" algn="l">
              <a:buNone/>
            </a:pPr>
            <a:r>
              <a:rPr lang="en-US" dirty="0" smtClean="0"/>
              <a:t> </a:t>
            </a:r>
            <a:r>
              <a:rPr lang="en-US" dirty="0"/>
              <a:t>pulse volume is often bounding. </a:t>
            </a:r>
            <a:endParaRPr lang="en-US" dirty="0" smtClean="0"/>
          </a:p>
          <a:p>
            <a:pPr marL="0" indent="0" algn="l">
              <a:buNone/>
            </a:pPr>
            <a:endParaRPr lang="en-US" dirty="0"/>
          </a:p>
          <a:p>
            <a:pPr marL="0" indent="0" algn="l">
              <a:buNone/>
            </a:pPr>
            <a:r>
              <a:rPr lang="en-US" dirty="0" smtClean="0"/>
              <a:t> </a:t>
            </a:r>
            <a:r>
              <a:rPr lang="en-US" dirty="0"/>
              <a:t>the jugular venous pressure may be </a:t>
            </a:r>
            <a:r>
              <a:rPr lang="en-US" dirty="0" smtClean="0"/>
              <a:t>elevated </a:t>
            </a:r>
            <a:r>
              <a:rPr lang="en-US" dirty="0"/>
              <a:t>with brisk descents, because of the volume overload and reduced peripheral resistance. </a:t>
            </a:r>
            <a:endParaRPr lang="en-US" dirty="0" smtClean="0"/>
          </a:p>
          <a:p>
            <a:pPr marL="0" indent="0" algn="l">
              <a:buNone/>
            </a:pPr>
            <a:endParaRPr lang="en-US" dirty="0"/>
          </a:p>
          <a:p>
            <a:pPr marL="0" indent="0" algn="l">
              <a:buNone/>
            </a:pPr>
            <a:r>
              <a:rPr lang="en-US" dirty="0" smtClean="0"/>
              <a:t>The </a:t>
            </a:r>
            <a:r>
              <a:rPr lang="en-US" dirty="0"/>
              <a:t>apical impulse is more </a:t>
            </a:r>
            <a:r>
              <a:rPr lang="en-US" dirty="0" smtClean="0"/>
              <a:t>prominent</a:t>
            </a:r>
            <a:endParaRPr lang="en-US" dirty="0"/>
          </a:p>
          <a:p>
            <a:pPr marL="0" indent="0" algn="l">
              <a:buNone/>
            </a:pPr>
            <a:endParaRPr lang="en-US" dirty="0" smtClean="0"/>
          </a:p>
          <a:p>
            <a:pPr marL="0" indent="0" algn="l">
              <a:buNone/>
            </a:pPr>
            <a:r>
              <a:rPr lang="en-US" dirty="0" smtClean="0"/>
              <a:t> </a:t>
            </a:r>
            <a:r>
              <a:rPr lang="en-US" dirty="0"/>
              <a:t>the first sound may appear loud</a:t>
            </a:r>
            <a:r>
              <a:rPr lang="en-US" dirty="0" smtClean="0"/>
              <a:t>.</a:t>
            </a:r>
          </a:p>
          <a:p>
            <a:pPr marL="0" indent="0" algn="l">
              <a:buNone/>
            </a:pPr>
            <a:endParaRPr lang="en-US" dirty="0"/>
          </a:p>
          <a:p>
            <a:pPr marL="0" indent="0" algn="l">
              <a:buNone/>
            </a:pPr>
            <a:r>
              <a:rPr lang="en-US" dirty="0" smtClean="0"/>
              <a:t> </a:t>
            </a:r>
            <a:r>
              <a:rPr lang="en-US" dirty="0"/>
              <a:t>Commonly, there is an ejection systolic murmur at the left sternal edge, never more than grade 3/6 in </a:t>
            </a:r>
            <a:r>
              <a:rPr lang="en-US" dirty="0" smtClean="0"/>
              <a:t>intensity.</a:t>
            </a:r>
          </a:p>
          <a:p>
            <a:pPr marL="0" indent="0" algn="l">
              <a:buNone/>
            </a:pPr>
            <a:endParaRPr lang="en-US" dirty="0"/>
          </a:p>
          <a:p>
            <a:pPr marL="0" indent="0" algn="l">
              <a:buNone/>
            </a:pPr>
            <a:r>
              <a:rPr lang="en-US" dirty="0" smtClean="0"/>
              <a:t> </a:t>
            </a:r>
            <a:r>
              <a:rPr lang="en-US" dirty="0"/>
              <a:t>A third sound is very common</a:t>
            </a:r>
            <a:r>
              <a:rPr lang="en-US" dirty="0" smtClean="0"/>
              <a:t>.</a:t>
            </a:r>
          </a:p>
          <a:p>
            <a:pPr marL="0" indent="0" algn="l">
              <a:buNone/>
            </a:pPr>
            <a:endParaRPr lang="en-US" dirty="0">
              <a:solidFill>
                <a:srgbClr val="FF0000"/>
              </a:solidFill>
            </a:endParaRPr>
          </a:p>
          <a:p>
            <a:pPr marL="0" indent="0" algn="l">
              <a:buNone/>
            </a:pPr>
            <a:r>
              <a:rPr lang="en-US" dirty="0" smtClean="0">
                <a:solidFill>
                  <a:srgbClr val="FF0000"/>
                </a:solidFill>
              </a:rPr>
              <a:t> </a:t>
            </a:r>
            <a:r>
              <a:rPr lang="en-US" dirty="0">
                <a:solidFill>
                  <a:srgbClr val="FF0000"/>
                </a:solidFill>
              </a:rPr>
              <a:t>There should be no diastolic murmur</a:t>
            </a:r>
            <a:r>
              <a:rPr lang="en-US" dirty="0" smtClean="0">
                <a:solidFill>
                  <a:srgbClr val="FF0000"/>
                </a:solidFill>
              </a:rPr>
              <a:t>.</a:t>
            </a:r>
            <a:r>
              <a:rPr lang="en-US" dirty="0" smtClean="0"/>
              <a:t>.</a:t>
            </a:r>
            <a:endParaRPr lang="en-US" dirty="0"/>
          </a:p>
          <a:p>
            <a:pPr marL="0" indent="0" algn="l">
              <a:buNone/>
            </a:pPr>
            <a:endParaRPr lang="en-US" dirty="0"/>
          </a:p>
        </p:txBody>
      </p:sp>
    </p:spTree>
    <p:extLst>
      <p:ext uri="{BB962C8B-B14F-4D97-AF65-F5344CB8AC3E}">
        <p14:creationId xmlns:p14="http://schemas.microsoft.com/office/powerpoint/2010/main" val="2408332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l">
              <a:buNone/>
            </a:pPr>
            <a:endParaRPr lang="en-US" dirty="0">
              <a:solidFill>
                <a:srgbClr val="FF0000"/>
              </a:solidFill>
            </a:endParaRPr>
          </a:p>
          <a:p>
            <a:pPr marL="0" indent="0" algn="l">
              <a:buNone/>
            </a:pPr>
            <a:r>
              <a:rPr lang="en-US" dirty="0">
                <a:solidFill>
                  <a:srgbClr val="FF0000"/>
                </a:solidFill>
              </a:rPr>
              <a:t> </a:t>
            </a:r>
            <a:r>
              <a:rPr lang="en-US" dirty="0"/>
              <a:t>The second sound may also appear accentuated, and these combined </a:t>
            </a:r>
            <a:r>
              <a:rPr lang="en-US" dirty="0" err="1"/>
              <a:t>auscultatory</a:t>
            </a:r>
            <a:r>
              <a:rPr lang="en-US" dirty="0"/>
              <a:t> features may suggest an atrial septal defect or pulmonary hypertension</a:t>
            </a:r>
            <a:r>
              <a:rPr lang="en-US" dirty="0" smtClean="0"/>
              <a:t>.</a:t>
            </a:r>
          </a:p>
          <a:p>
            <a:pPr marL="0" indent="0" algn="l">
              <a:buNone/>
            </a:pPr>
            <a:endParaRPr lang="en-US" dirty="0"/>
          </a:p>
          <a:p>
            <a:pPr marL="0" indent="0" algn="l">
              <a:buNone/>
            </a:pPr>
            <a:r>
              <a:rPr lang="en-US" dirty="0" smtClean="0"/>
              <a:t> </a:t>
            </a:r>
            <a:r>
              <a:rPr lang="en-US" dirty="0"/>
              <a:t>Continuous murmurs may also be heard, from either a cervical venous hum or a mammary </a:t>
            </a:r>
            <a:r>
              <a:rPr lang="en-US" dirty="0" err="1"/>
              <a:t>souffle</a:t>
            </a:r>
            <a:r>
              <a:rPr lang="en-US" dirty="0" smtClean="0"/>
              <a:t>.</a:t>
            </a:r>
          </a:p>
          <a:p>
            <a:pPr marL="0" indent="0" algn="l">
              <a:buNone/>
            </a:pPr>
            <a:endParaRPr lang="en-US" dirty="0"/>
          </a:p>
          <a:p>
            <a:pPr marL="0" indent="0" algn="l">
              <a:buNone/>
            </a:pPr>
            <a:r>
              <a:rPr lang="en-US" dirty="0" smtClean="0"/>
              <a:t> </a:t>
            </a:r>
            <a:r>
              <a:rPr lang="en-US" dirty="0"/>
              <a:t>Peripheral edema is common as pregnancy advances</a:t>
            </a:r>
            <a:r>
              <a:rPr lang="en-US" dirty="0" smtClean="0"/>
              <a:t>.</a:t>
            </a:r>
          </a:p>
          <a:p>
            <a:pPr marL="0" indent="0" algn="l">
              <a:buNone/>
            </a:pPr>
            <a:endParaRPr lang="en-US" dirty="0"/>
          </a:p>
          <a:p>
            <a:pPr marL="0" indent="0" algn="l">
              <a:buNone/>
            </a:pPr>
            <a:r>
              <a:rPr lang="en-US" dirty="0" smtClean="0"/>
              <a:t> </a:t>
            </a:r>
            <a:endParaRPr lang="en-US" dirty="0"/>
          </a:p>
        </p:txBody>
      </p:sp>
    </p:spTree>
    <p:extLst>
      <p:ext uri="{BB962C8B-B14F-4D97-AF65-F5344CB8AC3E}">
        <p14:creationId xmlns:p14="http://schemas.microsoft.com/office/powerpoint/2010/main" val="3469616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20080"/>
          </a:xfrm>
        </p:spPr>
        <p:txBody>
          <a:bodyPr>
            <a:normAutofit fontScale="90000"/>
          </a:bodyPr>
          <a:lstStyle/>
          <a:p>
            <a:r>
              <a:rPr lang="en-US" dirty="0"/>
              <a:t>Management During Pregnancy</a:t>
            </a:r>
          </a:p>
        </p:txBody>
      </p:sp>
      <p:sp>
        <p:nvSpPr>
          <p:cNvPr id="3" name="Content Placeholder 2"/>
          <p:cNvSpPr>
            <a:spLocks noGrp="1"/>
          </p:cNvSpPr>
          <p:nvPr>
            <p:ph idx="1"/>
          </p:nvPr>
        </p:nvSpPr>
        <p:spPr/>
        <p:txBody>
          <a:bodyPr>
            <a:normAutofit fontScale="92500" lnSpcReduction="20000"/>
          </a:bodyPr>
          <a:lstStyle/>
          <a:p>
            <a:pPr marL="0" indent="0" algn="l">
              <a:buNone/>
            </a:pPr>
            <a:r>
              <a:rPr lang="en-US" dirty="0" smtClean="0"/>
              <a:t>Patients </a:t>
            </a:r>
            <a:r>
              <a:rPr lang="en-US" dirty="0"/>
              <a:t>who are NYHA Class I or II may need to limit strenuous exercise and to have adequate </a:t>
            </a:r>
            <a:r>
              <a:rPr lang="en-US" dirty="0" smtClean="0"/>
              <a:t>rest</a:t>
            </a:r>
          </a:p>
          <a:p>
            <a:pPr marL="0" indent="0" algn="l">
              <a:buNone/>
            </a:pPr>
            <a:endParaRPr lang="en-US" dirty="0"/>
          </a:p>
          <a:p>
            <a:pPr marL="0" indent="0" algn="l">
              <a:buNone/>
            </a:pPr>
            <a:r>
              <a:rPr lang="en-US" dirty="0" smtClean="0"/>
              <a:t> </a:t>
            </a:r>
            <a:r>
              <a:rPr lang="en-US" dirty="0"/>
              <a:t>supplementation of iron and vitamins to minimize the anemia of pregnancy</a:t>
            </a:r>
            <a:r>
              <a:rPr lang="en-US" dirty="0" smtClean="0"/>
              <a:t>,</a:t>
            </a:r>
          </a:p>
          <a:p>
            <a:pPr marL="0" indent="0" algn="l">
              <a:buNone/>
            </a:pPr>
            <a:endParaRPr lang="en-US" dirty="0"/>
          </a:p>
          <a:p>
            <a:pPr marL="0" indent="0" algn="l">
              <a:buNone/>
            </a:pPr>
            <a:r>
              <a:rPr lang="en-US" dirty="0" smtClean="0"/>
              <a:t> </a:t>
            </a:r>
            <a:r>
              <a:rPr lang="en-US" dirty="0"/>
              <a:t>low-salt diet if there is concern about ventricular </a:t>
            </a:r>
            <a:r>
              <a:rPr lang="en-US" dirty="0" smtClean="0"/>
              <a:t>dysfunction</a:t>
            </a:r>
          </a:p>
          <a:p>
            <a:pPr marL="0" indent="0" algn="l">
              <a:buNone/>
            </a:pPr>
            <a:endParaRPr lang="en-US" dirty="0"/>
          </a:p>
          <a:p>
            <a:pPr marL="0" indent="0" algn="l">
              <a:buNone/>
            </a:pPr>
            <a:r>
              <a:rPr lang="en-US" dirty="0" smtClean="0"/>
              <a:t>Patients </a:t>
            </a:r>
            <a:r>
              <a:rPr lang="en-US" dirty="0"/>
              <a:t>who are NYHA Class III or IV may need hospital admission for bed rest and close monitoring and may require early delivery if there is maternal hemodynamic compromise.</a:t>
            </a:r>
          </a:p>
        </p:txBody>
      </p:sp>
    </p:spTree>
    <p:extLst>
      <p:ext uri="{BB962C8B-B14F-4D97-AF65-F5344CB8AC3E}">
        <p14:creationId xmlns:p14="http://schemas.microsoft.com/office/powerpoint/2010/main" val="2554891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Surgical Management</a:t>
            </a:r>
          </a:p>
        </p:txBody>
      </p:sp>
      <p:sp>
        <p:nvSpPr>
          <p:cNvPr id="3" name="Content Placeholder 2"/>
          <p:cNvSpPr>
            <a:spLocks noGrp="1"/>
          </p:cNvSpPr>
          <p:nvPr>
            <p:ph idx="1"/>
          </p:nvPr>
        </p:nvSpPr>
        <p:spPr/>
        <p:txBody>
          <a:bodyPr>
            <a:normAutofit fontScale="77500" lnSpcReduction="20000"/>
          </a:bodyPr>
          <a:lstStyle/>
          <a:p>
            <a:pPr marL="0" indent="0" algn="l">
              <a:buNone/>
            </a:pPr>
            <a:r>
              <a:rPr lang="en-US" dirty="0"/>
              <a:t>Cardiac </a:t>
            </a:r>
            <a:r>
              <a:rPr lang="en-US" dirty="0" smtClean="0"/>
              <a:t>surgery </a:t>
            </a:r>
            <a:r>
              <a:rPr lang="en-US" dirty="0"/>
              <a:t>is a higher risk of fetal malformation and loss if cardiopulmonary bypass is performed in the first trimester</a:t>
            </a:r>
            <a:r>
              <a:rPr lang="en-US" dirty="0" smtClean="0"/>
              <a:t>;</a:t>
            </a:r>
          </a:p>
          <a:p>
            <a:pPr marL="0" indent="0" algn="l">
              <a:buNone/>
            </a:pPr>
            <a:endParaRPr lang="en-US" dirty="0"/>
          </a:p>
          <a:p>
            <a:pPr marL="0" indent="0" algn="l">
              <a:buNone/>
            </a:pPr>
            <a:r>
              <a:rPr lang="en-US" dirty="0" smtClean="0"/>
              <a:t> </a:t>
            </a:r>
            <a:r>
              <a:rPr lang="en-US" dirty="0"/>
              <a:t>if it is performed in the last trimester, there is a higher likelihood of precipitating premature labor</a:t>
            </a:r>
            <a:r>
              <a:rPr lang="en-US" dirty="0" smtClean="0"/>
              <a:t>.</a:t>
            </a:r>
          </a:p>
          <a:p>
            <a:pPr marL="0" indent="0" algn="l">
              <a:buNone/>
            </a:pPr>
            <a:endParaRPr lang="en-US" dirty="0"/>
          </a:p>
          <a:p>
            <a:pPr marL="0" indent="0" algn="l">
              <a:buNone/>
            </a:pPr>
            <a:r>
              <a:rPr lang="en-US" dirty="0" smtClean="0"/>
              <a:t> </a:t>
            </a:r>
            <a:r>
              <a:rPr lang="en-US" dirty="0"/>
              <a:t>The “optimal time” appears to be </a:t>
            </a:r>
            <a:r>
              <a:rPr lang="en-US" dirty="0">
                <a:solidFill>
                  <a:srgbClr val="FF0000"/>
                </a:solidFill>
              </a:rPr>
              <a:t>between 20 and 28 weeks </a:t>
            </a:r>
            <a:r>
              <a:rPr lang="en-US" dirty="0"/>
              <a:t>of </a:t>
            </a:r>
            <a:r>
              <a:rPr lang="en-US" dirty="0" smtClean="0"/>
              <a:t>gestation</a:t>
            </a:r>
          </a:p>
          <a:p>
            <a:pPr marL="0" indent="0" algn="l">
              <a:buNone/>
            </a:pPr>
            <a:endParaRPr lang="en-US" dirty="0"/>
          </a:p>
          <a:p>
            <a:pPr marL="0" indent="0" algn="l">
              <a:buNone/>
            </a:pPr>
            <a:r>
              <a:rPr lang="en-US" dirty="0" smtClean="0"/>
              <a:t> </a:t>
            </a:r>
            <a:r>
              <a:rPr lang="en-US" dirty="0"/>
              <a:t>and the fetal outcome may be improved by use of</a:t>
            </a:r>
            <a:r>
              <a:rPr lang="en-US" dirty="0">
                <a:solidFill>
                  <a:srgbClr val="FF0000"/>
                </a:solidFill>
              </a:rPr>
              <a:t> </a:t>
            </a:r>
            <a:r>
              <a:rPr lang="en-US" dirty="0" err="1">
                <a:solidFill>
                  <a:srgbClr val="FF0000"/>
                </a:solidFill>
              </a:rPr>
              <a:t>normothermic</a:t>
            </a:r>
            <a:r>
              <a:rPr lang="en-US" dirty="0"/>
              <a:t> </a:t>
            </a:r>
            <a:r>
              <a:rPr lang="en-US" dirty="0" smtClean="0"/>
              <a:t> </a:t>
            </a:r>
            <a:r>
              <a:rPr lang="en-US" dirty="0"/>
              <a:t>circulation, </a:t>
            </a:r>
            <a:r>
              <a:rPr lang="en-US" dirty="0">
                <a:solidFill>
                  <a:srgbClr val="FF0000"/>
                </a:solidFill>
              </a:rPr>
              <a:t>higher pump flows</a:t>
            </a:r>
            <a:r>
              <a:rPr lang="en-US" dirty="0"/>
              <a:t>, </a:t>
            </a:r>
            <a:r>
              <a:rPr lang="en-US" dirty="0">
                <a:solidFill>
                  <a:srgbClr val="FF0000"/>
                </a:solidFill>
              </a:rPr>
              <a:t>higher pressures </a:t>
            </a:r>
            <a:r>
              <a:rPr lang="en-US" dirty="0"/>
              <a:t>(mean blood pressure of 60 mm Hg), and as </a:t>
            </a:r>
            <a:r>
              <a:rPr lang="en-US" dirty="0">
                <a:solidFill>
                  <a:srgbClr val="FF0000"/>
                </a:solidFill>
              </a:rPr>
              <a:t>short a bypass time </a:t>
            </a:r>
            <a:r>
              <a:rPr lang="en-US" dirty="0"/>
              <a:t>as possible</a:t>
            </a:r>
            <a:r>
              <a:rPr lang="en-US" dirty="0" smtClean="0"/>
              <a:t>.</a:t>
            </a:r>
          </a:p>
          <a:p>
            <a:pPr marL="0" indent="0" algn="l">
              <a:buNone/>
            </a:pPr>
            <a:r>
              <a:rPr lang="en-US" dirty="0" smtClean="0"/>
              <a:t> </a:t>
            </a:r>
          </a:p>
          <a:p>
            <a:pPr marL="0" indent="0" algn="l">
              <a:buNone/>
            </a:pPr>
            <a:r>
              <a:rPr lang="en-US" dirty="0" smtClean="0"/>
              <a:t>Maternal </a:t>
            </a:r>
            <a:r>
              <a:rPr lang="en-US" dirty="0"/>
              <a:t>functional class is an important predictive factor for maternal death. </a:t>
            </a:r>
          </a:p>
        </p:txBody>
      </p:sp>
    </p:spTree>
    <p:extLst>
      <p:ext uri="{BB962C8B-B14F-4D97-AF65-F5344CB8AC3E}">
        <p14:creationId xmlns:p14="http://schemas.microsoft.com/office/powerpoint/2010/main" val="3297709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08112"/>
          </a:xfrm>
        </p:spPr>
        <p:txBody>
          <a:bodyPr/>
          <a:lstStyle/>
          <a:p>
            <a:r>
              <a:rPr lang="en-US" b="1" dirty="0"/>
              <a:t>High-Risk Pregnancies</a:t>
            </a:r>
            <a:endParaRPr lang="en-US" dirty="0"/>
          </a:p>
        </p:txBody>
      </p:sp>
      <p:sp>
        <p:nvSpPr>
          <p:cNvPr id="3" name="Content Placeholder 2"/>
          <p:cNvSpPr>
            <a:spLocks noGrp="1"/>
          </p:cNvSpPr>
          <p:nvPr>
            <p:ph idx="1"/>
          </p:nvPr>
        </p:nvSpPr>
        <p:spPr/>
        <p:txBody>
          <a:bodyPr>
            <a:normAutofit fontScale="77500" lnSpcReduction="20000"/>
          </a:bodyPr>
          <a:lstStyle/>
          <a:p>
            <a:pPr algn="l"/>
            <a:r>
              <a:rPr lang="en-US" dirty="0" smtClean="0">
                <a:solidFill>
                  <a:srgbClr val="FF0000"/>
                </a:solidFill>
              </a:rPr>
              <a:t>pulmonary hypertension </a:t>
            </a:r>
            <a:r>
              <a:rPr lang="en-US" dirty="0" smtClean="0"/>
              <a:t>, systolic pulmonary artery pressures higher than 60% to 70% of the systemic pressure. </a:t>
            </a:r>
          </a:p>
          <a:p>
            <a:pPr algn="l"/>
            <a:endParaRPr lang="en-US" dirty="0" smtClean="0"/>
          </a:p>
          <a:p>
            <a:pPr marL="0" indent="0" algn="l">
              <a:buNone/>
            </a:pPr>
            <a:r>
              <a:rPr lang="en-US" dirty="0" smtClean="0"/>
              <a:t>left ventricular </a:t>
            </a:r>
            <a:r>
              <a:rPr lang="en-US" dirty="0" smtClean="0">
                <a:solidFill>
                  <a:srgbClr val="FF0000"/>
                </a:solidFill>
              </a:rPr>
              <a:t>ejection fraction less than 40% </a:t>
            </a:r>
          </a:p>
          <a:p>
            <a:pPr marL="0" indent="0" algn="l">
              <a:buNone/>
            </a:pPr>
            <a:endParaRPr lang="en-US" dirty="0" smtClean="0"/>
          </a:p>
          <a:p>
            <a:pPr marL="0" indent="0" algn="l">
              <a:buNone/>
            </a:pPr>
            <a:r>
              <a:rPr lang="en-US" dirty="0" smtClean="0"/>
              <a:t>patients with significant </a:t>
            </a:r>
            <a:r>
              <a:rPr lang="en-US" dirty="0" err="1" smtClean="0">
                <a:solidFill>
                  <a:srgbClr val="FF0000"/>
                </a:solidFill>
              </a:rPr>
              <a:t>stenotic</a:t>
            </a:r>
            <a:r>
              <a:rPr lang="en-US" dirty="0" smtClean="0">
                <a:solidFill>
                  <a:srgbClr val="FF0000"/>
                </a:solidFill>
              </a:rPr>
              <a:t> cardiac lesions </a:t>
            </a:r>
            <a:r>
              <a:rPr lang="en-US" dirty="0" smtClean="0"/>
              <a:t>are likely to deteriorate during a pregnancy(AS,MS,PS,COA. </a:t>
            </a:r>
          </a:p>
          <a:p>
            <a:pPr marL="0" indent="0" algn="l">
              <a:buNone/>
            </a:pPr>
            <a:endParaRPr lang="en-US" dirty="0" smtClean="0"/>
          </a:p>
          <a:p>
            <a:pPr marL="0" indent="0" algn="l">
              <a:buNone/>
            </a:pPr>
            <a:r>
              <a:rPr lang="en-US" dirty="0" smtClean="0"/>
              <a:t>Patients with a </a:t>
            </a:r>
            <a:r>
              <a:rPr lang="en-US" dirty="0" smtClean="0">
                <a:solidFill>
                  <a:srgbClr val="FF0000"/>
                </a:solidFill>
              </a:rPr>
              <a:t>dilated aortic root more than 40 mm </a:t>
            </a:r>
            <a:r>
              <a:rPr lang="en-US" dirty="0" smtClean="0"/>
              <a:t> particularly those patients with </a:t>
            </a:r>
            <a:r>
              <a:rPr lang="en-US" dirty="0" err="1" smtClean="0"/>
              <a:t>Marfan</a:t>
            </a:r>
            <a:r>
              <a:rPr lang="en-US" dirty="0" smtClean="0"/>
              <a:t> syndrome.</a:t>
            </a:r>
          </a:p>
          <a:p>
            <a:pPr marL="0" indent="0" algn="l">
              <a:buNone/>
            </a:pPr>
            <a:endParaRPr lang="en-US" dirty="0" smtClean="0"/>
          </a:p>
          <a:p>
            <a:pPr marL="0" indent="0" algn="l">
              <a:buNone/>
            </a:pPr>
            <a:r>
              <a:rPr lang="en-US" dirty="0" smtClean="0"/>
              <a:t> </a:t>
            </a:r>
            <a:r>
              <a:rPr lang="en-US" dirty="0" smtClean="0">
                <a:solidFill>
                  <a:srgbClr val="FF0000"/>
                </a:solidFill>
              </a:rPr>
              <a:t>Cyanotic</a:t>
            </a:r>
            <a:r>
              <a:rPr lang="en-US" dirty="0" smtClean="0"/>
              <a:t> lesions</a:t>
            </a:r>
          </a:p>
          <a:p>
            <a:pPr marL="0" indent="0" algn="l">
              <a:buNone/>
            </a:pPr>
            <a:endParaRPr lang="en-US" dirty="0"/>
          </a:p>
          <a:p>
            <a:pPr marL="0" indent="0" algn="l">
              <a:buNone/>
            </a:pPr>
            <a:r>
              <a:rPr lang="en-US" dirty="0">
                <a:solidFill>
                  <a:srgbClr val="FF0000"/>
                </a:solidFill>
              </a:rPr>
              <a:t>Mechanical prosthetic valves</a:t>
            </a:r>
            <a:r>
              <a:rPr lang="en-US" dirty="0" smtClean="0"/>
              <a:t/>
            </a:r>
            <a:br>
              <a:rPr lang="en-US" dirty="0" smtClean="0"/>
            </a:br>
            <a:endParaRPr lang="en-US" dirty="0" smtClean="0"/>
          </a:p>
          <a:p>
            <a:pPr marL="0" indent="0" algn="l">
              <a:buNone/>
            </a:pPr>
            <a:endParaRPr lang="en-US" dirty="0"/>
          </a:p>
        </p:txBody>
      </p:sp>
    </p:spTree>
    <p:extLst>
      <p:ext uri="{BB962C8B-B14F-4D97-AF65-F5344CB8AC3E}">
        <p14:creationId xmlns:p14="http://schemas.microsoft.com/office/powerpoint/2010/main" val="3949753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Congenital Heart Disease</a:t>
            </a:r>
          </a:p>
        </p:txBody>
      </p:sp>
      <p:sp>
        <p:nvSpPr>
          <p:cNvPr id="3" name="Content Placeholder 2"/>
          <p:cNvSpPr>
            <a:spLocks noGrp="1"/>
          </p:cNvSpPr>
          <p:nvPr>
            <p:ph idx="1"/>
          </p:nvPr>
        </p:nvSpPr>
        <p:spPr/>
        <p:txBody>
          <a:bodyPr>
            <a:normAutofit fontScale="92500" lnSpcReduction="20000"/>
          </a:bodyPr>
          <a:lstStyle/>
          <a:p>
            <a:pPr marL="0" indent="0" algn="l">
              <a:buNone/>
            </a:pPr>
            <a:r>
              <a:rPr lang="en-US" b="1" dirty="0"/>
              <a:t>Atrial Septal Defect</a:t>
            </a:r>
            <a:r>
              <a:rPr lang="en-US" dirty="0"/>
              <a:t> </a:t>
            </a:r>
          </a:p>
          <a:p>
            <a:pPr marL="0" indent="0" algn="l">
              <a:buNone/>
            </a:pPr>
            <a:r>
              <a:rPr lang="en-US" dirty="0" smtClean="0"/>
              <a:t>Patients </a:t>
            </a:r>
            <a:r>
              <a:rPr lang="en-US" dirty="0"/>
              <a:t>with even a large </a:t>
            </a:r>
            <a:r>
              <a:rPr lang="en-US" dirty="0" err="1"/>
              <a:t>secundum</a:t>
            </a:r>
            <a:r>
              <a:rPr lang="en-US" dirty="0"/>
              <a:t> atrial septal defect usually tolerate pregnancy without complication unless there is coexistent pulmonary hypertension or atrial fibrillation</a:t>
            </a:r>
            <a:r>
              <a:rPr lang="en-US" dirty="0" smtClean="0"/>
              <a:t>.</a:t>
            </a:r>
          </a:p>
          <a:p>
            <a:pPr marL="0" indent="0" algn="l">
              <a:buNone/>
            </a:pPr>
            <a:endParaRPr lang="en-US" dirty="0" smtClean="0"/>
          </a:p>
          <a:p>
            <a:pPr marL="0" indent="0" algn="l">
              <a:buNone/>
            </a:pPr>
            <a:r>
              <a:rPr lang="en-US" dirty="0" smtClean="0"/>
              <a:t> </a:t>
            </a:r>
            <a:r>
              <a:rPr lang="en-US" dirty="0"/>
              <a:t>Meticulous attention should be paid to the maternal leg veins, particularly during </a:t>
            </a:r>
            <a:r>
              <a:rPr lang="en-US" dirty="0" err="1"/>
              <a:t>peridelivery</a:t>
            </a:r>
            <a:r>
              <a:rPr lang="en-US" dirty="0"/>
              <a:t>, because deep venous thrombosis could precipitate a paradoxical embolus and stroke</a:t>
            </a:r>
            <a:r>
              <a:rPr lang="en-US" dirty="0" smtClean="0"/>
              <a:t>.</a:t>
            </a:r>
          </a:p>
          <a:p>
            <a:pPr marL="0" indent="0" algn="l">
              <a:buNone/>
            </a:pPr>
            <a:endParaRPr lang="en-US" dirty="0" smtClean="0"/>
          </a:p>
          <a:p>
            <a:pPr marL="0" indent="0" algn="l">
              <a:buNone/>
            </a:pPr>
            <a:r>
              <a:rPr lang="en-US" dirty="0" smtClean="0"/>
              <a:t> </a:t>
            </a:r>
            <a:r>
              <a:rPr lang="en-US" dirty="0"/>
              <a:t>Elective closure of an atrial septal defect by device or operative repair is preferable before pregnancy is contemplated.</a:t>
            </a:r>
          </a:p>
          <a:p>
            <a:pPr marL="0" indent="0" algn="l">
              <a:buNone/>
            </a:pPr>
            <a:endParaRPr lang="en-US" dirty="0"/>
          </a:p>
        </p:txBody>
      </p:sp>
    </p:spTree>
    <p:extLst>
      <p:ext uri="{BB962C8B-B14F-4D97-AF65-F5344CB8AC3E}">
        <p14:creationId xmlns:p14="http://schemas.microsoft.com/office/powerpoint/2010/main" val="273325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lgn="l">
              <a:buNone/>
            </a:pPr>
            <a:r>
              <a:rPr lang="en-US" b="1" dirty="0"/>
              <a:t>Ventricular Septal Defect</a:t>
            </a:r>
            <a:r>
              <a:rPr lang="en-US" dirty="0"/>
              <a:t> </a:t>
            </a:r>
          </a:p>
          <a:p>
            <a:pPr marL="0" indent="0" algn="l">
              <a:buNone/>
            </a:pPr>
            <a:r>
              <a:rPr lang="en-US" dirty="0"/>
              <a:t>Patients with small defects usually tolerate pregnancy without difficulty</a:t>
            </a:r>
            <a:r>
              <a:rPr lang="en-US" dirty="0" smtClean="0"/>
              <a:t>.</a:t>
            </a:r>
          </a:p>
          <a:p>
            <a:pPr marL="0" indent="0" algn="l">
              <a:buNone/>
            </a:pPr>
            <a:endParaRPr lang="en-US" dirty="0" smtClean="0"/>
          </a:p>
          <a:p>
            <a:pPr marL="0" indent="0" algn="l">
              <a:buNone/>
            </a:pPr>
            <a:r>
              <a:rPr lang="en-US" dirty="0" smtClean="0"/>
              <a:t> </a:t>
            </a:r>
            <a:r>
              <a:rPr lang="en-US" dirty="0"/>
              <a:t>In the setting of a large ventricular septal defect and pulmonary hypertension, patients should be counseled </a:t>
            </a:r>
            <a:r>
              <a:rPr lang="en-US" dirty="0" smtClean="0"/>
              <a:t>not to proceed with a pregnancy</a:t>
            </a:r>
          </a:p>
          <a:p>
            <a:pPr marL="0" indent="0" algn="l">
              <a:buNone/>
            </a:pPr>
            <a:r>
              <a:rPr lang="en-US" dirty="0" smtClean="0"/>
              <a:t> </a:t>
            </a:r>
            <a:endParaRPr lang="en-US" dirty="0"/>
          </a:p>
          <a:p>
            <a:pPr marL="0" indent="0" algn="l">
              <a:buNone/>
            </a:pPr>
            <a:r>
              <a:rPr lang="en-US" b="1" dirty="0"/>
              <a:t>Patent </a:t>
            </a:r>
            <a:r>
              <a:rPr lang="en-US" b="1" dirty="0" err="1"/>
              <a:t>Ductus</a:t>
            </a:r>
            <a:r>
              <a:rPr lang="en-US" b="1" dirty="0"/>
              <a:t> </a:t>
            </a:r>
            <a:r>
              <a:rPr lang="en-US" b="1" dirty="0" err="1"/>
              <a:t>Arteriosus</a:t>
            </a:r>
            <a:r>
              <a:rPr lang="en-US" b="1" dirty="0"/>
              <a:t> </a:t>
            </a:r>
          </a:p>
          <a:p>
            <a:pPr marL="0" indent="0" algn="l">
              <a:buNone/>
            </a:pPr>
            <a:r>
              <a:rPr lang="en-US" dirty="0"/>
              <a:t>Small ducts with normal or near-normal pressures usually cause no hemodynamic perturbations during pregnancy. </a:t>
            </a:r>
            <a:endParaRPr lang="en-US" dirty="0" smtClean="0"/>
          </a:p>
          <a:p>
            <a:pPr marL="0" indent="0" algn="l">
              <a:buNone/>
            </a:pPr>
            <a:endParaRPr lang="en-US" dirty="0"/>
          </a:p>
          <a:p>
            <a:pPr marL="0" indent="0" algn="l">
              <a:buNone/>
            </a:pPr>
            <a:r>
              <a:rPr lang="en-US" dirty="0" smtClean="0"/>
              <a:t>In </a:t>
            </a:r>
            <a:r>
              <a:rPr lang="en-US" dirty="0"/>
              <a:t>the setting of a large shunt, the added volume load of pregnancy might precipitate left ventricular failure. Those with pulmonary hypertension should be counseled not to have a pregnancy.</a:t>
            </a:r>
          </a:p>
          <a:p>
            <a:pPr marL="0" indent="0" algn="l">
              <a:buNone/>
            </a:pPr>
            <a:endParaRPr lang="en-US" dirty="0"/>
          </a:p>
        </p:txBody>
      </p:sp>
    </p:spTree>
    <p:extLst>
      <p:ext uri="{BB962C8B-B14F-4D97-AF65-F5344CB8AC3E}">
        <p14:creationId xmlns:p14="http://schemas.microsoft.com/office/powerpoint/2010/main" val="2197617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marL="0" indent="0" algn="l">
              <a:buNone/>
            </a:pPr>
            <a:r>
              <a:rPr lang="en-US" b="1" dirty="0"/>
              <a:t>congenital Aortic </a:t>
            </a:r>
            <a:r>
              <a:rPr lang="en-US" b="1" dirty="0" smtClean="0"/>
              <a:t>Stenosis</a:t>
            </a:r>
          </a:p>
          <a:p>
            <a:pPr marL="0" indent="0" algn="l">
              <a:buNone/>
            </a:pPr>
            <a:endParaRPr lang="en-US" dirty="0"/>
          </a:p>
          <a:p>
            <a:pPr marL="0" indent="0" algn="l">
              <a:buNone/>
            </a:pPr>
            <a:r>
              <a:rPr lang="en-US" dirty="0"/>
              <a:t>Aortic stenosis in women of childbearing age usually occurs secondary to a bicuspid aortic valve</a:t>
            </a:r>
            <a:r>
              <a:rPr lang="en-US" dirty="0" smtClean="0"/>
              <a:t>.</a:t>
            </a:r>
          </a:p>
          <a:p>
            <a:pPr marL="0" indent="0" algn="l">
              <a:buNone/>
            </a:pPr>
            <a:endParaRPr lang="en-US" dirty="0"/>
          </a:p>
          <a:p>
            <a:pPr marL="0" indent="0" algn="l">
              <a:buNone/>
            </a:pPr>
            <a:r>
              <a:rPr lang="en-US" dirty="0" smtClean="0"/>
              <a:t>there </a:t>
            </a:r>
            <a:r>
              <a:rPr lang="en-US" dirty="0"/>
              <a:t>should be a careful examination of the entire thoracic aorta because </a:t>
            </a:r>
            <a:r>
              <a:rPr lang="en-US" dirty="0" smtClean="0"/>
              <a:t>aortic </a:t>
            </a:r>
            <a:r>
              <a:rPr lang="en-US" dirty="0"/>
              <a:t>dilation or ascending aortic aneurysm may be present. </a:t>
            </a:r>
            <a:endParaRPr lang="en-US" dirty="0" smtClean="0"/>
          </a:p>
          <a:p>
            <a:pPr marL="0" indent="0" algn="l">
              <a:buNone/>
            </a:pPr>
            <a:endParaRPr lang="en-US" dirty="0"/>
          </a:p>
          <a:p>
            <a:pPr marL="0" indent="0" algn="l">
              <a:buNone/>
            </a:pPr>
            <a:r>
              <a:rPr lang="en-US" dirty="0" smtClean="0"/>
              <a:t>Pregnancy </a:t>
            </a:r>
            <a:r>
              <a:rPr lang="en-US" dirty="0"/>
              <a:t>is usually considered to be contraindicated if the aortic dimension is larger than 4.5 cm </a:t>
            </a:r>
          </a:p>
        </p:txBody>
      </p:sp>
    </p:spTree>
    <p:extLst>
      <p:ext uri="{BB962C8B-B14F-4D97-AF65-F5344CB8AC3E}">
        <p14:creationId xmlns:p14="http://schemas.microsoft.com/office/powerpoint/2010/main" val="3987744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88640"/>
            <a:ext cx="8229600" cy="6135960"/>
          </a:xfrm>
        </p:spPr>
        <p:txBody>
          <a:bodyPr>
            <a:normAutofit fontScale="70000" lnSpcReduction="20000"/>
          </a:bodyPr>
          <a:lstStyle/>
          <a:p>
            <a:pPr marL="0" indent="0" algn="l">
              <a:buNone/>
            </a:pPr>
            <a:r>
              <a:rPr lang="en-US" dirty="0"/>
              <a:t>Mild aortic stenosis is usually well tolerated, provided the patient has a normal exercise capacity and no symptoms</a:t>
            </a:r>
            <a:r>
              <a:rPr lang="en-US" dirty="0" smtClean="0"/>
              <a:t>.</a:t>
            </a:r>
            <a:endParaRPr lang="en-US" baseline="30000" dirty="0"/>
          </a:p>
          <a:p>
            <a:pPr marL="0" indent="0" algn="l">
              <a:buNone/>
            </a:pPr>
            <a:endParaRPr lang="en-US" baseline="30000" dirty="0" smtClean="0"/>
          </a:p>
          <a:p>
            <a:pPr marL="0" indent="0" algn="l">
              <a:buNone/>
            </a:pPr>
            <a:r>
              <a:rPr lang="en-US" dirty="0" smtClean="0"/>
              <a:t> </a:t>
            </a:r>
            <a:r>
              <a:rPr lang="en-US" dirty="0"/>
              <a:t>Moderate stenosis is sometimes well tolerated, but the patient needs to be evaluated carefully before pregnancy. In the absence of symptoms, with a normal exercise test without ST-T wave </a:t>
            </a:r>
            <a:r>
              <a:rPr lang="en-US" dirty="0" smtClean="0"/>
              <a:t>changes</a:t>
            </a:r>
          </a:p>
          <a:p>
            <a:pPr marL="0" indent="0" algn="l">
              <a:buNone/>
            </a:pPr>
            <a:endParaRPr lang="en-US" dirty="0"/>
          </a:p>
          <a:p>
            <a:pPr marL="0" indent="0" algn="l">
              <a:buNone/>
            </a:pPr>
            <a:r>
              <a:rPr lang="en-US" dirty="0" smtClean="0"/>
              <a:t> </a:t>
            </a:r>
            <a:r>
              <a:rPr lang="en-US" dirty="0"/>
              <a:t>Those with severe aortic stenosis (valve area smaller than 1 cm</a:t>
            </a:r>
            <a:r>
              <a:rPr lang="en-US" baseline="30000" dirty="0"/>
              <a:t>2</a:t>
            </a:r>
            <a:r>
              <a:rPr lang="en-US" dirty="0"/>
              <a:t>) or a mean gradient greater than 50 mm Hg should be counseled not to have a pregnancy</a:t>
            </a:r>
            <a:r>
              <a:rPr lang="en-US" dirty="0" smtClean="0"/>
              <a:t>.</a:t>
            </a:r>
          </a:p>
          <a:p>
            <a:pPr marL="0" indent="0" algn="l">
              <a:buNone/>
            </a:pPr>
            <a:endParaRPr lang="en-US" dirty="0"/>
          </a:p>
          <a:p>
            <a:pPr marL="0" indent="0" algn="l">
              <a:buNone/>
            </a:pPr>
            <a:r>
              <a:rPr lang="en-US" dirty="0" smtClean="0"/>
              <a:t>  Epidural </a:t>
            </a:r>
            <a:r>
              <a:rPr lang="en-US" dirty="0"/>
              <a:t>analgesia needs to be carefully and slowly administered</a:t>
            </a:r>
            <a:r>
              <a:rPr lang="en-US" dirty="0" smtClean="0"/>
              <a:t>,</a:t>
            </a:r>
          </a:p>
          <a:p>
            <a:pPr marL="0" indent="0" algn="l">
              <a:buNone/>
            </a:pPr>
            <a:endParaRPr lang="en-US" dirty="0"/>
          </a:p>
          <a:p>
            <a:pPr marL="0" indent="0" algn="l">
              <a:buNone/>
            </a:pPr>
            <a:r>
              <a:rPr lang="en-US" dirty="0" smtClean="0"/>
              <a:t> </a:t>
            </a:r>
            <a:r>
              <a:rPr lang="en-US" dirty="0"/>
              <a:t>and spinal block should be avoided because of the potential for hypotension. </a:t>
            </a:r>
            <a:endParaRPr lang="en-US" dirty="0" smtClean="0"/>
          </a:p>
          <a:p>
            <a:pPr marL="0" indent="0" algn="l">
              <a:buNone/>
            </a:pPr>
            <a:endParaRPr lang="en-US" dirty="0"/>
          </a:p>
          <a:p>
            <a:pPr marL="0" indent="0" algn="l">
              <a:buNone/>
            </a:pPr>
            <a:r>
              <a:rPr lang="en-US" dirty="0" smtClean="0"/>
              <a:t>Delivery </a:t>
            </a:r>
            <a:r>
              <a:rPr lang="en-US" dirty="0"/>
              <a:t>may be facilitated by central venous pressure monitoring or the use of a Swan-</a:t>
            </a:r>
            <a:r>
              <a:rPr lang="en-US" dirty="0" err="1"/>
              <a:t>Ganz</a:t>
            </a:r>
            <a:r>
              <a:rPr lang="en-US" dirty="0"/>
              <a:t> catheter to maintain optimum hemodynamics. This should be continued for at least 24 hours after delivery</a:t>
            </a:r>
            <a:r>
              <a:rPr lang="en-US" dirty="0" smtClean="0"/>
              <a:t>.</a:t>
            </a:r>
          </a:p>
          <a:p>
            <a:pPr marL="0" indent="0" algn="l">
              <a:buNone/>
            </a:pPr>
            <a:endParaRPr lang="en-US" dirty="0"/>
          </a:p>
          <a:p>
            <a:pPr marL="0" indent="0" algn="l">
              <a:buNone/>
            </a:pPr>
            <a:endParaRPr lang="en-US" dirty="0"/>
          </a:p>
          <a:p>
            <a:pPr marL="0" indent="0" algn="l">
              <a:buNone/>
            </a:pPr>
            <a:r>
              <a:rPr lang="en-US" dirty="0"/>
              <a:t>Several small reports have reviewed percutaneous aortic balloon </a:t>
            </a:r>
            <a:r>
              <a:rPr lang="en-US" dirty="0" err="1"/>
              <a:t>valvuloplasty</a:t>
            </a:r>
            <a:r>
              <a:rPr lang="en-US" dirty="0"/>
              <a:t> during pregnancy; this can be accomplished, provided the valve anatomy is favorable and the procedure is performed by an experienced </a:t>
            </a:r>
            <a:r>
              <a:rPr lang="en-US" dirty="0" err="1" smtClean="0"/>
              <a:t>interventionalist</a:t>
            </a:r>
            <a:endParaRPr lang="en-US" dirty="0"/>
          </a:p>
        </p:txBody>
      </p:sp>
    </p:spTree>
    <p:extLst>
      <p:ext uri="{BB962C8B-B14F-4D97-AF65-F5344CB8AC3E}">
        <p14:creationId xmlns:p14="http://schemas.microsoft.com/office/powerpoint/2010/main" val="3546131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lgn="l">
              <a:buNone/>
            </a:pPr>
            <a:r>
              <a:rPr lang="en-US" b="1" dirty="0" err="1"/>
              <a:t>Coarctation</a:t>
            </a:r>
            <a:r>
              <a:rPr lang="en-US" b="1" dirty="0"/>
              <a:t> of the </a:t>
            </a:r>
            <a:r>
              <a:rPr lang="en-US" b="1" dirty="0" smtClean="0"/>
              <a:t>Aorta</a:t>
            </a:r>
          </a:p>
          <a:p>
            <a:pPr marL="0" indent="0" algn="l">
              <a:buNone/>
            </a:pPr>
            <a:endParaRPr lang="en-US" b="1" dirty="0"/>
          </a:p>
          <a:p>
            <a:pPr marL="0" indent="0" algn="l">
              <a:buNone/>
            </a:pPr>
            <a:r>
              <a:rPr lang="en-US" dirty="0"/>
              <a:t>Women with </a:t>
            </a:r>
            <a:r>
              <a:rPr lang="en-US" dirty="0" err="1"/>
              <a:t>coarctation</a:t>
            </a:r>
            <a:r>
              <a:rPr lang="en-US" dirty="0"/>
              <a:t> may present for the first time during pregnancy because of systemic hypertension. </a:t>
            </a:r>
            <a:endParaRPr lang="en-US" dirty="0" smtClean="0"/>
          </a:p>
          <a:p>
            <a:pPr marL="0" indent="0" algn="l">
              <a:buNone/>
            </a:pPr>
            <a:endParaRPr lang="en-US" dirty="0"/>
          </a:p>
          <a:p>
            <a:pPr marL="0" indent="0" algn="l">
              <a:buNone/>
            </a:pPr>
            <a:r>
              <a:rPr lang="en-US" dirty="0" smtClean="0"/>
              <a:t>Therapeutic </a:t>
            </a:r>
            <a:r>
              <a:rPr lang="en-US" dirty="0"/>
              <a:t>options include antihypertensive therapies, percutaneous balloon or stenting of the </a:t>
            </a:r>
            <a:r>
              <a:rPr lang="en-US" dirty="0" err="1"/>
              <a:t>coarctation</a:t>
            </a:r>
            <a:r>
              <a:rPr lang="en-US" dirty="0"/>
              <a:t>, or surgical </a:t>
            </a:r>
            <a:r>
              <a:rPr lang="en-US" dirty="0" smtClean="0"/>
              <a:t>intervention</a:t>
            </a:r>
          </a:p>
          <a:p>
            <a:pPr marL="0" indent="0" algn="l">
              <a:buNone/>
            </a:pPr>
            <a:endParaRPr lang="en-US" dirty="0"/>
          </a:p>
          <a:p>
            <a:pPr marL="0" indent="0" algn="l">
              <a:buNone/>
            </a:pPr>
            <a:r>
              <a:rPr lang="en-US" b="1" dirty="0" smtClean="0"/>
              <a:t>Pulmonary Stenosis</a:t>
            </a:r>
          </a:p>
          <a:p>
            <a:pPr marL="0" indent="0" algn="l">
              <a:buNone/>
            </a:pPr>
            <a:r>
              <a:rPr lang="en-US" b="1" dirty="0" smtClean="0"/>
              <a:t> </a:t>
            </a:r>
            <a:endParaRPr lang="en-US" b="1" dirty="0"/>
          </a:p>
          <a:p>
            <a:pPr marL="0" indent="0" algn="l">
              <a:buNone/>
            </a:pPr>
            <a:r>
              <a:rPr lang="en-US" dirty="0"/>
              <a:t>Pulmonary stenosis is usually well tolerated during pregnancy, particularly if the right ventricular pressure is less than 70% of systemic pressure and sinus rhythm is maintained. </a:t>
            </a:r>
            <a:endParaRPr lang="en-US" dirty="0" smtClean="0"/>
          </a:p>
          <a:p>
            <a:pPr marL="0" indent="0" algn="l">
              <a:buNone/>
            </a:pPr>
            <a:endParaRPr lang="en-US" dirty="0"/>
          </a:p>
          <a:p>
            <a:pPr marL="0" indent="0" algn="l">
              <a:buNone/>
            </a:pPr>
            <a:r>
              <a:rPr lang="en-US" dirty="0" smtClean="0"/>
              <a:t>If </a:t>
            </a:r>
            <a:r>
              <a:rPr lang="en-US" dirty="0"/>
              <a:t>necessary, balloon pulmonary </a:t>
            </a:r>
            <a:r>
              <a:rPr lang="en-US" dirty="0" err="1"/>
              <a:t>valvuloplasty</a:t>
            </a:r>
            <a:r>
              <a:rPr lang="en-US" dirty="0"/>
              <a:t> can be performed, with shielding of the fetus from radiation.</a:t>
            </a:r>
          </a:p>
          <a:p>
            <a:endParaRPr lang="en-US" dirty="0"/>
          </a:p>
        </p:txBody>
      </p:sp>
    </p:spTree>
    <p:extLst>
      <p:ext uri="{BB962C8B-B14F-4D97-AF65-F5344CB8AC3E}">
        <p14:creationId xmlns:p14="http://schemas.microsoft.com/office/powerpoint/2010/main" val="3225662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877888"/>
            <a:ext cx="7699375" cy="5431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384937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40768"/>
            <a:ext cx="8229600" cy="4983832"/>
          </a:xfrm>
        </p:spPr>
        <p:txBody>
          <a:bodyPr>
            <a:normAutofit fontScale="77500" lnSpcReduction="20000"/>
          </a:bodyPr>
          <a:lstStyle/>
          <a:p>
            <a:pPr marL="0" indent="0" algn="l">
              <a:buNone/>
            </a:pPr>
            <a:r>
              <a:rPr lang="en-US" b="1" dirty="0"/>
              <a:t>Cyanotic Heart </a:t>
            </a:r>
            <a:r>
              <a:rPr lang="en-US" b="1" dirty="0" smtClean="0"/>
              <a:t>Disease</a:t>
            </a:r>
          </a:p>
          <a:p>
            <a:pPr marL="0" indent="0" algn="l">
              <a:buNone/>
            </a:pPr>
            <a:r>
              <a:rPr lang="en-US" b="1" dirty="0" smtClean="0"/>
              <a:t> </a:t>
            </a:r>
            <a:endParaRPr lang="en-US" b="1" dirty="0"/>
          </a:p>
          <a:p>
            <a:pPr marL="0" indent="0" algn="l">
              <a:buNone/>
            </a:pPr>
            <a:r>
              <a:rPr lang="en-US" dirty="0"/>
              <a:t>Cyanosis poses risks for both mother and fetus</a:t>
            </a:r>
            <a:r>
              <a:rPr lang="en-US" dirty="0" smtClean="0"/>
              <a:t>.</a:t>
            </a:r>
            <a:endParaRPr lang="en-US" baseline="30000" dirty="0"/>
          </a:p>
          <a:p>
            <a:pPr marL="0" indent="0" algn="l">
              <a:buNone/>
            </a:pPr>
            <a:endParaRPr lang="en-US" baseline="30000" dirty="0" smtClean="0"/>
          </a:p>
          <a:p>
            <a:pPr marL="0" indent="0" algn="l">
              <a:buNone/>
            </a:pPr>
            <a:r>
              <a:rPr lang="en-US" dirty="0" smtClean="0"/>
              <a:t> </a:t>
            </a:r>
            <a:r>
              <a:rPr lang="en-US" dirty="0"/>
              <a:t>The decrease in peripheral resistance that accompanies pregnancy augments the right-to-left shunt and may exaggerate the maternal cyanosis</a:t>
            </a:r>
            <a:r>
              <a:rPr lang="en-US" dirty="0" smtClean="0"/>
              <a:t>.</a:t>
            </a:r>
          </a:p>
          <a:p>
            <a:pPr marL="0" indent="0" algn="l">
              <a:buNone/>
            </a:pPr>
            <a:endParaRPr lang="en-US" dirty="0"/>
          </a:p>
          <a:p>
            <a:pPr marL="0" indent="0" algn="l">
              <a:buNone/>
            </a:pPr>
            <a:r>
              <a:rPr lang="en-US" dirty="0" smtClean="0"/>
              <a:t> </a:t>
            </a:r>
            <a:r>
              <a:rPr lang="en-US" dirty="0"/>
              <a:t>Because of the </a:t>
            </a:r>
            <a:r>
              <a:rPr lang="en-US" dirty="0" err="1"/>
              <a:t>erythrocytosis</a:t>
            </a:r>
            <a:r>
              <a:rPr lang="en-US" dirty="0"/>
              <a:t> that accompanies cyanosis and the propensity to thrombosis, women who develop venous thrombosis are at risk of paradoxical embolus and stroke. </a:t>
            </a:r>
            <a:endParaRPr lang="en-US" dirty="0" smtClean="0"/>
          </a:p>
          <a:p>
            <a:pPr marL="0" indent="0" algn="l">
              <a:buNone/>
            </a:pPr>
            <a:endParaRPr lang="en-US" dirty="0"/>
          </a:p>
          <a:p>
            <a:pPr marL="0" indent="0" algn="l">
              <a:buNone/>
            </a:pPr>
            <a:r>
              <a:rPr lang="en-US" dirty="0" smtClean="0"/>
              <a:t>When </a:t>
            </a:r>
            <a:r>
              <a:rPr lang="en-US" dirty="0"/>
              <a:t>the maternal oxygen saturation is less than 85%, the fetal outcome is poor, with only 2 of 17 pregnancies (12%) resulting in live-born infants </a:t>
            </a:r>
          </a:p>
          <a:p>
            <a:pPr marL="0" indent="0" algn="l">
              <a:buNone/>
            </a:pPr>
            <a:endParaRPr lang="en-US" dirty="0" smtClean="0"/>
          </a:p>
          <a:p>
            <a:pPr marL="0" indent="0" algn="l">
              <a:buNone/>
            </a:pPr>
            <a:r>
              <a:rPr lang="en-US" dirty="0" smtClean="0"/>
              <a:t> </a:t>
            </a:r>
            <a:r>
              <a:rPr lang="en-US" dirty="0"/>
              <a:t>Conversely, when the maternal oxygen saturation is 90% or higher, 92% of the pregnancies result in a live birth. </a:t>
            </a:r>
          </a:p>
        </p:txBody>
      </p:sp>
    </p:spTree>
    <p:extLst>
      <p:ext uri="{BB962C8B-B14F-4D97-AF65-F5344CB8AC3E}">
        <p14:creationId xmlns:p14="http://schemas.microsoft.com/office/powerpoint/2010/main" val="1156626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Pulmonary Hypertension </a:t>
            </a:r>
          </a:p>
        </p:txBody>
      </p:sp>
      <p:sp>
        <p:nvSpPr>
          <p:cNvPr id="3" name="Content Placeholder 2"/>
          <p:cNvSpPr>
            <a:spLocks noGrp="1"/>
          </p:cNvSpPr>
          <p:nvPr>
            <p:ph idx="1"/>
          </p:nvPr>
        </p:nvSpPr>
        <p:spPr/>
        <p:txBody>
          <a:bodyPr>
            <a:normAutofit fontScale="92500" lnSpcReduction="10000"/>
          </a:bodyPr>
          <a:lstStyle/>
          <a:p>
            <a:pPr marL="0" indent="0" algn="l">
              <a:buNone/>
            </a:pPr>
            <a:r>
              <a:rPr lang="en-US" dirty="0"/>
              <a:t>Pulmonary hypertension, regardless of the cause, carries a high mortality when it is associated with pregnancy</a:t>
            </a:r>
            <a:r>
              <a:rPr lang="en-US" dirty="0" smtClean="0"/>
              <a:t>.</a:t>
            </a:r>
          </a:p>
          <a:p>
            <a:pPr marL="0" indent="0" algn="l">
              <a:buNone/>
            </a:pPr>
            <a:endParaRPr lang="en-US" baseline="30000" dirty="0"/>
          </a:p>
          <a:p>
            <a:pPr marL="0" indent="0" algn="l">
              <a:buNone/>
            </a:pPr>
            <a:r>
              <a:rPr lang="en-US" dirty="0" smtClean="0"/>
              <a:t>When </a:t>
            </a:r>
            <a:r>
              <a:rPr lang="en-US" dirty="0"/>
              <a:t>the pulmonary hypertension exceeds approximately 60% of systemic levels, pregnancy is more likely to be associated with complications. </a:t>
            </a:r>
            <a:endParaRPr lang="en-US" dirty="0" smtClean="0"/>
          </a:p>
          <a:p>
            <a:pPr marL="0" indent="0" algn="l">
              <a:buNone/>
            </a:pPr>
            <a:endParaRPr lang="en-US" dirty="0"/>
          </a:p>
          <a:p>
            <a:pPr marL="0" indent="0" algn="l">
              <a:buNone/>
            </a:pPr>
            <a:r>
              <a:rPr lang="en-US" dirty="0" smtClean="0"/>
              <a:t>In </a:t>
            </a:r>
            <a:r>
              <a:rPr lang="en-US" dirty="0"/>
              <a:t>the setting of severe pulmonary vascular disease (</a:t>
            </a:r>
            <a:r>
              <a:rPr lang="en-US" dirty="0" err="1"/>
              <a:t>Eisenmenger</a:t>
            </a:r>
            <a:r>
              <a:rPr lang="en-US" dirty="0"/>
              <a:t> </a:t>
            </a:r>
            <a:r>
              <a:rPr lang="en-US" dirty="0" smtClean="0"/>
              <a:t>syndrome</a:t>
            </a:r>
            <a:r>
              <a:rPr lang="en-US" dirty="0"/>
              <a:t>)</a:t>
            </a:r>
            <a:r>
              <a:rPr lang="en-US" dirty="0" smtClean="0"/>
              <a:t> </a:t>
            </a:r>
            <a:r>
              <a:rPr lang="en-US" dirty="0"/>
              <a:t>maternal mortality may approach 50</a:t>
            </a:r>
            <a:r>
              <a:rPr lang="en-US" dirty="0" smtClean="0"/>
              <a:t>%.</a:t>
            </a:r>
          </a:p>
          <a:p>
            <a:pPr marL="0" indent="0" algn="l">
              <a:buNone/>
            </a:pPr>
            <a:endParaRPr lang="en-US" dirty="0"/>
          </a:p>
          <a:p>
            <a:pPr marL="0" indent="0" algn="l">
              <a:buNone/>
            </a:pPr>
            <a:r>
              <a:rPr lang="en-US" dirty="0" smtClean="0"/>
              <a:t> </a:t>
            </a:r>
            <a:endParaRPr lang="en-US" dirty="0"/>
          </a:p>
        </p:txBody>
      </p:sp>
    </p:spTree>
    <p:extLst>
      <p:ext uri="{BB962C8B-B14F-4D97-AF65-F5344CB8AC3E}">
        <p14:creationId xmlns:p14="http://schemas.microsoft.com/office/powerpoint/2010/main" val="2586910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32656"/>
            <a:ext cx="8229600" cy="5991944"/>
          </a:xfrm>
        </p:spPr>
        <p:txBody>
          <a:bodyPr>
            <a:normAutofit fontScale="85000" lnSpcReduction="20000"/>
          </a:bodyPr>
          <a:lstStyle/>
          <a:p>
            <a:pPr marL="0" indent="0" algn="l">
              <a:buNone/>
            </a:pPr>
            <a:r>
              <a:rPr lang="en-US" dirty="0"/>
              <a:t>The time around labor and delivery is particularly dangerous, and the highest incidence of maternal death is during parturition and the </a:t>
            </a:r>
            <a:r>
              <a:rPr lang="en-US" dirty="0" err="1"/>
              <a:t>puerperium</a:t>
            </a:r>
            <a:r>
              <a:rPr lang="en-US" dirty="0"/>
              <a:t>. </a:t>
            </a:r>
          </a:p>
          <a:p>
            <a:pPr marL="0" indent="0" algn="l">
              <a:buNone/>
            </a:pPr>
            <a:endParaRPr lang="en-US" dirty="0" smtClean="0"/>
          </a:p>
          <a:p>
            <a:pPr marL="0" indent="0" algn="l">
              <a:buNone/>
            </a:pPr>
            <a:r>
              <a:rPr lang="en-US" dirty="0" smtClean="0"/>
              <a:t>Vagal </a:t>
            </a:r>
            <a:r>
              <a:rPr lang="en-US" dirty="0"/>
              <a:t>responses to pain may also be life-threatening</a:t>
            </a:r>
            <a:r>
              <a:rPr lang="en-US" dirty="0" smtClean="0"/>
              <a:t>.</a:t>
            </a:r>
          </a:p>
          <a:p>
            <a:pPr marL="0" indent="0" algn="l">
              <a:buNone/>
            </a:pPr>
            <a:endParaRPr lang="en-US" dirty="0"/>
          </a:p>
          <a:p>
            <a:pPr marL="0" indent="0" algn="l">
              <a:buNone/>
            </a:pPr>
            <a:r>
              <a:rPr lang="en-US" dirty="0" smtClean="0"/>
              <a:t> </a:t>
            </a:r>
            <a:r>
              <a:rPr lang="en-US" dirty="0"/>
              <a:t>Death may also occur from pulmonary embolism or in situ pulmonary infarction</a:t>
            </a:r>
            <a:r>
              <a:rPr lang="en-US" dirty="0" smtClean="0"/>
              <a:t>.</a:t>
            </a:r>
          </a:p>
          <a:p>
            <a:pPr marL="0" indent="0" algn="l">
              <a:buNone/>
            </a:pPr>
            <a:endParaRPr lang="en-US" dirty="0"/>
          </a:p>
          <a:p>
            <a:pPr marL="0" indent="0" algn="l">
              <a:buNone/>
            </a:pPr>
            <a:r>
              <a:rPr lang="en-US" dirty="0" smtClean="0"/>
              <a:t>Only </a:t>
            </a:r>
            <a:r>
              <a:rPr lang="en-US" dirty="0"/>
              <a:t>25.6% of pregnancies reached </a:t>
            </a:r>
            <a:r>
              <a:rPr lang="en-US" dirty="0" smtClean="0"/>
              <a:t>term. </a:t>
            </a:r>
          </a:p>
          <a:p>
            <a:pPr marL="0" indent="0" algn="l">
              <a:buNone/>
            </a:pPr>
            <a:endParaRPr lang="en-US" dirty="0"/>
          </a:p>
          <a:p>
            <a:pPr marL="0" indent="0" algn="l">
              <a:buNone/>
            </a:pPr>
            <a:r>
              <a:rPr lang="en-US" dirty="0" smtClean="0"/>
              <a:t>Current </a:t>
            </a:r>
            <a:r>
              <a:rPr lang="en-US" dirty="0"/>
              <a:t>recommendations are still that termination of pregnancy is the safer </a:t>
            </a:r>
            <a:r>
              <a:rPr lang="en-US" dirty="0" smtClean="0"/>
              <a:t>option</a:t>
            </a:r>
          </a:p>
          <a:p>
            <a:pPr marL="0" indent="0" algn="l">
              <a:buNone/>
            </a:pPr>
            <a:endParaRPr lang="en-US" dirty="0"/>
          </a:p>
          <a:p>
            <a:pPr marL="0" indent="0" algn="l">
              <a:buNone/>
            </a:pPr>
            <a:r>
              <a:rPr lang="en-US" dirty="0" smtClean="0"/>
              <a:t> </a:t>
            </a:r>
            <a:r>
              <a:rPr lang="en-US" dirty="0"/>
              <a:t>Low-dose subcutaneous heparin may be administered during bed rest, but there is no evidence that it improves maternal survival</a:t>
            </a:r>
            <a:r>
              <a:rPr lang="en-US" dirty="0" smtClean="0"/>
              <a:t>.</a:t>
            </a:r>
          </a:p>
          <a:p>
            <a:pPr marL="0" indent="0" algn="l">
              <a:buNone/>
            </a:pPr>
            <a:endParaRPr lang="en-US" dirty="0"/>
          </a:p>
          <a:p>
            <a:pPr marL="0" indent="0" algn="l">
              <a:buNone/>
            </a:pPr>
            <a:r>
              <a:rPr lang="en-US" dirty="0" smtClean="0"/>
              <a:t> </a:t>
            </a:r>
            <a:endParaRPr lang="en-US" dirty="0"/>
          </a:p>
        </p:txBody>
      </p:sp>
    </p:spTree>
    <p:extLst>
      <p:ext uri="{BB962C8B-B14F-4D97-AF65-F5344CB8AC3E}">
        <p14:creationId xmlns:p14="http://schemas.microsoft.com/office/powerpoint/2010/main" val="997683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80728"/>
            <a:ext cx="8229600" cy="5343872"/>
          </a:xfrm>
        </p:spPr>
        <p:txBody>
          <a:bodyPr>
            <a:normAutofit fontScale="77500" lnSpcReduction="20000"/>
          </a:bodyPr>
          <a:lstStyle/>
          <a:p>
            <a:pPr marL="0" indent="0" algn="l">
              <a:buNone/>
            </a:pPr>
            <a:r>
              <a:rPr lang="en-US" dirty="0" smtClean="0"/>
              <a:t> </a:t>
            </a:r>
            <a:r>
              <a:rPr lang="en-US" dirty="0"/>
              <a:t>If the vaginal route is selected, it should be performed in an intensive care unit. </a:t>
            </a:r>
            <a:endParaRPr lang="en-US" dirty="0" smtClean="0"/>
          </a:p>
          <a:p>
            <a:pPr marL="0" indent="0" algn="l">
              <a:buNone/>
            </a:pPr>
            <a:endParaRPr lang="en-US" dirty="0"/>
          </a:p>
          <a:p>
            <a:pPr marL="0" indent="0" algn="l">
              <a:buNone/>
            </a:pPr>
            <a:r>
              <a:rPr lang="en-US" dirty="0" smtClean="0"/>
              <a:t>Epidural </a:t>
            </a:r>
            <a:r>
              <a:rPr lang="en-US" dirty="0"/>
              <a:t>analgesia must be cautiously administered to minimize peripheral vasodilation. </a:t>
            </a:r>
            <a:endParaRPr lang="en-US" dirty="0" smtClean="0"/>
          </a:p>
          <a:p>
            <a:pPr marL="0" indent="0" algn="l">
              <a:buNone/>
            </a:pPr>
            <a:endParaRPr lang="en-US" dirty="0"/>
          </a:p>
          <a:p>
            <a:pPr marL="0" indent="0" algn="l">
              <a:buNone/>
            </a:pPr>
            <a:r>
              <a:rPr lang="en-US" dirty="0" smtClean="0"/>
              <a:t>A </a:t>
            </a:r>
            <a:r>
              <a:rPr lang="en-US" dirty="0"/>
              <a:t>prolonged second stage should be avoided</a:t>
            </a:r>
            <a:r>
              <a:rPr lang="en-US" dirty="0" smtClean="0"/>
              <a:t>.</a:t>
            </a:r>
          </a:p>
          <a:p>
            <a:pPr marL="0" indent="0" algn="l">
              <a:buNone/>
            </a:pPr>
            <a:endParaRPr lang="en-US" dirty="0"/>
          </a:p>
          <a:p>
            <a:pPr marL="0" indent="0" algn="l">
              <a:buNone/>
            </a:pPr>
            <a:r>
              <a:rPr lang="en-US" dirty="0" smtClean="0"/>
              <a:t> </a:t>
            </a:r>
            <a:r>
              <a:rPr lang="en-US" dirty="0"/>
              <a:t>Meticulous attention should be paid to the peripheral venous system, and a </a:t>
            </a:r>
            <a:r>
              <a:rPr lang="en-US" dirty="0" err="1"/>
              <a:t>thromboguard</a:t>
            </a:r>
            <a:r>
              <a:rPr lang="en-US" dirty="0"/>
              <a:t> or compression pump may help prevent peripheral venous thrombosis. </a:t>
            </a:r>
            <a:endParaRPr lang="en-US" dirty="0" smtClean="0"/>
          </a:p>
          <a:p>
            <a:pPr marL="0" indent="0" algn="l">
              <a:buNone/>
            </a:pPr>
            <a:endParaRPr lang="en-US" dirty="0"/>
          </a:p>
          <a:p>
            <a:pPr marL="0" indent="0" algn="l">
              <a:buNone/>
            </a:pPr>
            <a:r>
              <a:rPr lang="en-US" dirty="0" smtClean="0"/>
              <a:t>Cesarean </a:t>
            </a:r>
            <a:r>
              <a:rPr lang="en-US" dirty="0"/>
              <a:t>section delivery is probably </a:t>
            </a:r>
            <a:r>
              <a:rPr lang="en-US" dirty="0" smtClean="0"/>
              <a:t>preferable</a:t>
            </a:r>
            <a:r>
              <a:rPr lang="en-US" baseline="30000" dirty="0"/>
              <a:t> </a:t>
            </a:r>
            <a:r>
              <a:rPr lang="en-US" dirty="0" smtClean="0"/>
              <a:t> </a:t>
            </a:r>
            <a:r>
              <a:rPr lang="en-US" dirty="0"/>
              <a:t>with cardiac anesthesia</a:t>
            </a:r>
            <a:r>
              <a:rPr lang="en-US" dirty="0" smtClean="0"/>
              <a:t>.</a:t>
            </a:r>
          </a:p>
          <a:p>
            <a:pPr marL="0" indent="0" algn="l">
              <a:buNone/>
            </a:pPr>
            <a:endParaRPr lang="en-US" dirty="0" smtClean="0"/>
          </a:p>
          <a:p>
            <a:pPr marL="0" indent="0" algn="l">
              <a:buNone/>
            </a:pPr>
            <a:r>
              <a:rPr lang="en-US" dirty="0" smtClean="0"/>
              <a:t>In </a:t>
            </a:r>
            <a:r>
              <a:rPr lang="en-US" dirty="0"/>
              <a:t>summary, the mortality for patients with severe pulmonary hypertension and pregnancy is prohibitively high. </a:t>
            </a:r>
          </a:p>
          <a:p>
            <a:pPr marL="0" indent="0" algn="l">
              <a:buNone/>
            </a:pPr>
            <a:endParaRPr lang="en-US" dirty="0" smtClean="0"/>
          </a:p>
          <a:p>
            <a:pPr marL="0" indent="0" algn="l">
              <a:buNone/>
            </a:pPr>
            <a:r>
              <a:rPr lang="en-US" dirty="0" smtClean="0"/>
              <a:t>Estrogen-containing </a:t>
            </a:r>
            <a:r>
              <a:rPr lang="en-US" dirty="0"/>
              <a:t>contraceptives are contraindicated in this setting.</a:t>
            </a:r>
          </a:p>
          <a:p>
            <a:endParaRPr lang="en-US" dirty="0"/>
          </a:p>
        </p:txBody>
      </p:sp>
    </p:spTree>
    <p:extLst>
      <p:ext uri="{BB962C8B-B14F-4D97-AF65-F5344CB8AC3E}">
        <p14:creationId xmlns:p14="http://schemas.microsoft.com/office/powerpoint/2010/main" val="1135997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marL="0" indent="0" algn="l">
              <a:buNone/>
            </a:pPr>
            <a:r>
              <a:rPr lang="en-US" b="1" dirty="0" err="1"/>
              <a:t>Valvular</a:t>
            </a:r>
            <a:r>
              <a:rPr lang="en-US" b="1" dirty="0"/>
              <a:t> Heart Disease </a:t>
            </a:r>
            <a:r>
              <a:rPr lang="en-US" b="1" dirty="0" smtClean="0"/>
              <a:t> </a:t>
            </a:r>
            <a:endParaRPr lang="en-US" b="1" dirty="0"/>
          </a:p>
          <a:p>
            <a:pPr marL="0" indent="0" algn="l">
              <a:buNone/>
            </a:pPr>
            <a:endParaRPr lang="en-US" dirty="0" smtClean="0"/>
          </a:p>
          <a:p>
            <a:pPr marL="0" indent="0" algn="l">
              <a:buNone/>
            </a:pPr>
            <a:r>
              <a:rPr lang="en-US" dirty="0" smtClean="0"/>
              <a:t>The </a:t>
            </a:r>
            <a:r>
              <a:rPr lang="en-US" dirty="0"/>
              <a:t>most common problems encountered are bicuspid aortic stenosis (discussed previously) and mitral stenosis, which tends to worsen during pregnancy </a:t>
            </a:r>
            <a:endParaRPr lang="en-US" dirty="0" smtClean="0"/>
          </a:p>
          <a:p>
            <a:pPr marL="0" indent="0" algn="l">
              <a:buNone/>
            </a:pPr>
            <a:endParaRPr lang="en-US" dirty="0"/>
          </a:p>
          <a:p>
            <a:pPr marL="0" indent="0" algn="l">
              <a:buNone/>
            </a:pPr>
            <a:r>
              <a:rPr lang="en-US" dirty="0" smtClean="0"/>
              <a:t>The </a:t>
            </a:r>
            <a:r>
              <a:rPr lang="en-US" dirty="0"/>
              <a:t>cornerstone of therapy for the symptomatic patient is beta blockade. </a:t>
            </a:r>
            <a:endParaRPr lang="en-US" dirty="0" smtClean="0"/>
          </a:p>
          <a:p>
            <a:pPr marL="0" indent="0" algn="l">
              <a:buNone/>
            </a:pPr>
            <a:endParaRPr lang="en-US" dirty="0"/>
          </a:p>
          <a:p>
            <a:pPr marL="0" indent="0" algn="l">
              <a:buNone/>
            </a:pPr>
            <a:r>
              <a:rPr lang="en-US" dirty="0" smtClean="0"/>
              <a:t>Bed </a:t>
            </a:r>
            <a:r>
              <a:rPr lang="en-US" dirty="0"/>
              <a:t>rest may also be helpful to slow the heart rate and to minimize cardiac demands</a:t>
            </a:r>
            <a:r>
              <a:rPr lang="en-US" dirty="0" smtClean="0"/>
              <a:t>.</a:t>
            </a:r>
          </a:p>
          <a:p>
            <a:pPr marL="0" indent="0" algn="l">
              <a:buNone/>
            </a:pPr>
            <a:endParaRPr lang="en-US" dirty="0"/>
          </a:p>
          <a:p>
            <a:pPr marL="0" indent="0" algn="l">
              <a:buNone/>
            </a:pPr>
            <a:r>
              <a:rPr lang="en-US" dirty="0" smtClean="0"/>
              <a:t> </a:t>
            </a:r>
            <a:r>
              <a:rPr lang="en-US" dirty="0"/>
              <a:t>The judicious use of diuretics is appropriate if there is pulmonary edema</a:t>
            </a:r>
            <a:r>
              <a:rPr lang="en-US" dirty="0" smtClean="0"/>
              <a:t>.</a:t>
            </a:r>
          </a:p>
          <a:p>
            <a:pPr marL="0" indent="0" algn="l">
              <a:buNone/>
            </a:pPr>
            <a:endParaRPr lang="en-US" dirty="0"/>
          </a:p>
          <a:p>
            <a:pPr marL="0" indent="0" algn="l">
              <a:buNone/>
            </a:pPr>
            <a:r>
              <a:rPr lang="en-US" dirty="0" smtClean="0"/>
              <a:t> </a:t>
            </a:r>
            <a:r>
              <a:rPr lang="en-US" dirty="0"/>
              <a:t>Anticoagulants should probably be given if the patient is on bed rest and should certainly be administered in the setting of atrial fibrillation. </a:t>
            </a:r>
          </a:p>
          <a:p>
            <a:pPr marL="0" indent="0" algn="l">
              <a:buNone/>
            </a:pPr>
            <a:endParaRPr lang="en-US" dirty="0" smtClean="0"/>
          </a:p>
          <a:p>
            <a:pPr marL="0" indent="0" algn="l">
              <a:buNone/>
            </a:pPr>
            <a:r>
              <a:rPr lang="en-US" dirty="0" smtClean="0"/>
              <a:t>when </a:t>
            </a:r>
            <a:r>
              <a:rPr lang="en-US" dirty="0"/>
              <a:t>the mother is refractory to medical therapy, balloon </a:t>
            </a:r>
            <a:r>
              <a:rPr lang="en-US" dirty="0" err="1"/>
              <a:t>valvuloplasty</a:t>
            </a:r>
            <a:r>
              <a:rPr lang="en-US" dirty="0"/>
              <a:t> may be performed if the valve anatomy is favorable and there is no concomitant mitral regurgitation</a:t>
            </a:r>
            <a:r>
              <a:rPr lang="en-US" dirty="0" smtClean="0"/>
              <a:t>.</a:t>
            </a:r>
            <a:endParaRPr lang="en-US" baseline="30000" dirty="0"/>
          </a:p>
          <a:p>
            <a:pPr marL="0" indent="0" algn="l">
              <a:buNone/>
            </a:pPr>
            <a:endParaRPr lang="en-US" baseline="30000" dirty="0" smtClean="0"/>
          </a:p>
          <a:p>
            <a:pPr marL="0" indent="0" algn="l">
              <a:buNone/>
            </a:pPr>
            <a:r>
              <a:rPr lang="en-US" dirty="0" smtClean="0"/>
              <a:t> </a:t>
            </a:r>
            <a:r>
              <a:rPr lang="en-US" dirty="0"/>
              <a:t>Rarer still, surgical </a:t>
            </a:r>
            <a:r>
              <a:rPr lang="en-US" dirty="0" err="1"/>
              <a:t>valvotomy</a:t>
            </a:r>
            <a:r>
              <a:rPr lang="en-US" dirty="0"/>
              <a:t> may be </a:t>
            </a:r>
            <a:r>
              <a:rPr lang="en-US" dirty="0" smtClean="0"/>
              <a:t>performed</a:t>
            </a:r>
            <a:endParaRPr lang="en-US" dirty="0"/>
          </a:p>
          <a:p>
            <a:pPr marL="0" indent="0" algn="l">
              <a:buNone/>
            </a:pPr>
            <a:r>
              <a:rPr lang="en-US" dirty="0"/>
              <a:t>Mitral and aortic regurgitation are fairly well tolerated in pregnancy, provided the regurgitation is no more than moderate, the mother is symptom free before pregnancy, and ventricular function is well preserved. Closer monitoring during pregnancy is usually warranted, however, particularly for those with mitral regurgitation, because the left ventricle tends to dilate as pregnancy progresses, and this may exacerbate the degree of mitral regurgitation. Early delivery may be necessary if there is maternal hemodynamic compromise.</a:t>
            </a:r>
          </a:p>
          <a:p>
            <a:pPr marL="0" indent="0" algn="l">
              <a:buNone/>
            </a:pPr>
            <a:r>
              <a:rPr lang="en-US" dirty="0"/>
              <a:t>Prosthetic Valves</a:t>
            </a:r>
          </a:p>
        </p:txBody>
      </p:sp>
    </p:spTree>
    <p:extLst>
      <p:ext uri="{BB962C8B-B14F-4D97-AF65-F5344CB8AC3E}">
        <p14:creationId xmlns:p14="http://schemas.microsoft.com/office/powerpoint/2010/main" val="438872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lgn="l">
              <a:buNone/>
            </a:pPr>
            <a:r>
              <a:rPr lang="en-US" dirty="0"/>
              <a:t>Mitral and aortic regurgitation are fairly well tolerated in </a:t>
            </a:r>
            <a:r>
              <a:rPr lang="en-US" dirty="0" smtClean="0"/>
              <a:t>pregnancy</a:t>
            </a:r>
          </a:p>
          <a:p>
            <a:pPr marL="0" indent="0" algn="l">
              <a:buNone/>
            </a:pPr>
            <a:endParaRPr lang="en-US" dirty="0"/>
          </a:p>
          <a:p>
            <a:pPr marL="0" indent="0" algn="l">
              <a:buNone/>
            </a:pPr>
            <a:r>
              <a:rPr lang="en-US" dirty="0" smtClean="0"/>
              <a:t> </a:t>
            </a:r>
            <a:r>
              <a:rPr lang="en-US" dirty="0"/>
              <a:t>provided the regurgitation is no more than </a:t>
            </a:r>
            <a:r>
              <a:rPr lang="en-US" dirty="0" smtClean="0"/>
              <a:t>moderate</a:t>
            </a:r>
          </a:p>
          <a:p>
            <a:pPr marL="0" indent="0" algn="l">
              <a:buNone/>
            </a:pPr>
            <a:endParaRPr lang="en-US" dirty="0"/>
          </a:p>
          <a:p>
            <a:pPr marL="0" indent="0" algn="l">
              <a:buNone/>
            </a:pPr>
            <a:r>
              <a:rPr lang="en-US" dirty="0" smtClean="0"/>
              <a:t> </a:t>
            </a:r>
            <a:r>
              <a:rPr lang="en-US" dirty="0"/>
              <a:t>the mother is symptom free before pregnancy, and ventricular function is well preserved</a:t>
            </a:r>
            <a:r>
              <a:rPr lang="en-US" dirty="0" smtClean="0"/>
              <a:t>.</a:t>
            </a:r>
          </a:p>
          <a:p>
            <a:pPr marL="0" indent="0" algn="l">
              <a:buNone/>
            </a:pPr>
            <a:endParaRPr lang="en-US" dirty="0"/>
          </a:p>
          <a:p>
            <a:pPr marL="0" indent="0" algn="l">
              <a:buNone/>
            </a:pPr>
            <a:r>
              <a:rPr lang="en-US" dirty="0" smtClean="0"/>
              <a:t> </a:t>
            </a:r>
            <a:r>
              <a:rPr lang="en-US" dirty="0"/>
              <a:t>Closer monitoring during pregnancy is usually warranted, however, particularly for those with mitral regurgitation, because the left ventricle tends to dilate as pregnancy progresses, and this may exacerbate the degree of mitral regurgitation. </a:t>
            </a:r>
            <a:endParaRPr lang="en-US" dirty="0" smtClean="0"/>
          </a:p>
          <a:p>
            <a:pPr marL="0" indent="0" algn="l">
              <a:buNone/>
            </a:pPr>
            <a:endParaRPr lang="en-US" dirty="0"/>
          </a:p>
          <a:p>
            <a:pPr marL="0" indent="0" algn="l">
              <a:buNone/>
            </a:pPr>
            <a:r>
              <a:rPr lang="en-US" dirty="0" smtClean="0"/>
              <a:t>Early </a:t>
            </a:r>
            <a:r>
              <a:rPr lang="en-US" dirty="0"/>
              <a:t>delivery may be necessary if there is maternal hemodynamic compromise</a:t>
            </a:r>
            <a:r>
              <a:rPr lang="en-US" dirty="0" smtClean="0"/>
              <a:t>.</a:t>
            </a:r>
            <a:endParaRPr lang="en-US" dirty="0"/>
          </a:p>
          <a:p>
            <a:endParaRPr lang="en-US" dirty="0"/>
          </a:p>
        </p:txBody>
      </p:sp>
    </p:spTree>
    <p:extLst>
      <p:ext uri="{BB962C8B-B14F-4D97-AF65-F5344CB8AC3E}">
        <p14:creationId xmlns:p14="http://schemas.microsoft.com/office/powerpoint/2010/main" val="1334547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24744"/>
            <a:ext cx="8229600" cy="5199856"/>
          </a:xfrm>
        </p:spPr>
        <p:txBody>
          <a:bodyPr>
            <a:normAutofit fontScale="77500" lnSpcReduction="20000"/>
          </a:bodyPr>
          <a:lstStyle/>
          <a:p>
            <a:pPr marL="0" indent="0" algn="l">
              <a:buNone/>
            </a:pPr>
            <a:r>
              <a:rPr lang="en-US" b="1" dirty="0"/>
              <a:t>Prosthetic </a:t>
            </a:r>
            <a:r>
              <a:rPr lang="en-US" b="1" dirty="0" smtClean="0"/>
              <a:t>Valves</a:t>
            </a:r>
          </a:p>
          <a:p>
            <a:pPr marL="0" indent="0" algn="l">
              <a:buNone/>
            </a:pPr>
            <a:r>
              <a:rPr lang="en-US" b="1" dirty="0" smtClean="0"/>
              <a:t> </a:t>
            </a:r>
            <a:endParaRPr lang="en-US" b="1" dirty="0"/>
          </a:p>
          <a:p>
            <a:pPr marL="0" indent="0" algn="l">
              <a:buNone/>
            </a:pPr>
            <a:r>
              <a:rPr lang="en-US" dirty="0"/>
              <a:t>Pregnancy for the woman with a prosthetic valve poses risks for mother and baby and has been called a “double jeopardy” situation</a:t>
            </a:r>
            <a:r>
              <a:rPr lang="en-US" dirty="0" smtClean="0"/>
              <a:t>.</a:t>
            </a:r>
          </a:p>
          <a:p>
            <a:pPr marL="0" indent="0" algn="l">
              <a:buNone/>
            </a:pPr>
            <a:endParaRPr lang="en-US" baseline="30000" dirty="0"/>
          </a:p>
          <a:p>
            <a:pPr marL="0" indent="0" algn="l">
              <a:buNone/>
            </a:pPr>
            <a:r>
              <a:rPr lang="en-US" baseline="30000" dirty="0" smtClean="0"/>
              <a:t> </a:t>
            </a:r>
            <a:r>
              <a:rPr lang="en-US" dirty="0" smtClean="0"/>
              <a:t>Tissue </a:t>
            </a:r>
            <a:r>
              <a:rPr lang="en-US" dirty="0"/>
              <a:t>valves are less </a:t>
            </a:r>
            <a:r>
              <a:rPr lang="en-US" dirty="0" err="1"/>
              <a:t>thrombogenic</a:t>
            </a:r>
            <a:r>
              <a:rPr lang="en-US" dirty="0"/>
              <a:t> than mechanical valves and therefore are less problematic in pregnancy because they do not routinely involve the use of warfarin. </a:t>
            </a:r>
            <a:endParaRPr lang="en-US" dirty="0" smtClean="0"/>
          </a:p>
          <a:p>
            <a:pPr marL="0" indent="0" algn="l">
              <a:buNone/>
            </a:pPr>
            <a:endParaRPr lang="en-US" dirty="0"/>
          </a:p>
          <a:p>
            <a:pPr marL="0" indent="0" algn="l">
              <a:buNone/>
            </a:pPr>
            <a:r>
              <a:rPr lang="en-US" dirty="0" smtClean="0"/>
              <a:t>The </a:t>
            </a:r>
            <a:r>
              <a:rPr lang="en-US" dirty="0"/>
              <a:t>disadvantage is their tendency to degenerate after an average of 10 </a:t>
            </a:r>
            <a:r>
              <a:rPr lang="en-US" dirty="0" smtClean="0"/>
              <a:t>years</a:t>
            </a:r>
          </a:p>
          <a:p>
            <a:pPr marL="0" indent="0" algn="l">
              <a:buNone/>
            </a:pPr>
            <a:endParaRPr lang="en-US" dirty="0"/>
          </a:p>
          <a:p>
            <a:pPr marL="0" indent="0" algn="l">
              <a:buNone/>
            </a:pPr>
            <a:r>
              <a:rPr lang="en-US" dirty="0" smtClean="0"/>
              <a:t>Mechanical </a:t>
            </a:r>
            <a:r>
              <a:rPr lang="en-US" dirty="0"/>
              <a:t>prostheses, in contrast, have a greater longevity but require anticoagulation, and whichever anticoagulant strategy is chosen during </a:t>
            </a:r>
            <a:r>
              <a:rPr lang="en-US" dirty="0" smtClean="0"/>
              <a:t>pregnancy</a:t>
            </a:r>
          </a:p>
          <a:p>
            <a:pPr marL="0" indent="0" algn="l">
              <a:buNone/>
            </a:pPr>
            <a:endParaRPr lang="en-US" dirty="0"/>
          </a:p>
          <a:p>
            <a:pPr marL="0" indent="0" algn="l">
              <a:buNone/>
            </a:pPr>
            <a:r>
              <a:rPr lang="en-US" dirty="0" smtClean="0"/>
              <a:t>there </a:t>
            </a:r>
            <a:r>
              <a:rPr lang="en-US" dirty="0"/>
              <a:t>is a higher chance of fetal loss, placental hemorrhage, and prosthetic valve thrombosis. </a:t>
            </a:r>
          </a:p>
          <a:p>
            <a:endParaRPr lang="en-US" dirty="0"/>
          </a:p>
        </p:txBody>
      </p:sp>
    </p:spTree>
    <p:extLst>
      <p:ext uri="{BB962C8B-B14F-4D97-AF65-F5344CB8AC3E}">
        <p14:creationId xmlns:p14="http://schemas.microsoft.com/office/powerpoint/2010/main" val="1704303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Mechanical Prostheses and Anticoagulant Treatment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lgn="l">
              <a:buNone/>
            </a:pPr>
            <a:r>
              <a:rPr lang="en-US" dirty="0" smtClean="0"/>
              <a:t>The </a:t>
            </a:r>
            <a:r>
              <a:rPr lang="en-US" dirty="0"/>
              <a:t>management of pregnancy when the mother has a mechanical valve prosthesis is controversial, and no universal consensus exists</a:t>
            </a:r>
            <a:r>
              <a:rPr lang="en-US" dirty="0" smtClean="0"/>
              <a:t>.</a:t>
            </a:r>
          </a:p>
          <a:p>
            <a:pPr marL="0" indent="0" algn="l">
              <a:buNone/>
            </a:pPr>
            <a:endParaRPr lang="en-US" dirty="0" smtClean="0"/>
          </a:p>
          <a:p>
            <a:pPr marL="0" indent="0" algn="l">
              <a:buNone/>
            </a:pPr>
            <a:r>
              <a:rPr lang="en-US" dirty="0" smtClean="0"/>
              <a:t>During </a:t>
            </a:r>
            <a:r>
              <a:rPr lang="en-US" dirty="0"/>
              <a:t>pregnancy, maternal blood is highly </a:t>
            </a:r>
            <a:r>
              <a:rPr lang="en-US" dirty="0" err="1"/>
              <a:t>thrombogenic</a:t>
            </a:r>
            <a:r>
              <a:rPr lang="en-US" dirty="0"/>
              <a:t> </a:t>
            </a:r>
            <a:endParaRPr lang="en-US" dirty="0" smtClean="0"/>
          </a:p>
          <a:p>
            <a:pPr marL="0" indent="0" algn="l">
              <a:buNone/>
            </a:pPr>
            <a:endParaRPr lang="en-US" dirty="0"/>
          </a:p>
          <a:p>
            <a:pPr marL="0" indent="0" algn="l">
              <a:buNone/>
            </a:pPr>
            <a:r>
              <a:rPr lang="en-US" dirty="0" smtClean="0"/>
              <a:t>the </a:t>
            </a:r>
            <a:r>
              <a:rPr lang="en-US" dirty="0"/>
              <a:t>risk of valve thrombosis and thromboembolism significant</a:t>
            </a:r>
          </a:p>
          <a:p>
            <a:endParaRPr lang="en-US" dirty="0"/>
          </a:p>
        </p:txBody>
      </p:sp>
    </p:spTree>
    <p:extLst>
      <p:ext uri="{BB962C8B-B14F-4D97-AF65-F5344CB8AC3E}">
        <p14:creationId xmlns:p14="http://schemas.microsoft.com/office/powerpoint/2010/main" val="3847699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ACC/AHA Recommendations for Anticoagulation Regimens in Pregnant Patients with Mechanical Prosthetic Valves</a:t>
            </a:r>
            <a:endParaRPr lang="en-US" sz="2400" dirty="0"/>
          </a:p>
        </p:txBody>
      </p:sp>
      <p:sp>
        <p:nvSpPr>
          <p:cNvPr id="3" name="Content Placeholder 2"/>
          <p:cNvSpPr>
            <a:spLocks noGrp="1"/>
          </p:cNvSpPr>
          <p:nvPr>
            <p:ph idx="1"/>
          </p:nvPr>
        </p:nvSpPr>
        <p:spPr/>
        <p:txBody>
          <a:bodyPr>
            <a:normAutofit fontScale="77500" lnSpcReduction="20000"/>
          </a:bodyPr>
          <a:lstStyle/>
          <a:p>
            <a:pPr marL="0" indent="0" algn="l">
              <a:buNone/>
            </a:pPr>
            <a:r>
              <a:rPr lang="en-US" dirty="0"/>
              <a:t>Continuous therapeutic anticoagulation with frequent </a:t>
            </a:r>
            <a:r>
              <a:rPr lang="en-US" dirty="0" smtClean="0"/>
              <a:t>monitoring</a:t>
            </a:r>
          </a:p>
          <a:p>
            <a:pPr marL="0" indent="0" algn="l">
              <a:buNone/>
            </a:pPr>
            <a:endParaRPr lang="en-US" dirty="0"/>
          </a:p>
          <a:p>
            <a:pPr marL="0" indent="0" algn="l">
              <a:buNone/>
            </a:pPr>
            <a:r>
              <a:rPr lang="en-US" dirty="0"/>
              <a:t>If warfarin is discontinued between weeks 6 and 12 of gestation, replace with continuous intravenous UFH, dose-adjusted UFH, or dose-adjusted subcutaneous </a:t>
            </a:r>
            <a:r>
              <a:rPr lang="en-US" dirty="0" smtClean="0"/>
              <a:t>LMWH</a:t>
            </a:r>
          </a:p>
          <a:p>
            <a:pPr marL="0" indent="0" algn="l">
              <a:buNone/>
            </a:pPr>
            <a:endParaRPr lang="en-US" dirty="0"/>
          </a:p>
          <a:p>
            <a:pPr marL="0" indent="0" algn="l">
              <a:buNone/>
            </a:pPr>
            <a:r>
              <a:rPr lang="en-US" dirty="0"/>
              <a:t>Up to 36 weeks of gestation, the therapeutic choice of continuous intravenous or dose-adjusted subcutaneous UFH, dose-adjusted LMWH, or warfarin should be discussed fully</a:t>
            </a:r>
            <a:r>
              <a:rPr lang="en-US" dirty="0" smtClean="0"/>
              <a:t>.</a:t>
            </a:r>
          </a:p>
          <a:p>
            <a:pPr marL="0" indent="0" algn="l">
              <a:buNone/>
            </a:pPr>
            <a:endParaRPr lang="en-US" dirty="0"/>
          </a:p>
          <a:p>
            <a:pPr marL="0" indent="0" algn="l">
              <a:buNone/>
            </a:pPr>
            <a:r>
              <a:rPr lang="en-US" dirty="0"/>
              <a:t>If dose-adjusted LMWH is used, the LMWH should be administered twice daily subcutaneously to maintain the anti-</a:t>
            </a:r>
            <a:r>
              <a:rPr lang="en-US" dirty="0" err="1"/>
              <a:t>Xa</a:t>
            </a:r>
            <a:r>
              <a:rPr lang="en-US" dirty="0"/>
              <a:t> level between 0.7 and 1.2 unit/mL 4 hours after </a:t>
            </a:r>
            <a:r>
              <a:rPr lang="en-US" dirty="0" smtClean="0"/>
              <a:t>administration</a:t>
            </a:r>
          </a:p>
          <a:p>
            <a:pPr marL="0" indent="0" algn="l">
              <a:buNone/>
            </a:pPr>
            <a:endParaRPr lang="en-US" dirty="0"/>
          </a:p>
          <a:p>
            <a:pPr marL="0" indent="0" algn="l">
              <a:buNone/>
            </a:pPr>
            <a:r>
              <a:rPr lang="en-US" dirty="0"/>
              <a:t>If dose-adjusted UFH is used, the </a:t>
            </a:r>
            <a:r>
              <a:rPr lang="en-US" dirty="0" err="1"/>
              <a:t>aPTT</a:t>
            </a:r>
            <a:r>
              <a:rPr lang="en-US" dirty="0"/>
              <a:t> should be at least twice control.</a:t>
            </a:r>
          </a:p>
        </p:txBody>
      </p:sp>
    </p:spTree>
    <p:extLst>
      <p:ext uri="{BB962C8B-B14F-4D97-AF65-F5344CB8AC3E}">
        <p14:creationId xmlns:p14="http://schemas.microsoft.com/office/powerpoint/2010/main" val="28436978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l">
              <a:buNone/>
            </a:pPr>
            <a:r>
              <a:rPr lang="en-US" dirty="0"/>
              <a:t>If warfarin is used, the INR goal should be 3.0 (range, 2.5 to 3.5</a:t>
            </a:r>
            <a:r>
              <a:rPr lang="en-US" dirty="0" smtClean="0"/>
              <a:t>).</a:t>
            </a:r>
          </a:p>
          <a:p>
            <a:pPr marL="0" indent="0" algn="l">
              <a:buNone/>
            </a:pPr>
            <a:endParaRPr lang="en-US" dirty="0"/>
          </a:p>
          <a:p>
            <a:pPr marL="0" indent="0" algn="l">
              <a:buNone/>
            </a:pPr>
            <a:r>
              <a:rPr lang="en-US" dirty="0"/>
              <a:t>Warfarin should be discontinued starting 2 to 3 weeks before planned delivery and continuous intravenous UFH given instead</a:t>
            </a:r>
            <a:r>
              <a:rPr lang="en-US" dirty="0" smtClean="0"/>
              <a:t>.</a:t>
            </a:r>
          </a:p>
          <a:p>
            <a:pPr marL="0" indent="0" algn="l">
              <a:buNone/>
            </a:pPr>
            <a:endParaRPr lang="en-US" dirty="0"/>
          </a:p>
          <a:p>
            <a:pPr marL="0" indent="0" algn="l">
              <a:buNone/>
            </a:pPr>
            <a:r>
              <a:rPr lang="en-US" dirty="0"/>
              <a:t>LMWH should not be administered unless anti-</a:t>
            </a:r>
            <a:r>
              <a:rPr lang="en-US" dirty="0" err="1"/>
              <a:t>Xa</a:t>
            </a:r>
            <a:r>
              <a:rPr lang="en-US" dirty="0"/>
              <a:t> levels are monitored 4 to 6 hours after administration</a:t>
            </a:r>
            <a:r>
              <a:rPr lang="en-US" dirty="0" smtClean="0"/>
              <a:t>.</a:t>
            </a:r>
          </a:p>
          <a:p>
            <a:pPr marL="0" indent="0" algn="l">
              <a:buNone/>
            </a:pPr>
            <a:endParaRPr lang="en-US" dirty="0"/>
          </a:p>
          <a:p>
            <a:pPr marL="0" indent="0" algn="l">
              <a:buNone/>
            </a:pPr>
            <a:r>
              <a:rPr lang="en-US" dirty="0" err="1"/>
              <a:t>Dipyridamole</a:t>
            </a:r>
            <a:r>
              <a:rPr lang="en-US" dirty="0"/>
              <a:t> should not be used instead of aspirin as an alternative antiplatelet agent because of its harmful effects on the fetus.</a:t>
            </a:r>
          </a:p>
        </p:txBody>
      </p:sp>
    </p:spTree>
    <p:extLst>
      <p:ext uri="{BB962C8B-B14F-4D97-AF65-F5344CB8AC3E}">
        <p14:creationId xmlns:p14="http://schemas.microsoft.com/office/powerpoint/2010/main" val="4036186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Administrator\Desktop\heart\Cardiovascular-Disease-600x39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00942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Dilated Cardiomyopathy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lgn="l">
              <a:buNone/>
            </a:pPr>
            <a:r>
              <a:rPr lang="en-US" dirty="0" smtClean="0"/>
              <a:t>Patients </a:t>
            </a:r>
            <a:r>
              <a:rPr lang="en-US" dirty="0"/>
              <a:t>with idiopathic dilated cardiomyopathy are usually counseled not to have a pregnancy if the ejection fraction is lower than 40%. </a:t>
            </a:r>
            <a:endParaRPr lang="en-US" dirty="0" smtClean="0"/>
          </a:p>
          <a:p>
            <a:pPr marL="0" indent="0" algn="l">
              <a:buNone/>
            </a:pPr>
            <a:endParaRPr lang="en-US" dirty="0"/>
          </a:p>
          <a:p>
            <a:pPr marL="0" indent="0" algn="l">
              <a:buNone/>
            </a:pPr>
            <a:r>
              <a:rPr lang="en-US" dirty="0" smtClean="0"/>
              <a:t>Because </a:t>
            </a:r>
            <a:r>
              <a:rPr lang="en-US" dirty="0"/>
              <a:t>angiotensin-converting enzyme (ACE) inhibitors are contraindicated in pregnancy, ventricular function must be assessed without this drug</a:t>
            </a:r>
            <a:r>
              <a:rPr lang="en-US" dirty="0" smtClean="0"/>
              <a:t>.</a:t>
            </a:r>
          </a:p>
          <a:p>
            <a:pPr marL="0" indent="0" algn="l">
              <a:buNone/>
            </a:pPr>
            <a:endParaRPr lang="en-US" dirty="0"/>
          </a:p>
          <a:p>
            <a:pPr marL="0" indent="0" algn="l">
              <a:buNone/>
            </a:pPr>
            <a:r>
              <a:rPr lang="en-US" dirty="0" smtClean="0"/>
              <a:t> </a:t>
            </a:r>
            <a:r>
              <a:rPr lang="en-US" dirty="0"/>
              <a:t>Careful echocardiographic evaluation should be performed before pregnancy</a:t>
            </a:r>
            <a:r>
              <a:rPr lang="en-US" dirty="0" smtClean="0"/>
              <a:t>.</a:t>
            </a:r>
          </a:p>
          <a:p>
            <a:pPr marL="0" indent="0" algn="l">
              <a:buNone/>
            </a:pPr>
            <a:endParaRPr lang="en-US" dirty="0"/>
          </a:p>
          <a:p>
            <a:pPr marL="0" indent="0" algn="l">
              <a:buNone/>
            </a:pPr>
            <a:r>
              <a:rPr lang="en-US" dirty="0" smtClean="0"/>
              <a:t> </a:t>
            </a:r>
            <a:r>
              <a:rPr lang="en-US" dirty="0"/>
              <a:t>Exercise testing may also be helpful because women with ejection fractions of 40% to 50% may not tolerate pregnancy well if they have a poor functional aerobic capacity</a:t>
            </a:r>
            <a:r>
              <a:rPr lang="en-US" dirty="0" smtClean="0"/>
              <a:t>.</a:t>
            </a:r>
          </a:p>
          <a:p>
            <a:pPr marL="0" indent="0" algn="l">
              <a:buNone/>
            </a:pPr>
            <a:endParaRPr lang="en-US" dirty="0"/>
          </a:p>
          <a:p>
            <a:pPr marL="0" indent="0" algn="l">
              <a:buNone/>
            </a:pPr>
            <a:r>
              <a:rPr lang="en-US" dirty="0" smtClean="0"/>
              <a:t> </a:t>
            </a:r>
            <a:r>
              <a:rPr lang="en-US" dirty="0"/>
              <a:t>Symptomatic patients who proceed with a pregnancy may need </a:t>
            </a:r>
            <a:r>
              <a:rPr lang="en-US" dirty="0">
                <a:solidFill>
                  <a:srgbClr val="FF0000"/>
                </a:solidFill>
              </a:rPr>
              <a:t>hydralazine</a:t>
            </a:r>
            <a:r>
              <a:rPr lang="en-US" dirty="0"/>
              <a:t> for afterload reduction, </a:t>
            </a:r>
            <a:r>
              <a:rPr lang="en-US" dirty="0">
                <a:solidFill>
                  <a:srgbClr val="FF0000"/>
                </a:solidFill>
              </a:rPr>
              <a:t>bed rest</a:t>
            </a:r>
            <a:r>
              <a:rPr lang="en-US" dirty="0"/>
              <a:t>, and </a:t>
            </a:r>
            <a:r>
              <a:rPr lang="en-US" dirty="0">
                <a:solidFill>
                  <a:srgbClr val="FF0000"/>
                </a:solidFill>
              </a:rPr>
              <a:t>low-dose diuretics</a:t>
            </a:r>
            <a:r>
              <a:rPr lang="en-US" dirty="0"/>
              <a:t> for heart failure</a:t>
            </a:r>
            <a:r>
              <a:rPr lang="en-US" dirty="0" smtClean="0"/>
              <a:t>.</a:t>
            </a:r>
          </a:p>
          <a:p>
            <a:pPr marL="0" indent="0" algn="l">
              <a:buNone/>
            </a:pPr>
            <a:endParaRPr lang="en-US" dirty="0"/>
          </a:p>
          <a:p>
            <a:pPr marL="0" indent="0" algn="l">
              <a:buNone/>
            </a:pPr>
            <a:r>
              <a:rPr lang="en-US" dirty="0" smtClean="0"/>
              <a:t> </a:t>
            </a:r>
            <a:r>
              <a:rPr lang="en-US" dirty="0"/>
              <a:t>Early delivery may also be necessary.</a:t>
            </a:r>
          </a:p>
          <a:p>
            <a:endParaRPr lang="en-US" dirty="0"/>
          </a:p>
        </p:txBody>
      </p:sp>
    </p:spTree>
    <p:extLst>
      <p:ext uri="{BB962C8B-B14F-4D97-AF65-F5344CB8AC3E}">
        <p14:creationId xmlns:p14="http://schemas.microsoft.com/office/powerpoint/2010/main" val="333508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Peripartum Cardiomyopathy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lgn="l">
              <a:buNone/>
            </a:pPr>
            <a:r>
              <a:rPr lang="en-US" dirty="0" smtClean="0"/>
              <a:t>Peripartum </a:t>
            </a:r>
            <a:r>
              <a:rPr lang="en-US" dirty="0"/>
              <a:t>cardiomyopathy (PPCM) is a dilated cardiomyopathy documented with echocardiographic left ventricular dysfunction occurring in the last month of pregnancy or within 5 months of delivery</a:t>
            </a:r>
            <a:r>
              <a:rPr lang="en-US" dirty="0" smtClean="0"/>
              <a:t>.</a:t>
            </a:r>
          </a:p>
          <a:p>
            <a:pPr marL="0" indent="0" algn="l">
              <a:buNone/>
            </a:pPr>
            <a:endParaRPr lang="en-US" dirty="0"/>
          </a:p>
          <a:p>
            <a:pPr marL="0" indent="0" algn="l">
              <a:buNone/>
            </a:pPr>
            <a:r>
              <a:rPr lang="en-US" dirty="0" smtClean="0"/>
              <a:t> </a:t>
            </a:r>
            <a:r>
              <a:rPr lang="en-US" dirty="0"/>
              <a:t>Patients with a prior history of myocardial disease are excluded from this </a:t>
            </a:r>
            <a:r>
              <a:rPr lang="en-US" dirty="0" smtClean="0"/>
              <a:t>definition.</a:t>
            </a:r>
          </a:p>
          <a:p>
            <a:pPr marL="0" indent="0" algn="l">
              <a:buNone/>
            </a:pPr>
            <a:endParaRPr lang="en-US" dirty="0"/>
          </a:p>
          <a:p>
            <a:pPr marL="0" indent="0" algn="l">
              <a:buNone/>
            </a:pPr>
            <a:r>
              <a:rPr lang="en-US" dirty="0" smtClean="0"/>
              <a:t>  </a:t>
            </a:r>
            <a:r>
              <a:rPr lang="en-US" dirty="0"/>
              <a:t>Risk factors include </a:t>
            </a:r>
            <a:r>
              <a:rPr lang="en-US" dirty="0" err="1"/>
              <a:t>multiparity</a:t>
            </a:r>
            <a:r>
              <a:rPr lang="en-US" dirty="0"/>
              <a:t>, being black, older maternal age, and preeclampsia. In a retrospective study of 123 women with PPCM,</a:t>
            </a:r>
            <a:r>
              <a:rPr lang="en-US" baseline="30000" dirty="0"/>
              <a:t>[33]</a:t>
            </a:r>
            <a:r>
              <a:rPr lang="en-US" dirty="0"/>
              <a:t> a history of hypertension was obtained in 43% of patients, and twin pregnancies were reported in 13%. </a:t>
            </a:r>
            <a:endParaRPr lang="en-US" dirty="0" smtClean="0"/>
          </a:p>
          <a:p>
            <a:pPr marL="0" indent="0" algn="l">
              <a:buNone/>
            </a:pPr>
            <a:r>
              <a:rPr lang="en-US" baseline="30000" dirty="0" smtClean="0"/>
              <a:t>]</a:t>
            </a:r>
            <a:endParaRPr lang="en-US" dirty="0"/>
          </a:p>
          <a:p>
            <a:endParaRPr lang="en-US" dirty="0"/>
          </a:p>
        </p:txBody>
      </p:sp>
    </p:spTree>
    <p:extLst>
      <p:ext uri="{BB962C8B-B14F-4D97-AF65-F5344CB8AC3E}">
        <p14:creationId xmlns:p14="http://schemas.microsoft.com/office/powerpoint/2010/main" val="5458387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836712"/>
            <a:ext cx="8229600" cy="5688632"/>
          </a:xfrm>
        </p:spPr>
        <p:txBody>
          <a:bodyPr>
            <a:normAutofit fontScale="70000" lnSpcReduction="20000"/>
          </a:bodyPr>
          <a:lstStyle/>
          <a:p>
            <a:pPr marL="0" indent="0" algn="l">
              <a:buNone/>
            </a:pPr>
            <a:endParaRPr lang="en-US" dirty="0"/>
          </a:p>
          <a:p>
            <a:pPr marL="0" indent="0" algn="l">
              <a:buNone/>
            </a:pPr>
            <a:r>
              <a:rPr lang="en-US" dirty="0"/>
              <a:t>The treatment of PPCM is the same as for other forms of congestive heart failure</a:t>
            </a:r>
            <a:r>
              <a:rPr lang="en-US" dirty="0" smtClean="0"/>
              <a:t>,</a:t>
            </a:r>
          </a:p>
          <a:p>
            <a:pPr marL="0" indent="0" algn="l">
              <a:buNone/>
            </a:pPr>
            <a:endParaRPr lang="en-US" dirty="0"/>
          </a:p>
          <a:p>
            <a:pPr marL="0" indent="0" algn="l">
              <a:buNone/>
            </a:pPr>
            <a:r>
              <a:rPr lang="en-US" dirty="0" smtClean="0"/>
              <a:t> </a:t>
            </a:r>
            <a:r>
              <a:rPr lang="en-US" dirty="0"/>
              <a:t>except that ACE inhibitors and angiotensin receptor blocking agents are contraindicated in pregnancy</a:t>
            </a:r>
            <a:r>
              <a:rPr lang="en-US" dirty="0" smtClean="0"/>
              <a:t>.</a:t>
            </a:r>
          </a:p>
          <a:p>
            <a:pPr marL="0" indent="0" algn="l">
              <a:buNone/>
            </a:pPr>
            <a:endParaRPr lang="en-US" dirty="0"/>
          </a:p>
          <a:p>
            <a:pPr marL="0" indent="0" algn="l">
              <a:buNone/>
            </a:pPr>
            <a:r>
              <a:rPr lang="en-US" dirty="0" smtClean="0"/>
              <a:t> </a:t>
            </a:r>
            <a:r>
              <a:rPr lang="en-US" dirty="0">
                <a:solidFill>
                  <a:srgbClr val="FF0000"/>
                </a:solidFill>
              </a:rPr>
              <a:t>Hydralazine</a:t>
            </a:r>
            <a:r>
              <a:rPr lang="en-US" dirty="0"/>
              <a:t>, </a:t>
            </a:r>
            <a:r>
              <a:rPr lang="en-US" dirty="0">
                <a:solidFill>
                  <a:srgbClr val="FF0000"/>
                </a:solidFill>
              </a:rPr>
              <a:t>beta blockers</a:t>
            </a:r>
            <a:r>
              <a:rPr lang="en-US" dirty="0"/>
              <a:t>, and </a:t>
            </a:r>
            <a:r>
              <a:rPr lang="en-US" dirty="0">
                <a:solidFill>
                  <a:srgbClr val="FF0000"/>
                </a:solidFill>
              </a:rPr>
              <a:t>digoxin</a:t>
            </a:r>
            <a:r>
              <a:rPr lang="en-US" dirty="0"/>
              <a:t> have been used and are safe, and </a:t>
            </a:r>
            <a:r>
              <a:rPr lang="en-US" dirty="0">
                <a:solidFill>
                  <a:srgbClr val="FF0000"/>
                </a:solidFill>
              </a:rPr>
              <a:t>diuretics</a:t>
            </a:r>
            <a:r>
              <a:rPr lang="en-US" dirty="0"/>
              <a:t> may decrease preload and improve symptoms</a:t>
            </a:r>
            <a:r>
              <a:rPr lang="en-US" dirty="0" smtClean="0"/>
              <a:t>.</a:t>
            </a:r>
            <a:endParaRPr lang="en-US" baseline="30000" dirty="0"/>
          </a:p>
          <a:p>
            <a:pPr marL="0" indent="0" algn="l">
              <a:buNone/>
            </a:pPr>
            <a:endParaRPr lang="en-US" baseline="30000" dirty="0" smtClean="0"/>
          </a:p>
          <a:p>
            <a:pPr marL="0" indent="0" algn="l">
              <a:buNone/>
            </a:pPr>
            <a:r>
              <a:rPr lang="en-US" dirty="0" smtClean="0"/>
              <a:t> </a:t>
            </a:r>
            <a:r>
              <a:rPr lang="en-US" dirty="0" err="1"/>
              <a:t>Intracardiac</a:t>
            </a:r>
            <a:r>
              <a:rPr lang="en-US" dirty="0"/>
              <a:t> thrombus and embolism are common, and consideration should be given to anticoagulation with unfractionated heparin in those with an ejection fraction lower than 35</a:t>
            </a:r>
            <a:r>
              <a:rPr lang="en-US" dirty="0" smtClean="0"/>
              <a:t>%.</a:t>
            </a:r>
            <a:endParaRPr lang="en-US" baseline="30000" dirty="0"/>
          </a:p>
          <a:p>
            <a:pPr marL="0" indent="0" algn="l">
              <a:buNone/>
            </a:pPr>
            <a:endParaRPr lang="en-US" baseline="30000" dirty="0" smtClean="0"/>
          </a:p>
          <a:p>
            <a:pPr marL="0" indent="0" algn="l">
              <a:buNone/>
            </a:pPr>
            <a:r>
              <a:rPr lang="en-US" dirty="0" smtClean="0"/>
              <a:t> </a:t>
            </a:r>
            <a:r>
              <a:rPr lang="en-US" dirty="0"/>
              <a:t>Early fetal delivery may be necessary in women needing hospitalization for heart </a:t>
            </a:r>
            <a:r>
              <a:rPr lang="en-US" dirty="0" smtClean="0"/>
              <a:t>failure</a:t>
            </a:r>
          </a:p>
          <a:p>
            <a:pPr marL="0" indent="0" algn="l">
              <a:buNone/>
            </a:pPr>
            <a:endParaRPr lang="en-US" dirty="0"/>
          </a:p>
          <a:p>
            <a:pPr marL="0" indent="0" algn="l">
              <a:buNone/>
            </a:pPr>
            <a:r>
              <a:rPr lang="en-US" dirty="0"/>
              <a:t>Normalization of ventricular function occurs in about 50% of patients and appears more likely if the ejection fraction is more than 30% at the time of </a:t>
            </a:r>
            <a:r>
              <a:rPr lang="en-US" dirty="0" smtClean="0"/>
              <a:t>diagnosis.</a:t>
            </a:r>
            <a:endParaRPr lang="en-US" baseline="30000" dirty="0"/>
          </a:p>
          <a:p>
            <a:pPr marL="0" indent="0" algn="l">
              <a:buNone/>
            </a:pPr>
            <a:endParaRPr lang="en-US" baseline="30000" dirty="0" smtClean="0"/>
          </a:p>
          <a:p>
            <a:pPr marL="0" indent="0" algn="l">
              <a:buNone/>
            </a:pPr>
            <a:r>
              <a:rPr lang="en-US" dirty="0" smtClean="0"/>
              <a:t>Most </a:t>
            </a:r>
            <a:r>
              <a:rPr lang="en-US" dirty="0"/>
              <a:t>physicians counsel against a second </a:t>
            </a:r>
            <a:r>
              <a:rPr lang="en-US" dirty="0" smtClean="0"/>
              <a:t>pregnancy </a:t>
            </a:r>
            <a:r>
              <a:rPr lang="en-US" dirty="0"/>
              <a:t>because PPCM will recur in approximately 30% of cases. </a:t>
            </a:r>
          </a:p>
        </p:txBody>
      </p:sp>
    </p:spTree>
    <p:extLst>
      <p:ext uri="{BB962C8B-B14F-4D97-AF65-F5344CB8AC3E}">
        <p14:creationId xmlns:p14="http://schemas.microsoft.com/office/powerpoint/2010/main" val="25663517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Hypertension</a:t>
            </a:r>
          </a:p>
        </p:txBody>
      </p:sp>
      <p:sp>
        <p:nvSpPr>
          <p:cNvPr id="3" name="Content Placeholder 2"/>
          <p:cNvSpPr>
            <a:spLocks noGrp="1"/>
          </p:cNvSpPr>
          <p:nvPr>
            <p:ph idx="1"/>
          </p:nvPr>
        </p:nvSpPr>
        <p:spPr/>
        <p:txBody>
          <a:bodyPr>
            <a:normAutofit fontScale="92500" lnSpcReduction="10000"/>
          </a:bodyPr>
          <a:lstStyle/>
          <a:p>
            <a:pPr marL="0" indent="0" algn="l">
              <a:buNone/>
            </a:pPr>
            <a:r>
              <a:rPr lang="en-US" dirty="0"/>
              <a:t>Hypertension in pregnancy is an important cause of maternal morbidity and mortality</a:t>
            </a:r>
            <a:r>
              <a:rPr lang="en-US" dirty="0" smtClean="0"/>
              <a:t>.</a:t>
            </a:r>
          </a:p>
          <a:p>
            <a:pPr marL="0" indent="0" algn="l">
              <a:buNone/>
            </a:pPr>
            <a:endParaRPr lang="en-US" dirty="0" smtClean="0"/>
          </a:p>
          <a:p>
            <a:pPr marL="0" indent="0" algn="l">
              <a:buNone/>
            </a:pPr>
            <a:r>
              <a:rPr lang="en-US" b="1" dirty="0"/>
              <a:t>Chronic </a:t>
            </a:r>
            <a:r>
              <a:rPr lang="en-US" b="1" dirty="0" smtClean="0"/>
              <a:t>hypertension</a:t>
            </a:r>
            <a:r>
              <a:rPr lang="en-US" dirty="0" smtClean="0"/>
              <a:t>:  </a:t>
            </a:r>
            <a:r>
              <a:rPr lang="en-US" dirty="0"/>
              <a:t>(blood pressure ≥140 mm Hg systolic or ≥90 mm Hg diastolic) present </a:t>
            </a:r>
            <a:r>
              <a:rPr lang="en-US" dirty="0">
                <a:solidFill>
                  <a:srgbClr val="FF0000"/>
                </a:solidFill>
              </a:rPr>
              <a:t>before pregnancy </a:t>
            </a:r>
            <a:r>
              <a:rPr lang="en-US" dirty="0"/>
              <a:t>or that is diagnosed </a:t>
            </a:r>
            <a:r>
              <a:rPr lang="en-US" dirty="0">
                <a:solidFill>
                  <a:srgbClr val="FF0000"/>
                </a:solidFill>
              </a:rPr>
              <a:t>before the 20th week </a:t>
            </a:r>
            <a:r>
              <a:rPr lang="en-US" dirty="0"/>
              <a:t>of </a:t>
            </a:r>
            <a:r>
              <a:rPr lang="en-US" dirty="0" smtClean="0"/>
              <a:t>gestation</a:t>
            </a:r>
          </a:p>
          <a:p>
            <a:pPr marL="0" indent="0" algn="l">
              <a:buNone/>
            </a:pPr>
            <a:endParaRPr lang="en-US" dirty="0"/>
          </a:p>
          <a:p>
            <a:pPr marL="0" indent="0" algn="l">
              <a:buNone/>
            </a:pPr>
            <a:r>
              <a:rPr lang="en-US" b="1" dirty="0"/>
              <a:t>Gestational </a:t>
            </a:r>
            <a:r>
              <a:rPr lang="en-US" b="1" dirty="0" smtClean="0"/>
              <a:t>hypertension: </a:t>
            </a:r>
            <a:r>
              <a:rPr lang="en-US" dirty="0" smtClean="0"/>
              <a:t>New </a:t>
            </a:r>
            <a:r>
              <a:rPr lang="en-US" dirty="0"/>
              <a:t>hypertension with a blood pressure of 140/90 mm Hg on two separate occasions, </a:t>
            </a:r>
            <a:r>
              <a:rPr lang="en-US" dirty="0">
                <a:solidFill>
                  <a:srgbClr val="FF0000"/>
                </a:solidFill>
              </a:rPr>
              <a:t>without proteinuria</a:t>
            </a:r>
            <a:r>
              <a:rPr lang="en-US" dirty="0"/>
              <a:t>, arising de novo after the 20th week of pregnancy. Blood pressure normalizes by 12 weeks post partum.</a:t>
            </a:r>
            <a:endParaRPr lang="en-US" b="1" dirty="0"/>
          </a:p>
        </p:txBody>
      </p:sp>
    </p:spTree>
    <p:extLst>
      <p:ext uri="{BB962C8B-B14F-4D97-AF65-F5344CB8AC3E}">
        <p14:creationId xmlns:p14="http://schemas.microsoft.com/office/powerpoint/2010/main" val="241077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l">
              <a:buNone/>
            </a:pPr>
            <a:r>
              <a:rPr lang="en-US" sz="2400" b="1" dirty="0"/>
              <a:t>Preeclampsia superimposed on chronic </a:t>
            </a:r>
            <a:r>
              <a:rPr lang="en-US" sz="2400" b="1" dirty="0" smtClean="0"/>
              <a:t>hypertension:</a:t>
            </a:r>
          </a:p>
          <a:p>
            <a:pPr marL="0" indent="0" algn="l">
              <a:buNone/>
            </a:pPr>
            <a:r>
              <a:rPr lang="en-US" sz="2400" dirty="0"/>
              <a:t>Increased blood pressure above the patient's baseline, a change in </a:t>
            </a:r>
            <a:r>
              <a:rPr lang="en-US" sz="2400" dirty="0">
                <a:solidFill>
                  <a:srgbClr val="FF0000"/>
                </a:solidFill>
              </a:rPr>
              <a:t>proteinuria</a:t>
            </a:r>
            <a:r>
              <a:rPr lang="en-US" sz="2400" dirty="0"/>
              <a:t>, or </a:t>
            </a:r>
            <a:r>
              <a:rPr lang="en-US" sz="2400" dirty="0">
                <a:solidFill>
                  <a:srgbClr val="FF0000"/>
                </a:solidFill>
              </a:rPr>
              <a:t>evidence of end-organ </a:t>
            </a:r>
            <a:r>
              <a:rPr lang="en-US" sz="2400" dirty="0" smtClean="0">
                <a:solidFill>
                  <a:srgbClr val="FF0000"/>
                </a:solidFill>
              </a:rPr>
              <a:t>dysfunction</a:t>
            </a:r>
          </a:p>
          <a:p>
            <a:pPr marL="0" indent="0" algn="l">
              <a:buNone/>
            </a:pPr>
            <a:endParaRPr lang="en-US" sz="2400" b="1" dirty="0">
              <a:solidFill>
                <a:srgbClr val="FF0000"/>
              </a:solidFill>
            </a:endParaRPr>
          </a:p>
          <a:p>
            <a:pPr marL="0" indent="0" algn="l">
              <a:buNone/>
            </a:pPr>
            <a:r>
              <a:rPr lang="en-US" sz="2400" b="1" dirty="0" smtClean="0"/>
              <a:t>Preeclampsia-</a:t>
            </a:r>
            <a:r>
              <a:rPr lang="en-US" sz="2400" b="1" dirty="0" err="1" smtClean="0"/>
              <a:t>eclampsia</a:t>
            </a:r>
            <a:r>
              <a:rPr lang="en-US" sz="2400" b="1" dirty="0" smtClean="0"/>
              <a:t>:</a:t>
            </a:r>
          </a:p>
          <a:p>
            <a:pPr marL="0" indent="0" algn="l">
              <a:buNone/>
            </a:pPr>
            <a:r>
              <a:rPr lang="en-US" sz="2400" dirty="0"/>
              <a:t>Proteinuria (&gt;0.3 g during 24 hours or ++ in two urine samples) in addition to new hypertension</a:t>
            </a:r>
            <a:r>
              <a:rPr lang="en-US" sz="2400" dirty="0" smtClean="0"/>
              <a:t>.</a:t>
            </a:r>
          </a:p>
          <a:p>
            <a:pPr marL="0" indent="0" algn="l">
              <a:buNone/>
            </a:pPr>
            <a:r>
              <a:rPr lang="en-US" sz="2400" dirty="0" smtClean="0"/>
              <a:t> </a:t>
            </a:r>
            <a:r>
              <a:rPr lang="en-US" sz="2400" dirty="0"/>
              <a:t>Edema is no longer included in the diagnosis because of poor specificity</a:t>
            </a:r>
            <a:r>
              <a:rPr lang="en-US" sz="2400" dirty="0" smtClean="0"/>
              <a:t>.</a:t>
            </a:r>
          </a:p>
          <a:p>
            <a:pPr marL="0" indent="0" algn="l">
              <a:buNone/>
            </a:pPr>
            <a:r>
              <a:rPr lang="en-US" sz="2400" dirty="0" smtClean="0"/>
              <a:t> </a:t>
            </a:r>
            <a:r>
              <a:rPr lang="en-US" sz="2400" dirty="0"/>
              <a:t>When proteinuria is absent, suspect the disease when increased blood pressure is associated with headache, blurred vision, abdominal pain, low platelets, or abnormal liver enzymes.</a:t>
            </a:r>
            <a:endParaRPr lang="en-US" sz="2400" b="1" dirty="0">
              <a:solidFill>
                <a:srgbClr val="FF0000"/>
              </a:solidFill>
            </a:endParaRPr>
          </a:p>
        </p:txBody>
      </p:sp>
    </p:spTree>
    <p:extLst>
      <p:ext uri="{BB962C8B-B14F-4D97-AF65-F5344CB8AC3E}">
        <p14:creationId xmlns:p14="http://schemas.microsoft.com/office/powerpoint/2010/main" val="16691812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l">
              <a:buNone/>
            </a:pPr>
            <a:r>
              <a:rPr lang="en-US" dirty="0" smtClean="0"/>
              <a:t> </a:t>
            </a:r>
            <a:r>
              <a:rPr lang="en-US" dirty="0"/>
              <a:t>About 50% of </a:t>
            </a:r>
            <a:r>
              <a:rPr lang="en-US" dirty="0" smtClean="0"/>
              <a:t>patients with </a:t>
            </a:r>
            <a:r>
              <a:rPr lang="en-US" dirty="0"/>
              <a:t>Gestational hypertension </a:t>
            </a:r>
            <a:r>
              <a:rPr lang="en-US" dirty="0" smtClean="0"/>
              <a:t>will </a:t>
            </a:r>
            <a:r>
              <a:rPr lang="en-US" dirty="0"/>
              <a:t>develop preeclampsia, however, so close monitoring is warranted</a:t>
            </a:r>
            <a:r>
              <a:rPr lang="en-US" dirty="0" smtClean="0"/>
              <a:t>.</a:t>
            </a:r>
          </a:p>
          <a:p>
            <a:pPr marL="0" indent="0" algn="l">
              <a:buNone/>
            </a:pPr>
            <a:endParaRPr lang="en-US" dirty="0"/>
          </a:p>
          <a:p>
            <a:pPr marL="0" indent="0" algn="l">
              <a:buNone/>
            </a:pPr>
            <a:r>
              <a:rPr lang="en-US" dirty="0" smtClean="0"/>
              <a:t> </a:t>
            </a:r>
            <a:r>
              <a:rPr lang="en-US" dirty="0"/>
              <a:t>It develops in approximately 25% of patients with chronic hypertension.</a:t>
            </a:r>
          </a:p>
        </p:txBody>
      </p:sp>
    </p:spTree>
    <p:extLst>
      <p:ext uri="{BB962C8B-B14F-4D97-AF65-F5344CB8AC3E}">
        <p14:creationId xmlns:p14="http://schemas.microsoft.com/office/powerpoint/2010/main" val="3844130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92088"/>
          </a:xfrm>
        </p:spPr>
        <p:txBody>
          <a:bodyPr>
            <a:normAutofit fontScale="90000"/>
          </a:bodyPr>
          <a:lstStyle/>
          <a:p>
            <a:r>
              <a:rPr lang="en-US" dirty="0"/>
              <a:t>Arrhythmias</a:t>
            </a:r>
          </a:p>
        </p:txBody>
      </p:sp>
      <p:sp>
        <p:nvSpPr>
          <p:cNvPr id="3" name="Content Placeholder 2"/>
          <p:cNvSpPr>
            <a:spLocks noGrp="1"/>
          </p:cNvSpPr>
          <p:nvPr>
            <p:ph idx="1"/>
          </p:nvPr>
        </p:nvSpPr>
        <p:spPr>
          <a:xfrm>
            <a:off x="443552" y="1340768"/>
            <a:ext cx="8229600" cy="4896544"/>
          </a:xfrm>
        </p:spPr>
        <p:txBody>
          <a:bodyPr>
            <a:normAutofit fontScale="70000" lnSpcReduction="20000"/>
          </a:bodyPr>
          <a:lstStyle/>
          <a:p>
            <a:pPr marL="0" indent="0" algn="l">
              <a:buNone/>
            </a:pPr>
            <a:r>
              <a:rPr lang="en-US" dirty="0"/>
              <a:t>Because of the physiologic changes of pregnancy, the heart may be more vulnerable to arrhythmias during this </a:t>
            </a:r>
            <a:r>
              <a:rPr lang="en-US" dirty="0" err="1" smtClean="0"/>
              <a:t>tim</a:t>
            </a:r>
            <a:endParaRPr lang="en-US" dirty="0" smtClean="0"/>
          </a:p>
          <a:p>
            <a:pPr marL="0" indent="0" algn="l">
              <a:buNone/>
            </a:pPr>
            <a:endParaRPr lang="en-US" dirty="0"/>
          </a:p>
          <a:p>
            <a:pPr marL="0" indent="0" algn="l">
              <a:buNone/>
            </a:pPr>
            <a:r>
              <a:rPr lang="en-US" dirty="0"/>
              <a:t>Worsening of arrhythmias is not a consistent </a:t>
            </a:r>
            <a:r>
              <a:rPr lang="en-US" dirty="0" smtClean="0"/>
              <a:t>feature</a:t>
            </a:r>
          </a:p>
          <a:p>
            <a:pPr marL="0" indent="0" algn="l">
              <a:buNone/>
            </a:pPr>
            <a:endParaRPr lang="en-US" dirty="0" smtClean="0"/>
          </a:p>
          <a:p>
            <a:pPr marL="0" indent="0" algn="l">
              <a:buNone/>
            </a:pPr>
            <a:r>
              <a:rPr lang="en-US" dirty="0"/>
              <a:t>In general, supraventricular and ventricular ectopic beats require no </a:t>
            </a:r>
            <a:r>
              <a:rPr lang="en-US" dirty="0" smtClean="0"/>
              <a:t>therapy</a:t>
            </a:r>
          </a:p>
          <a:p>
            <a:pPr marL="0" indent="0" algn="l">
              <a:buNone/>
            </a:pPr>
            <a:endParaRPr lang="en-US" dirty="0"/>
          </a:p>
          <a:p>
            <a:pPr marL="0" indent="0" algn="l">
              <a:buNone/>
            </a:pPr>
            <a:r>
              <a:rPr lang="en-US" dirty="0"/>
              <a:t>The most common arrhythmia is atrial reentry tachycardia. Treatment of this type of arrhythmia is generally the same as for </a:t>
            </a:r>
            <a:r>
              <a:rPr lang="en-US" dirty="0" err="1"/>
              <a:t>nonpregnant</a:t>
            </a:r>
            <a:r>
              <a:rPr lang="en-US" dirty="0"/>
              <a:t> </a:t>
            </a:r>
            <a:r>
              <a:rPr lang="en-US" dirty="0" smtClean="0"/>
              <a:t>women</a:t>
            </a:r>
          </a:p>
          <a:p>
            <a:pPr marL="0" indent="0" algn="l">
              <a:buNone/>
            </a:pPr>
            <a:endParaRPr lang="en-US" dirty="0"/>
          </a:p>
          <a:p>
            <a:pPr marL="0" indent="0" algn="l">
              <a:buNone/>
            </a:pPr>
            <a:r>
              <a:rPr lang="en-US" dirty="0"/>
              <a:t>Atrial fibrillation is usually an indication that there is underlying structural heart disease</a:t>
            </a:r>
            <a:r>
              <a:rPr lang="en-US" dirty="0" smtClean="0"/>
              <a:t>.</a:t>
            </a:r>
          </a:p>
          <a:p>
            <a:pPr marL="0" indent="0" algn="l">
              <a:buNone/>
            </a:pPr>
            <a:endParaRPr lang="en-US" dirty="0"/>
          </a:p>
          <a:p>
            <a:pPr marL="0" indent="0" algn="l">
              <a:buNone/>
            </a:pPr>
            <a:r>
              <a:rPr lang="en-US" dirty="0" smtClean="0"/>
              <a:t> </a:t>
            </a:r>
            <a:r>
              <a:rPr lang="en-US" dirty="0"/>
              <a:t>If the arrhythmia is unresponsive to medical therapy, electrical </a:t>
            </a:r>
            <a:r>
              <a:rPr lang="en-US" dirty="0" err="1"/>
              <a:t>cardioversion</a:t>
            </a:r>
            <a:r>
              <a:rPr lang="en-US" dirty="0"/>
              <a:t> may be performed and is not usually harmful to the fetus</a:t>
            </a:r>
            <a:r>
              <a:rPr lang="en-US" dirty="0" smtClean="0"/>
              <a:t>.</a:t>
            </a:r>
          </a:p>
          <a:p>
            <a:pPr marL="0" indent="0" algn="l">
              <a:buNone/>
            </a:pPr>
            <a:endParaRPr lang="en-US" dirty="0"/>
          </a:p>
          <a:p>
            <a:pPr marL="0" indent="0" algn="l">
              <a:buNone/>
            </a:pPr>
            <a:r>
              <a:rPr lang="en-US" dirty="0" smtClean="0"/>
              <a:t> </a:t>
            </a:r>
            <a:r>
              <a:rPr lang="en-US" dirty="0"/>
              <a:t>Some have recommended that during elective </a:t>
            </a:r>
            <a:r>
              <a:rPr lang="en-US" dirty="0" err="1"/>
              <a:t>cardioversion</a:t>
            </a:r>
            <a:r>
              <a:rPr lang="en-US" dirty="0"/>
              <a:t>, fetal monitoring should be performed in case transient fetal bradycardia is present.</a:t>
            </a:r>
          </a:p>
        </p:txBody>
      </p:sp>
    </p:spTree>
    <p:extLst>
      <p:ext uri="{BB962C8B-B14F-4D97-AF65-F5344CB8AC3E}">
        <p14:creationId xmlns:p14="http://schemas.microsoft.com/office/powerpoint/2010/main" val="31309452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839592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pPr algn="ctr"/>
            <a:endParaRPr lang="fa-IR" b="1" dirty="0"/>
          </a:p>
        </p:txBody>
      </p:sp>
      <p:sp>
        <p:nvSpPr>
          <p:cNvPr id="3" name="Content Placeholder 2"/>
          <p:cNvSpPr>
            <a:spLocks noGrp="1"/>
          </p:cNvSpPr>
          <p:nvPr>
            <p:ph idx="1"/>
          </p:nvPr>
        </p:nvSpPr>
        <p:spPr>
          <a:xfrm>
            <a:off x="467544" y="1700808"/>
            <a:ext cx="8229600" cy="4680520"/>
          </a:xfrm>
        </p:spPr>
        <p:txBody>
          <a:bodyPr>
            <a:noAutofit/>
          </a:bodyPr>
          <a:lstStyle/>
          <a:p>
            <a:pPr marL="0" indent="0">
              <a:buNone/>
            </a:pPr>
            <a:endParaRPr lang="fa-IR" sz="2000" b="1" dirty="0">
              <a:cs typeface="B Nazanin" pitchFamily="2" charset="-78"/>
            </a:endParaRPr>
          </a:p>
          <a:p>
            <a:pPr marL="0" indent="0">
              <a:buNone/>
            </a:pPr>
            <a:endParaRPr lang="fa-IR" sz="2000" b="1" dirty="0" smtClean="0">
              <a:cs typeface="B Nazanin" pitchFamily="2" charset="-78"/>
            </a:endParaRPr>
          </a:p>
          <a:p>
            <a:pPr marL="0" indent="0" algn="l">
              <a:buNone/>
            </a:pPr>
            <a:r>
              <a:rPr lang="en-US" sz="2000" dirty="0"/>
              <a:t>Approximately 2% of pregnancies involve maternal cardiovascular </a:t>
            </a:r>
            <a:r>
              <a:rPr lang="en-US" sz="2000" dirty="0" smtClean="0"/>
              <a:t>disease</a:t>
            </a:r>
          </a:p>
          <a:p>
            <a:pPr marL="0" indent="0" algn="l">
              <a:buNone/>
            </a:pPr>
            <a:endParaRPr lang="en-US" sz="2000" dirty="0" smtClean="0"/>
          </a:p>
          <a:p>
            <a:pPr marL="0" indent="0" algn="l">
              <a:buNone/>
            </a:pPr>
            <a:r>
              <a:rPr lang="en-US" sz="2000" dirty="0"/>
              <a:t>Cardiac disease may sometimes be manifested for the first time in </a:t>
            </a:r>
            <a:r>
              <a:rPr lang="en-US" sz="2000" dirty="0" smtClean="0"/>
              <a:t>pregnancy</a:t>
            </a:r>
          </a:p>
          <a:p>
            <a:pPr marL="0" indent="0" algn="l">
              <a:buNone/>
            </a:pPr>
            <a:endParaRPr lang="en-US" sz="2000" dirty="0"/>
          </a:p>
          <a:p>
            <a:pPr marL="0" indent="0" algn="l">
              <a:buNone/>
            </a:pPr>
            <a:r>
              <a:rPr lang="en-US" sz="2000" dirty="0"/>
              <a:t>Conversely, the symptoms and signs of a normal pregnancy may mimic the presence of cardiac </a:t>
            </a:r>
            <a:r>
              <a:rPr lang="en-US" sz="2000" dirty="0" smtClean="0"/>
              <a:t>disease</a:t>
            </a:r>
          </a:p>
          <a:p>
            <a:pPr marL="0" indent="0" algn="l">
              <a:buNone/>
            </a:pPr>
            <a:endParaRPr lang="en-US" sz="2000" dirty="0"/>
          </a:p>
          <a:p>
            <a:pPr marL="0" indent="0" algn="l">
              <a:buNone/>
            </a:pPr>
            <a:r>
              <a:rPr lang="en-US" sz="2000" dirty="0"/>
              <a:t>Pre-pregnancy counseling is important to give prospective mothers appropriate information </a:t>
            </a:r>
            <a:endParaRPr lang="en-US" sz="2000" dirty="0" smtClean="0"/>
          </a:p>
          <a:p>
            <a:pPr marL="365760" lvl="1" indent="0" algn="l">
              <a:buNone/>
            </a:pPr>
            <a:r>
              <a:rPr lang="en-US" sz="1800" b="1" dirty="0">
                <a:cs typeface="B Nazanin" pitchFamily="2" charset="-78"/>
              </a:rPr>
              <a:t/>
            </a:r>
            <a:br>
              <a:rPr lang="en-US" sz="1800" b="1" dirty="0">
                <a:cs typeface="B Nazanin" pitchFamily="2" charset="-78"/>
              </a:rPr>
            </a:br>
            <a:r>
              <a:rPr lang="en-US" sz="1800" b="1" dirty="0">
                <a:cs typeface="B Nazanin" pitchFamily="2" charset="-78"/>
              </a:rPr>
              <a:t/>
            </a:r>
            <a:br>
              <a:rPr lang="en-US" sz="1800" b="1" dirty="0">
                <a:cs typeface="B Nazanin" pitchFamily="2" charset="-78"/>
              </a:rPr>
            </a:br>
            <a:r>
              <a:rPr lang="en-US" sz="1800" b="1" dirty="0">
                <a:cs typeface="B Nazanin" pitchFamily="2" charset="-78"/>
              </a:rPr>
              <a:t/>
            </a:r>
            <a:br>
              <a:rPr lang="en-US" sz="1800" b="1" dirty="0">
                <a:cs typeface="B Nazanin" pitchFamily="2" charset="-78"/>
              </a:rPr>
            </a:br>
            <a:r>
              <a:rPr lang="en-US" sz="1800" b="1" dirty="0">
                <a:cs typeface="B Nazanin" pitchFamily="2" charset="-78"/>
              </a:rPr>
              <a:t/>
            </a:r>
            <a:br>
              <a:rPr lang="en-US" sz="1800" b="1" dirty="0">
                <a:cs typeface="B Nazanin" pitchFamily="2" charset="-78"/>
              </a:rPr>
            </a:br>
            <a:r>
              <a:rPr lang="en-US" sz="1800" b="1" dirty="0">
                <a:cs typeface="B Nazanin" pitchFamily="2" charset="-78"/>
              </a:rPr>
              <a:t/>
            </a:r>
            <a:br>
              <a:rPr lang="en-US" sz="1800" b="1" dirty="0">
                <a:cs typeface="B Nazanin" pitchFamily="2" charset="-78"/>
              </a:rPr>
            </a:br>
            <a:r>
              <a:rPr lang="en-US" sz="1800" b="1" dirty="0">
                <a:cs typeface="B Nazanin" pitchFamily="2" charset="-78"/>
              </a:rPr>
              <a:t/>
            </a:r>
            <a:br>
              <a:rPr lang="en-US" sz="1800" b="1" dirty="0">
                <a:cs typeface="B Nazanin" pitchFamily="2" charset="-78"/>
              </a:rPr>
            </a:br>
            <a:r>
              <a:rPr lang="en-US" sz="1800" b="1" dirty="0">
                <a:cs typeface="B Nazanin" pitchFamily="2" charset="-78"/>
              </a:rPr>
              <a:t/>
            </a:r>
            <a:br>
              <a:rPr lang="en-US" sz="1800" b="1" dirty="0">
                <a:cs typeface="B Nazanin" pitchFamily="2" charset="-78"/>
              </a:rPr>
            </a:br>
            <a:endParaRPr lang="fa-IR" sz="2200" b="1" dirty="0">
              <a:cs typeface="B Nazanin" pitchFamily="2" charset="-78"/>
            </a:endParaRPr>
          </a:p>
        </p:txBody>
      </p:sp>
    </p:spTree>
    <p:extLst>
      <p:ext uri="{BB962C8B-B14F-4D97-AF65-F5344CB8AC3E}">
        <p14:creationId xmlns:p14="http://schemas.microsoft.com/office/powerpoint/2010/main" val="78844177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circle(in)">
                                      <p:cBhvr>
                                        <p:cTn id="17" dur="20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circle(in)">
                                      <p:cBhvr>
                                        <p:cTn id="22" dur="2000"/>
                                        <p:tgtEl>
                                          <p:spTgt spid="3">
                                            <p:txEl>
                                              <p:pRg st="8" end="8"/>
                                            </p:txEl>
                                          </p:spTgt>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circle(in)">
                                      <p:cBhvr>
                                        <p:cTn id="25"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96752"/>
            <a:ext cx="8229600" cy="5127848"/>
          </a:xfrm>
        </p:spPr>
        <p:txBody>
          <a:bodyPr>
            <a:normAutofit lnSpcReduction="10000"/>
          </a:bodyPr>
          <a:lstStyle/>
          <a:p>
            <a:pPr algn="l"/>
            <a:r>
              <a:rPr lang="en-US" sz="2400" dirty="0"/>
              <a:t>In general, patients who cannot achieve more than 70% of their predicted functional aerobic capacity are unlikely to tolerate a pregnancy </a:t>
            </a:r>
            <a:r>
              <a:rPr lang="en-US" sz="2400" dirty="0" smtClean="0"/>
              <a:t>safely</a:t>
            </a:r>
          </a:p>
          <a:p>
            <a:pPr algn="l"/>
            <a:endParaRPr lang="en-US" sz="2100" dirty="0"/>
          </a:p>
          <a:p>
            <a:pPr algn="l"/>
            <a:r>
              <a:rPr lang="en-US" sz="2100" dirty="0">
                <a:solidFill>
                  <a:srgbClr val="FF0000"/>
                </a:solidFill>
              </a:rPr>
              <a:t>Four predictors of maternal cardiac events are as follows</a:t>
            </a:r>
            <a:r>
              <a:rPr lang="en-US" sz="2100" dirty="0" smtClean="0"/>
              <a:t>:</a:t>
            </a:r>
          </a:p>
          <a:p>
            <a:pPr algn="l"/>
            <a:r>
              <a:rPr lang="en-US" sz="2100" dirty="0" smtClean="0"/>
              <a:t> </a:t>
            </a:r>
            <a:r>
              <a:rPr lang="en-US" sz="2100" dirty="0"/>
              <a:t>(1) prior cardiac event (e.g., heart failure, transient ischemic attack, or stroke before pregnancy) or </a:t>
            </a:r>
            <a:r>
              <a:rPr lang="en-US" sz="2100" dirty="0" smtClean="0"/>
              <a:t>arrhythmia</a:t>
            </a:r>
          </a:p>
          <a:p>
            <a:pPr algn="l"/>
            <a:r>
              <a:rPr lang="en-US" sz="2100" dirty="0" smtClean="0"/>
              <a:t> </a:t>
            </a:r>
            <a:r>
              <a:rPr lang="en-US" sz="2100" dirty="0"/>
              <a:t>(2) baseline New York Heart Association (NYHA) class higher than Class II or </a:t>
            </a:r>
            <a:r>
              <a:rPr lang="en-US" sz="2100" dirty="0" smtClean="0"/>
              <a:t>cyanosis</a:t>
            </a:r>
            <a:endParaRPr lang="en-US" sz="2100" dirty="0"/>
          </a:p>
          <a:p>
            <a:pPr algn="l"/>
            <a:r>
              <a:rPr lang="en-US" sz="2100" dirty="0" smtClean="0"/>
              <a:t>(3</a:t>
            </a:r>
            <a:r>
              <a:rPr lang="en-US" sz="2100" dirty="0"/>
              <a:t>) left-sided heart obstruction (mitral valve area smaller than 2 cm</a:t>
            </a:r>
            <a:r>
              <a:rPr lang="en-US" sz="2100" baseline="30000" dirty="0"/>
              <a:t>2</a:t>
            </a:r>
            <a:r>
              <a:rPr lang="en-US" sz="2100" dirty="0"/>
              <a:t>, aortic valve area less than 1.5 cm</a:t>
            </a:r>
            <a:r>
              <a:rPr lang="en-US" sz="2100" baseline="30000" dirty="0"/>
              <a:t>2</a:t>
            </a:r>
            <a:r>
              <a:rPr lang="en-US" sz="2100" dirty="0"/>
              <a:t>, or peak left ventricular outflow tract gradient more than 30 mm Hg by echocardiography</a:t>
            </a:r>
            <a:r>
              <a:rPr lang="en-US" sz="2100" dirty="0" smtClean="0"/>
              <a:t>)</a:t>
            </a:r>
          </a:p>
          <a:p>
            <a:pPr algn="l"/>
            <a:r>
              <a:rPr lang="en-US" sz="2100" dirty="0" smtClean="0"/>
              <a:t>(4</a:t>
            </a:r>
            <a:r>
              <a:rPr lang="en-US" sz="2100" dirty="0"/>
              <a:t>) reduced systemic ventricular systolic function (ejection fraction less than 40</a:t>
            </a:r>
            <a:r>
              <a:rPr lang="en-US" sz="2100" dirty="0" smtClean="0"/>
              <a:t>%)</a:t>
            </a:r>
            <a:r>
              <a:rPr lang="en-US" sz="2400" dirty="0" smtClean="0"/>
              <a:t>.</a:t>
            </a:r>
            <a:endParaRPr lang="en-US" sz="2400" dirty="0"/>
          </a:p>
        </p:txBody>
      </p:sp>
    </p:spTree>
    <p:extLst>
      <p:ext uri="{BB962C8B-B14F-4D97-AF65-F5344CB8AC3E}">
        <p14:creationId xmlns:p14="http://schemas.microsoft.com/office/powerpoint/2010/main" val="3132764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Hemodynamic Changes </a:t>
            </a:r>
            <a:br>
              <a:rPr lang="en-US" sz="3600" dirty="0"/>
            </a:br>
            <a:r>
              <a:rPr lang="en-US" sz="3600" dirty="0"/>
              <a:t>During Pregnancy</a:t>
            </a:r>
          </a:p>
        </p:txBody>
      </p:sp>
      <p:sp>
        <p:nvSpPr>
          <p:cNvPr id="3" name="Content Placeholder 2"/>
          <p:cNvSpPr>
            <a:spLocks noGrp="1"/>
          </p:cNvSpPr>
          <p:nvPr>
            <p:ph idx="1"/>
          </p:nvPr>
        </p:nvSpPr>
        <p:spPr/>
        <p:txBody>
          <a:bodyPr>
            <a:normAutofit fontScale="92500"/>
          </a:bodyPr>
          <a:lstStyle/>
          <a:p>
            <a:pPr marL="0" indent="0" algn="l">
              <a:buNone/>
            </a:pPr>
            <a:r>
              <a:rPr lang="en-US" sz="2400" dirty="0"/>
              <a:t>The plasma volume begins to increase in the sixth week of pregnancy and by the second trimester approaches 50% above </a:t>
            </a:r>
            <a:r>
              <a:rPr lang="en-US" sz="2400" dirty="0" err="1" smtClean="0"/>
              <a:t>baseline.The</a:t>
            </a:r>
            <a:r>
              <a:rPr lang="en-US" sz="2400" dirty="0" smtClean="0"/>
              <a:t> </a:t>
            </a:r>
            <a:r>
              <a:rPr lang="en-US" sz="2400" dirty="0"/>
              <a:t>plasma volume then tends to plateau until </a:t>
            </a:r>
            <a:r>
              <a:rPr lang="en-US" sz="2400" dirty="0" smtClean="0"/>
              <a:t>delivery</a:t>
            </a:r>
          </a:p>
          <a:p>
            <a:pPr marL="0" indent="0" algn="l">
              <a:buNone/>
            </a:pPr>
            <a:endParaRPr lang="en-US" sz="2400" dirty="0"/>
          </a:p>
          <a:p>
            <a:pPr marL="0" indent="0" algn="l">
              <a:buNone/>
            </a:pPr>
            <a:r>
              <a:rPr lang="en-US" sz="2400" dirty="0"/>
              <a:t>This increased plasma volume is followed by a slightly lesser rise in red cell mass, which results in the relative anemia of pregnancy</a:t>
            </a:r>
            <a:r>
              <a:rPr lang="en-US" sz="2400" dirty="0" smtClean="0"/>
              <a:t>.</a:t>
            </a:r>
          </a:p>
          <a:p>
            <a:pPr marL="0" indent="0" algn="l">
              <a:buNone/>
            </a:pPr>
            <a:endParaRPr lang="en-US" sz="2400" dirty="0"/>
          </a:p>
          <a:p>
            <a:pPr marL="0" indent="0" algn="l">
              <a:buNone/>
            </a:pPr>
            <a:r>
              <a:rPr lang="en-US" sz="2400" dirty="0" smtClean="0"/>
              <a:t> </a:t>
            </a:r>
            <a:r>
              <a:rPr lang="en-US" sz="2400" dirty="0"/>
              <a:t>The heart rate begins to increase to about 20% above baseline to facilitate the increase in cardiac output </a:t>
            </a:r>
            <a:r>
              <a:rPr lang="en-US" sz="2400" dirty="0" smtClean="0"/>
              <a:t>. </a:t>
            </a:r>
          </a:p>
          <a:p>
            <a:pPr marL="0" indent="0" algn="l">
              <a:buNone/>
            </a:pPr>
            <a:endParaRPr lang="en-US" sz="2400" dirty="0"/>
          </a:p>
          <a:p>
            <a:pPr marL="0" indent="0" algn="l">
              <a:buNone/>
            </a:pPr>
            <a:r>
              <a:rPr lang="en-US" sz="2400" dirty="0" smtClean="0"/>
              <a:t> </a:t>
            </a:r>
            <a:endParaRPr lang="en-US" sz="2400" dirty="0"/>
          </a:p>
        </p:txBody>
      </p:sp>
    </p:spTree>
    <p:extLst>
      <p:ext uri="{BB962C8B-B14F-4D97-AF65-F5344CB8AC3E}">
        <p14:creationId xmlns:p14="http://schemas.microsoft.com/office/powerpoint/2010/main" val="3474123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04088"/>
            <a:ext cx="8229600" cy="5620512"/>
          </a:xfrm>
        </p:spPr>
        <p:txBody>
          <a:bodyPr>
            <a:normAutofit fontScale="85000" lnSpcReduction="20000"/>
          </a:bodyPr>
          <a:lstStyle/>
          <a:p>
            <a:pPr marL="0" indent="0" algn="l">
              <a:buNone/>
            </a:pPr>
            <a:endParaRPr lang="en-US" sz="2800" dirty="0"/>
          </a:p>
          <a:p>
            <a:pPr marL="0" indent="0" algn="l">
              <a:buNone/>
            </a:pPr>
            <a:r>
              <a:rPr lang="en-US" sz="2800" dirty="0"/>
              <a:t>Uterine blood flow increases with placental growth, and there is a fall in peripheral resistance. This decreased peripheral resistance may result in a slight fall in blood pressure, which also begins in the first trimester.</a:t>
            </a:r>
          </a:p>
          <a:p>
            <a:pPr marL="0" indent="0" algn="l">
              <a:buNone/>
            </a:pPr>
            <a:endParaRPr lang="en-US" sz="2800" dirty="0"/>
          </a:p>
          <a:p>
            <a:pPr marL="0" indent="0" algn="l">
              <a:buNone/>
            </a:pPr>
            <a:r>
              <a:rPr lang="en-US" sz="2800" dirty="0"/>
              <a:t> The venous pressure in the lower extremities rises, which is why approximately 80% of healthy pregnant women develop pedal edema.</a:t>
            </a:r>
          </a:p>
          <a:p>
            <a:pPr marL="0" indent="0" algn="l">
              <a:buNone/>
            </a:pPr>
            <a:endParaRPr lang="en-US" sz="2800" dirty="0"/>
          </a:p>
          <a:p>
            <a:pPr marL="0" indent="0" algn="l">
              <a:buNone/>
            </a:pPr>
            <a:r>
              <a:rPr lang="en-US" sz="2800" dirty="0"/>
              <a:t> The adaptive changes of a normal pregnancy result in an increase in cardiac output, which also begins in the first trimester and by the end of the second trimester approaches 30% to 50% above baseline</a:t>
            </a:r>
            <a:r>
              <a:rPr lang="en-US" sz="2800" dirty="0" smtClean="0"/>
              <a:t>.</a:t>
            </a:r>
          </a:p>
          <a:p>
            <a:pPr marL="0" indent="0" algn="l">
              <a:buNone/>
            </a:pPr>
            <a:endParaRPr lang="en-US" sz="2800" dirty="0"/>
          </a:p>
          <a:p>
            <a:pPr marL="0" indent="0" algn="l">
              <a:buNone/>
            </a:pPr>
            <a:r>
              <a:rPr lang="en-US" sz="2400" dirty="0"/>
              <a:t>These hemodynamic changes may cause problems for the mother with cardiac disease</a:t>
            </a:r>
            <a:endParaRPr lang="en-US" sz="2800" dirty="0"/>
          </a:p>
          <a:p>
            <a:pPr marL="0" indent="0" algn="l">
              <a:buNone/>
            </a:pPr>
            <a:endParaRPr lang="en-US" dirty="0"/>
          </a:p>
        </p:txBody>
      </p:sp>
    </p:spTree>
    <p:extLst>
      <p:ext uri="{BB962C8B-B14F-4D97-AF65-F5344CB8AC3E}">
        <p14:creationId xmlns:p14="http://schemas.microsoft.com/office/powerpoint/2010/main" val="254043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 descr="mk:@MSITStore:D:\Backup%20Rakhsha\Desktop\bruanwald%202011\Braunwald's%20Heart%20Disease%20A%20Textbook%20of%20Cardiovascular%20Medicine%20Vol%201&amp;2\CHM\Braunwald's%20Heart%20Disease%20A%20Textbook%20of%20Cardiovascular%20Medicine.chm::/00082-2..f082-002.jpg"/>
          <p:cNvSpPr>
            <a:spLocks noGrp="1" noChangeAspect="1" noChangeArrowheads="1"/>
          </p:cNvSpPr>
          <p:nvPr>
            <p:ph type="title"/>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dirty="0"/>
              <a:t>During Labor and Delivery</a:t>
            </a:r>
          </a:p>
        </p:txBody>
      </p:sp>
      <p:sp>
        <p:nvSpPr>
          <p:cNvPr id="16" name="AutoShape 20" descr="mk:@MSITStore:D:\Backup%20Rakhsha\Desktop\bruanwald%202011\Braunwald's%20Heart%20Disease%20A%20Textbook%20of%20Cardiovascular%20Medicine%20Vol%201&amp;2\CHM\Braunwald's%20Heart%20Disease%20A%20Textbook%20of%20Cardiovascular%20Medicine.chm::/00082-2..f082-002.jpg"/>
          <p:cNvSpPr>
            <a:spLocks noGrp="1" noChangeAspect="1" noChangeArrowheads="1"/>
          </p:cNvSpPr>
          <p:nvPr>
            <p:ph idx="1"/>
          </p:nvPr>
        </p:nvSpPr>
        <p:spPr bwMode="auto">
          <a:xfrm>
            <a:off x="457200" y="704088"/>
            <a:ext cx="8229600" cy="562051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77500" lnSpcReduction="20000"/>
          </a:bodyPr>
          <a:lstStyle/>
          <a:p>
            <a:pPr marL="0" indent="0" algn="l">
              <a:buNone/>
            </a:pPr>
            <a:r>
              <a:rPr lang="en-US" dirty="0"/>
              <a:t> The hemodynamic changes during labor and delivery are abrupt</a:t>
            </a:r>
            <a:r>
              <a:rPr lang="en-US" dirty="0" smtClean="0"/>
              <a:t>.</a:t>
            </a:r>
          </a:p>
          <a:p>
            <a:pPr marL="0" indent="0" algn="l">
              <a:buNone/>
            </a:pPr>
            <a:endParaRPr lang="en-US" dirty="0"/>
          </a:p>
          <a:p>
            <a:pPr marL="0" indent="0" algn="l">
              <a:buNone/>
            </a:pPr>
            <a:r>
              <a:rPr lang="en-US" dirty="0" smtClean="0"/>
              <a:t> </a:t>
            </a:r>
            <a:r>
              <a:rPr lang="en-US" dirty="0"/>
              <a:t>With each uterine contraction, up to 500 mL of blood is released into the circulation, prompting a rapid increase in cardiac output and blood pressure. </a:t>
            </a:r>
            <a:endParaRPr lang="en-US" dirty="0" smtClean="0"/>
          </a:p>
          <a:p>
            <a:pPr marL="0" indent="0" algn="l">
              <a:buNone/>
            </a:pPr>
            <a:endParaRPr lang="en-US" dirty="0"/>
          </a:p>
          <a:p>
            <a:pPr marL="0" indent="0" algn="l">
              <a:buNone/>
            </a:pPr>
            <a:r>
              <a:rPr lang="en-US" dirty="0" smtClean="0"/>
              <a:t>The </a:t>
            </a:r>
            <a:r>
              <a:rPr lang="en-US" dirty="0"/>
              <a:t>cardiac output is often 50% above baseline during the second stage of labor and may be even higher at the time of delivery. </a:t>
            </a:r>
            <a:endParaRPr lang="en-US" dirty="0" smtClean="0"/>
          </a:p>
          <a:p>
            <a:pPr marL="0" indent="0" algn="l">
              <a:buNone/>
            </a:pPr>
            <a:endParaRPr lang="en-US" dirty="0"/>
          </a:p>
          <a:p>
            <a:pPr marL="0" indent="0" algn="l">
              <a:buNone/>
            </a:pPr>
            <a:r>
              <a:rPr lang="en-US" dirty="0" smtClean="0"/>
              <a:t>During </a:t>
            </a:r>
            <a:r>
              <a:rPr lang="en-US" dirty="0"/>
              <a:t>a normal vaginal delivery, approximately 400 mL of blood is lost. In contrast, with a cesarean section, about 800 mL of blood is often lost and may pose a more significant hemodynamic burden to the parturient</a:t>
            </a:r>
            <a:r>
              <a:rPr lang="en-US" dirty="0" smtClean="0"/>
              <a:t>.</a:t>
            </a:r>
          </a:p>
          <a:p>
            <a:pPr marL="0" indent="0" algn="l">
              <a:buNone/>
            </a:pPr>
            <a:endParaRPr lang="en-US" dirty="0"/>
          </a:p>
          <a:p>
            <a:pPr marL="0" indent="0" algn="l">
              <a:buNone/>
            </a:pPr>
            <a:r>
              <a:rPr lang="en-US" dirty="0" smtClean="0"/>
              <a:t> </a:t>
            </a:r>
            <a:r>
              <a:rPr lang="en-US" dirty="0"/>
              <a:t>After delivery of the baby, there is an abrupt increase in venous return, in part because of </a:t>
            </a:r>
            <a:r>
              <a:rPr lang="en-US" dirty="0" err="1"/>
              <a:t>autotransfusion</a:t>
            </a:r>
            <a:r>
              <a:rPr lang="en-US" dirty="0"/>
              <a:t> from the uterus but also because the baby no longer compresses the inferior vena cava. In addition, there continues to be </a:t>
            </a:r>
            <a:r>
              <a:rPr lang="en-US" dirty="0" err="1"/>
              <a:t>autotransfusion</a:t>
            </a:r>
            <a:r>
              <a:rPr lang="en-US" dirty="0"/>
              <a:t> of blood in the 24 to 72 hours after delivery, and this is when pulmonary edema may occur.</a:t>
            </a:r>
          </a:p>
          <a:p>
            <a:pPr marL="0" indent="0" algn="l">
              <a:buNone/>
            </a:pPr>
            <a:endParaRPr lang="en-US" dirty="0"/>
          </a:p>
        </p:txBody>
      </p:sp>
      <p:sp>
        <p:nvSpPr>
          <p:cNvPr id="17" name="AutoShape 22" descr="mk:@MSITStore:D:\Backup%20Rakhsha\Desktop\bruanwald%202011\Braunwald's%20Heart%20Disease%20A%20Textbook%20of%20Cardiovascular%20Medicine%20Vol%201&amp;2\CHM\Braunwald's%20Heart%20Disease%20A%20Textbook%20of%20Cardiovascular%20Medicine.chm::/00082-2..f082-002.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736121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endParaRPr lang="en-US" dirty="0"/>
          </a:p>
        </p:txBody>
      </p:sp>
      <p:sp>
        <p:nvSpPr>
          <p:cNvPr id="3" name="Content Placeholder 2"/>
          <p:cNvSpPr>
            <a:spLocks noGrp="1"/>
          </p:cNvSpPr>
          <p:nvPr>
            <p:ph idx="1"/>
          </p:nvPr>
        </p:nvSpPr>
        <p:spPr>
          <a:xfrm>
            <a:off x="457200" y="908720"/>
            <a:ext cx="8229600" cy="5415880"/>
          </a:xfrm>
        </p:spPr>
        <p:txBody>
          <a:bodyPr>
            <a:normAutofit fontScale="62500" lnSpcReduction="20000"/>
          </a:bodyPr>
          <a:lstStyle/>
          <a:p>
            <a:pPr marL="0" indent="0" algn="l">
              <a:buNone/>
            </a:pPr>
            <a:r>
              <a:rPr lang="en-US" dirty="0"/>
              <a:t>For most patients with cardiac disease, a vaginal delivery is feasible and </a:t>
            </a:r>
            <a:r>
              <a:rPr lang="en-US" dirty="0" smtClean="0"/>
              <a:t>preferable</a:t>
            </a:r>
          </a:p>
          <a:p>
            <a:pPr marL="0" indent="0" algn="l">
              <a:buNone/>
            </a:pPr>
            <a:endParaRPr lang="en-US" dirty="0"/>
          </a:p>
          <a:p>
            <a:pPr marL="0" indent="0" algn="l">
              <a:buNone/>
            </a:pPr>
            <a:r>
              <a:rPr lang="en-US" dirty="0"/>
              <a:t> Cesarean section may </a:t>
            </a:r>
            <a:r>
              <a:rPr lang="en-US" dirty="0" smtClean="0"/>
              <a:t> </a:t>
            </a:r>
            <a:r>
              <a:rPr lang="en-US" dirty="0"/>
              <a:t>be considered in </a:t>
            </a:r>
            <a:r>
              <a:rPr lang="en-US" dirty="0" smtClean="0"/>
              <a:t>patients </a:t>
            </a:r>
            <a:r>
              <a:rPr lang="en-US" dirty="0"/>
              <a:t>who is </a:t>
            </a:r>
            <a:r>
              <a:rPr lang="en-US" dirty="0" err="1"/>
              <a:t>anticoagulated</a:t>
            </a:r>
            <a:r>
              <a:rPr lang="en-US" dirty="0"/>
              <a:t> with warfarin because the baby is also </a:t>
            </a:r>
            <a:r>
              <a:rPr lang="en-US" dirty="0" err="1"/>
              <a:t>anticoagulated</a:t>
            </a:r>
            <a:r>
              <a:rPr lang="en-US" dirty="0"/>
              <a:t>, and vaginal delivery carries an increased risk to the fetus of intracranial hemorrhage</a:t>
            </a:r>
            <a:r>
              <a:rPr lang="en-US" dirty="0" smtClean="0"/>
              <a:t>.</a:t>
            </a:r>
          </a:p>
          <a:p>
            <a:pPr marL="0" indent="0" algn="l">
              <a:buNone/>
            </a:pPr>
            <a:endParaRPr lang="en-US" dirty="0"/>
          </a:p>
          <a:p>
            <a:pPr marL="0" indent="0" algn="l">
              <a:buNone/>
            </a:pPr>
            <a:r>
              <a:rPr lang="en-US" dirty="0" smtClean="0"/>
              <a:t>  </a:t>
            </a:r>
            <a:r>
              <a:rPr lang="en-US" dirty="0"/>
              <a:t>patients who have a dilated unstable aorta (e.g., </a:t>
            </a:r>
            <a:r>
              <a:rPr lang="en-US" dirty="0" err="1"/>
              <a:t>Marfan</a:t>
            </a:r>
            <a:r>
              <a:rPr lang="en-US" dirty="0"/>
              <a:t> syndrome</a:t>
            </a:r>
            <a:r>
              <a:rPr lang="en-US" dirty="0" smtClean="0"/>
              <a:t>),</a:t>
            </a:r>
          </a:p>
          <a:p>
            <a:pPr marL="0" indent="0" algn="l">
              <a:buNone/>
            </a:pPr>
            <a:endParaRPr lang="en-US" dirty="0"/>
          </a:p>
          <a:p>
            <a:pPr marL="0" indent="0" algn="l">
              <a:buNone/>
            </a:pPr>
            <a:r>
              <a:rPr lang="en-US" dirty="0" smtClean="0"/>
              <a:t> </a:t>
            </a:r>
            <a:r>
              <a:rPr lang="en-US" dirty="0"/>
              <a:t>severe pulmonary hypertension, </a:t>
            </a:r>
            <a:r>
              <a:rPr lang="en-US" dirty="0" smtClean="0"/>
              <a:t> </a:t>
            </a:r>
            <a:endParaRPr lang="en-US" dirty="0"/>
          </a:p>
          <a:p>
            <a:pPr marL="0" indent="0" algn="l">
              <a:buNone/>
            </a:pPr>
            <a:endParaRPr lang="en-US" dirty="0" smtClean="0"/>
          </a:p>
          <a:p>
            <a:pPr marL="0" indent="0" algn="l">
              <a:buNone/>
            </a:pPr>
            <a:r>
              <a:rPr lang="en-US" dirty="0" smtClean="0"/>
              <a:t>severe </a:t>
            </a:r>
            <a:r>
              <a:rPr lang="en-US" dirty="0"/>
              <a:t>obstructive lesion such as aortic stenosis</a:t>
            </a:r>
            <a:r>
              <a:rPr lang="en-US" dirty="0" smtClean="0"/>
              <a:t>.</a:t>
            </a:r>
          </a:p>
          <a:p>
            <a:pPr marL="0" indent="0" algn="l">
              <a:buNone/>
            </a:pPr>
            <a:endParaRPr lang="en-US" dirty="0" smtClean="0"/>
          </a:p>
          <a:p>
            <a:pPr marL="0" indent="0" algn="l">
              <a:buNone/>
            </a:pPr>
            <a:r>
              <a:rPr lang="en-US" dirty="0" smtClean="0"/>
              <a:t> If </a:t>
            </a:r>
            <a:r>
              <a:rPr lang="en-US" dirty="0"/>
              <a:t>vaginal delivery is elected, fetal and maternal electrocardiographic monitoring should be performed</a:t>
            </a:r>
            <a:r>
              <a:rPr lang="en-US" dirty="0" smtClean="0"/>
              <a:t>.</a:t>
            </a:r>
          </a:p>
          <a:p>
            <a:pPr marL="0" indent="0" algn="l">
              <a:buNone/>
            </a:pPr>
            <a:r>
              <a:rPr lang="en-US" dirty="0" smtClean="0"/>
              <a:t> </a:t>
            </a:r>
            <a:r>
              <a:rPr lang="en-US" dirty="0"/>
              <a:t>Delivery can be accomplished with the mother in the left lateral position so that the fetus does not compress the inferior vena cava, thereby maintaining venous return</a:t>
            </a:r>
            <a:r>
              <a:rPr lang="en-US" dirty="0" smtClean="0"/>
              <a:t>.</a:t>
            </a:r>
          </a:p>
          <a:p>
            <a:pPr marL="0" indent="0" algn="l">
              <a:buNone/>
            </a:pPr>
            <a:r>
              <a:rPr lang="en-US" dirty="0" smtClean="0"/>
              <a:t> </a:t>
            </a:r>
            <a:r>
              <a:rPr lang="en-US" dirty="0"/>
              <a:t>The second stage should be assisted, if necessary (e.g., forceps or vacuum extraction), to avoid a long labor</a:t>
            </a:r>
            <a:r>
              <a:rPr lang="en-US" dirty="0" smtClean="0"/>
              <a:t>.</a:t>
            </a:r>
          </a:p>
          <a:p>
            <a:pPr marL="0" indent="0" algn="l">
              <a:buNone/>
            </a:pPr>
            <a:r>
              <a:rPr lang="en-US" dirty="0" smtClean="0"/>
              <a:t> </a:t>
            </a:r>
            <a:r>
              <a:rPr lang="en-US" dirty="0"/>
              <a:t>Blood and volume loss should be replaced promptly. For those patients with tenuous hemodynamics, Swan-</a:t>
            </a:r>
            <a:r>
              <a:rPr lang="en-US" dirty="0" err="1"/>
              <a:t>Ganz</a:t>
            </a:r>
            <a:r>
              <a:rPr lang="en-US" dirty="0"/>
              <a:t> catheterization before active labor facilitates optimization of the hemodynamics and should be continued for at least 24 hours after delivery, when pulmonary edema commonly occurs.</a:t>
            </a:r>
          </a:p>
        </p:txBody>
      </p:sp>
    </p:spTree>
    <p:extLst>
      <p:ext uri="{BB962C8B-B14F-4D97-AF65-F5344CB8AC3E}">
        <p14:creationId xmlns:p14="http://schemas.microsoft.com/office/powerpoint/2010/main" val="589966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1630</TotalTime>
  <Words>2857</Words>
  <Application>Microsoft Office PowerPoint</Application>
  <PresentationFormat>On-screen Show (4:3)</PresentationFormat>
  <Paragraphs>331</Paragraphs>
  <Slides>37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B Nazanin</vt:lpstr>
      <vt:lpstr>Calibri</vt:lpstr>
      <vt:lpstr>Constantia</vt:lpstr>
      <vt:lpstr>Majalla UI</vt:lpstr>
      <vt:lpstr>Traditional Arabic</vt:lpstr>
      <vt:lpstr>Wingdings 2</vt:lpstr>
      <vt:lpstr>Flow</vt:lpstr>
      <vt:lpstr>Pregnancy and Heart Disease</vt:lpstr>
      <vt:lpstr>PowerPoint Presentation</vt:lpstr>
      <vt:lpstr>PowerPoint Presentation</vt:lpstr>
      <vt:lpstr>PowerPoint Presentation</vt:lpstr>
      <vt:lpstr>PowerPoint Presentation</vt:lpstr>
      <vt:lpstr>Hemodynamic Changes  During Pregnancy</vt:lpstr>
      <vt:lpstr>PowerPoint Presentation</vt:lpstr>
      <vt:lpstr>During Labor and Delivery</vt:lpstr>
      <vt:lpstr>PowerPoint Presentation</vt:lpstr>
      <vt:lpstr>Physical Examination</vt:lpstr>
      <vt:lpstr>PowerPoint Presentation</vt:lpstr>
      <vt:lpstr>Management During Pregnancy</vt:lpstr>
      <vt:lpstr>Surgical Management</vt:lpstr>
      <vt:lpstr>High-Risk Pregnancies</vt:lpstr>
      <vt:lpstr>Congenital Heart Disease</vt:lpstr>
      <vt:lpstr>PowerPoint Presentation</vt:lpstr>
      <vt:lpstr>PowerPoint Presentation</vt:lpstr>
      <vt:lpstr>PowerPoint Presentation</vt:lpstr>
      <vt:lpstr>PowerPoint Presentation</vt:lpstr>
      <vt:lpstr>PowerPoint Presentation</vt:lpstr>
      <vt:lpstr>Pulmonary Hypertension </vt:lpstr>
      <vt:lpstr>PowerPoint Presentation</vt:lpstr>
      <vt:lpstr>PowerPoint Presentation</vt:lpstr>
      <vt:lpstr>PowerPoint Presentation</vt:lpstr>
      <vt:lpstr>PowerPoint Presentation</vt:lpstr>
      <vt:lpstr>PowerPoint Presentation</vt:lpstr>
      <vt:lpstr>Mechanical Prostheses and Anticoagulant Treatment  </vt:lpstr>
      <vt:lpstr>ACC/AHA Recommendations for Anticoagulation Regimens in Pregnant Patients with Mechanical Prosthetic Valves</vt:lpstr>
      <vt:lpstr>PowerPoint Presentation</vt:lpstr>
      <vt:lpstr>Dilated Cardiomyopathy  </vt:lpstr>
      <vt:lpstr>Peripartum Cardiomyopathy  </vt:lpstr>
      <vt:lpstr>PowerPoint Presentation</vt:lpstr>
      <vt:lpstr>Hypertension</vt:lpstr>
      <vt:lpstr>PowerPoint Presentation</vt:lpstr>
      <vt:lpstr>PowerPoint Presentation</vt:lpstr>
      <vt:lpstr>Arrhythmias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rakhsha</cp:lastModifiedBy>
  <cp:revision>62</cp:revision>
  <dcterms:created xsi:type="dcterms:W3CDTF">2014-06-05T15:49:24Z</dcterms:created>
  <dcterms:modified xsi:type="dcterms:W3CDTF">2016-02-08T04:03:11Z</dcterms:modified>
</cp:coreProperties>
</file>