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sldIdLst>
    <p:sldId id="260" r:id="rId2"/>
    <p:sldId id="261" r:id="rId3"/>
    <p:sldId id="256" r:id="rId4"/>
    <p:sldId id="258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9" r:id="rId15"/>
    <p:sldId id="271" r:id="rId16"/>
    <p:sldId id="272" r:id="rId17"/>
    <p:sldId id="273" r:id="rId18"/>
    <p:sldId id="274" r:id="rId19"/>
    <p:sldId id="275" r:id="rId20"/>
    <p:sldId id="277" r:id="rId21"/>
    <p:sldId id="278" r:id="rId22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9" d="100"/>
          <a:sy n="69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84E9A-8BEC-4388-B6DA-A4A27DC45D81}" type="datetimeFigureOut">
              <a:rPr lang="fa-IR" smtClean="0"/>
              <a:pPr/>
              <a:t>1436/12/08</a:t>
            </a:fld>
            <a:endParaRPr lang="fa-I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92628-C04C-4803-AC40-CCE979B626FC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84E9A-8BEC-4388-B6DA-A4A27DC45D81}" type="datetimeFigureOut">
              <a:rPr lang="fa-IR" smtClean="0"/>
              <a:pPr/>
              <a:t>1436/12/08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92628-C04C-4803-AC40-CCE979B626FC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84E9A-8BEC-4388-B6DA-A4A27DC45D81}" type="datetimeFigureOut">
              <a:rPr lang="fa-IR" smtClean="0"/>
              <a:pPr/>
              <a:t>1436/12/08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92628-C04C-4803-AC40-CCE979B626FC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84E9A-8BEC-4388-B6DA-A4A27DC45D81}" type="datetimeFigureOut">
              <a:rPr lang="fa-IR" smtClean="0"/>
              <a:pPr/>
              <a:t>1436/12/08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92628-C04C-4803-AC40-CCE979B626FC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84E9A-8BEC-4388-B6DA-A4A27DC45D81}" type="datetimeFigureOut">
              <a:rPr lang="fa-IR" smtClean="0"/>
              <a:pPr/>
              <a:t>1436/12/08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92628-C04C-4803-AC40-CCE979B626FC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84E9A-8BEC-4388-B6DA-A4A27DC45D81}" type="datetimeFigureOut">
              <a:rPr lang="fa-IR" smtClean="0"/>
              <a:pPr/>
              <a:t>1436/12/08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92628-C04C-4803-AC40-CCE979B626FC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84E9A-8BEC-4388-B6DA-A4A27DC45D81}" type="datetimeFigureOut">
              <a:rPr lang="fa-IR" smtClean="0"/>
              <a:pPr/>
              <a:t>1436/12/08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92628-C04C-4803-AC40-CCE979B626FC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84E9A-8BEC-4388-B6DA-A4A27DC45D81}" type="datetimeFigureOut">
              <a:rPr lang="fa-IR" smtClean="0"/>
              <a:pPr/>
              <a:t>1436/12/08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92628-C04C-4803-AC40-CCE979B626FC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84E9A-8BEC-4388-B6DA-A4A27DC45D81}" type="datetimeFigureOut">
              <a:rPr lang="fa-IR" smtClean="0"/>
              <a:pPr/>
              <a:t>1436/12/08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92628-C04C-4803-AC40-CCE979B626FC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84E9A-8BEC-4388-B6DA-A4A27DC45D81}" type="datetimeFigureOut">
              <a:rPr lang="fa-IR" smtClean="0"/>
              <a:pPr/>
              <a:t>1436/12/08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92628-C04C-4803-AC40-CCE979B626FC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84E9A-8BEC-4388-B6DA-A4A27DC45D81}" type="datetimeFigureOut">
              <a:rPr lang="fa-IR" smtClean="0"/>
              <a:pPr/>
              <a:t>1436/12/08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B992628-C04C-4803-AC40-CCE979B626FC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6984E9A-8BEC-4388-B6DA-A4A27DC45D81}" type="datetimeFigureOut">
              <a:rPr lang="fa-IR" smtClean="0"/>
              <a:pPr/>
              <a:t>1436/12/08</a:t>
            </a:fld>
            <a:endParaRPr lang="fa-I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B992628-C04C-4803-AC40-CCE979B626FC}" type="slidenum">
              <a:rPr lang="fa-IR" smtClean="0"/>
              <a:pPr/>
              <a:t>‹#›</a:t>
            </a:fld>
            <a:endParaRPr lang="fa-I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ordArt 6"/>
          <p:cNvSpPr>
            <a:spLocks noGrp="1" noChangeArrowheads="1" noChangeShapeType="1" noTextEdit="1"/>
          </p:cNvSpPr>
          <p:nvPr>
            <p:ph type="ctrTitle"/>
          </p:nvPr>
        </p:nvSpPr>
        <p:spPr bwMode="auto">
          <a:xfrm>
            <a:off x="422030" y="764704"/>
            <a:ext cx="7966394" cy="2435696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4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en-US" sz="3600" kern="10" dirty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PACU</a:t>
            </a:r>
            <a:endParaRPr lang="fa-IR" sz="3600" kern="10" dirty="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FFE701"/>
                  </a:gs>
                  <a:gs pos="100000">
                    <a:srgbClr val="FE3E02"/>
                  </a:gs>
                </a:gsLst>
                <a:lin ang="5400000" scaled="1"/>
              </a:gradFill>
              <a:latin typeface="Impac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865" y="3501008"/>
            <a:ext cx="8208912" cy="961398"/>
          </a:xfrm>
        </p:spPr>
        <p:txBody>
          <a:bodyPr>
            <a:normAutofit fontScale="70000" lnSpcReduction="20000"/>
          </a:bodyPr>
          <a:lstStyle/>
          <a:p>
            <a:r>
              <a:rPr lang="en-US" sz="60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Caslon Pro Bold" pitchFamily="18" charset="0"/>
              </a:rPr>
              <a:t>POST ANESTHESIA </a:t>
            </a:r>
            <a:r>
              <a:rPr lang="en-US" sz="6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Caslon Pro Bold" pitchFamily="18" charset="0"/>
              </a:rPr>
              <a:t>CARE UNIT</a:t>
            </a:r>
            <a:endParaRPr lang="fa-IR" sz="6000" dirty="0">
              <a:solidFill>
                <a:srgbClr val="FFC000"/>
              </a:solidFill>
              <a:latin typeface="Adobe Caslon Pro Bold" pitchFamily="18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691680" y="4725144"/>
            <a:ext cx="7128792" cy="129614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ctr" rtl="1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1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1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None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1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1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1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1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1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None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1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a-IR" sz="6000" dirty="0" smtClean="0">
                <a:cs typeface="B Nazanin" pitchFamily="2" charset="-78"/>
              </a:rPr>
              <a:t>سميرا </a:t>
            </a:r>
            <a:r>
              <a:rPr lang="fa-IR" sz="6000" dirty="0" smtClean="0">
                <a:cs typeface="B Nazanin" pitchFamily="2" charset="-78"/>
              </a:rPr>
              <a:t>محمدي1394</a:t>
            </a:r>
            <a:endParaRPr lang="fa-IR" sz="6000" dirty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23994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512" y="260648"/>
            <a:ext cx="8676456" cy="1080120"/>
          </a:xfrm>
        </p:spPr>
        <p:txBody>
          <a:bodyPr>
            <a:noAutofit/>
          </a:bodyPr>
          <a:lstStyle/>
          <a:p>
            <a:r>
              <a:rPr lang="ar-SA" sz="5400" b="0" dirty="0">
                <a:solidFill>
                  <a:srgbClr val="FF0000"/>
                </a:solidFill>
                <a:effectLst/>
                <a:cs typeface="B Titr" pitchFamily="2" charset="-78"/>
              </a:rPr>
              <a:t>استاندارد </a:t>
            </a:r>
            <a:r>
              <a:rPr lang="ar-SA" sz="5400" b="0" dirty="0" smtClean="0">
                <a:solidFill>
                  <a:srgbClr val="FF0000"/>
                </a:solidFill>
                <a:effectLst/>
                <a:cs typeface="B Titr" pitchFamily="2" charset="-78"/>
              </a:rPr>
              <a:t>انجمن </a:t>
            </a:r>
            <a:r>
              <a:rPr lang="ar-SA" sz="5400" b="0" dirty="0">
                <a:solidFill>
                  <a:srgbClr val="FF0000"/>
                </a:solidFill>
                <a:effectLst/>
                <a:cs typeface="B Titr" pitchFamily="2" charset="-78"/>
              </a:rPr>
              <a:t>پرستاران ريکاوري </a:t>
            </a:r>
            <a:endParaRPr lang="fa-IR" sz="5400" b="0" dirty="0">
              <a:solidFill>
                <a:srgbClr val="FF0000"/>
              </a:solidFill>
              <a:effectLst/>
              <a:cs typeface="B Titr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1628800"/>
            <a:ext cx="8640960" cy="5229200"/>
          </a:xfrm>
        </p:spPr>
        <p:txBody>
          <a:bodyPr>
            <a:normAutofit/>
          </a:bodyPr>
          <a:lstStyle/>
          <a:p>
            <a:pPr algn="r"/>
            <a:r>
              <a:rPr lang="ar-SA" sz="2800" b="1" dirty="0">
                <a:solidFill>
                  <a:srgbClr val="FFFF00"/>
                </a:solidFill>
                <a:cs typeface="B Nazanin" pitchFamily="2" charset="-78"/>
              </a:rPr>
              <a:t>استاندارد</a:t>
            </a:r>
            <a:r>
              <a:rPr lang="fa-IR" sz="2800" b="1" dirty="0">
                <a:solidFill>
                  <a:srgbClr val="FFFF00"/>
                </a:solidFill>
                <a:cs typeface="B Nazanin" pitchFamily="2" charset="-78"/>
              </a:rPr>
              <a:t>1</a:t>
            </a:r>
            <a:r>
              <a:rPr lang="ar-SA" sz="2800" b="1" dirty="0">
                <a:solidFill>
                  <a:srgbClr val="FFFF00"/>
                </a:solidFill>
                <a:cs typeface="B Nazanin" pitchFamily="2" charset="-78"/>
              </a:rPr>
              <a:t>: </a:t>
            </a:r>
            <a:r>
              <a:rPr lang="ar-SA" sz="2800" b="1" dirty="0">
                <a:cs typeface="B Nazanin" pitchFamily="2" charset="-78"/>
              </a:rPr>
              <a:t>همواره بايد ملاحظات اخلاقي و حقوق بيماران رعايت شود . </a:t>
            </a:r>
            <a:endParaRPr lang="fa-IR" sz="2800" b="1" dirty="0">
              <a:cs typeface="B Nazanin" pitchFamily="2" charset="-78"/>
            </a:endParaRPr>
          </a:p>
          <a:p>
            <a:pPr algn="r"/>
            <a:r>
              <a:rPr lang="ar-SA" sz="2800" b="1" dirty="0">
                <a:solidFill>
                  <a:srgbClr val="FFFF00"/>
                </a:solidFill>
                <a:cs typeface="B Nazanin" pitchFamily="2" charset="-78"/>
              </a:rPr>
              <a:t>استاندارد2: </a:t>
            </a:r>
            <a:r>
              <a:rPr lang="ar-SA" sz="2800" b="1" dirty="0">
                <a:cs typeface="B Nazanin" pitchFamily="2" charset="-78"/>
              </a:rPr>
              <a:t>محيط ريکاوري بايد جائي ايمن ، راحت و درماني براي پرسنل ، بيماران و بازديد کنندگان باشد . </a:t>
            </a:r>
            <a:endParaRPr lang="en-US" sz="2800" b="1" dirty="0">
              <a:cs typeface="B Nazanin" pitchFamily="2" charset="-78"/>
            </a:endParaRPr>
          </a:p>
          <a:p>
            <a:pPr algn="r"/>
            <a:r>
              <a:rPr lang="ar-SA" sz="2800" b="1" dirty="0">
                <a:solidFill>
                  <a:srgbClr val="FFFF00"/>
                </a:solidFill>
                <a:cs typeface="B Nazanin" pitchFamily="2" charset="-78"/>
              </a:rPr>
              <a:t>استاندارد3</a:t>
            </a:r>
            <a:r>
              <a:rPr lang="fa-IR" sz="2800" b="1" dirty="0">
                <a:solidFill>
                  <a:srgbClr val="FFFF00"/>
                </a:solidFill>
                <a:cs typeface="B Nazanin" pitchFamily="2" charset="-78"/>
              </a:rPr>
              <a:t>:</a:t>
            </a:r>
            <a:r>
              <a:rPr lang="ar-SA" sz="2800" b="1" dirty="0">
                <a:solidFill>
                  <a:srgbClr val="FFFF00"/>
                </a:solidFill>
                <a:cs typeface="B Nazanin" pitchFamily="2" charset="-78"/>
              </a:rPr>
              <a:t> </a:t>
            </a:r>
            <a:r>
              <a:rPr lang="ar-SA" sz="2800" b="1" dirty="0">
                <a:cs typeface="B Nazanin" pitchFamily="2" charset="-78"/>
              </a:rPr>
              <a:t>مديريت پرسنلي بايد به گونه اي باشد که تعداد کافي از پرستاران براي هر فاز از بيهوشي وجود داشته باشد </a:t>
            </a:r>
            <a:endParaRPr lang="fa-IR" sz="2800" b="1" dirty="0">
              <a:cs typeface="B Nazanin" pitchFamily="2" charset="-78"/>
            </a:endParaRPr>
          </a:p>
          <a:p>
            <a:pPr algn="r"/>
            <a:r>
              <a:rPr lang="ar-SA" sz="2800" b="1" dirty="0">
                <a:solidFill>
                  <a:srgbClr val="FFFF00"/>
                </a:solidFill>
                <a:cs typeface="B Nazanin" pitchFamily="2" charset="-78"/>
              </a:rPr>
              <a:t>استاندارد</a:t>
            </a:r>
            <a:r>
              <a:rPr lang="fa-IR" sz="2800" b="1" dirty="0">
                <a:solidFill>
                  <a:srgbClr val="FFFF00"/>
                </a:solidFill>
                <a:cs typeface="B Nazanin" pitchFamily="2" charset="-78"/>
              </a:rPr>
              <a:t>4:</a:t>
            </a:r>
            <a:r>
              <a:rPr lang="ar-SA" sz="2800" b="1" dirty="0">
                <a:solidFill>
                  <a:srgbClr val="FFFF00"/>
                </a:solidFill>
                <a:cs typeface="B Nazanin" pitchFamily="2" charset="-78"/>
              </a:rPr>
              <a:t> </a:t>
            </a:r>
            <a:r>
              <a:rPr lang="ar-SA" sz="2800" b="1" dirty="0">
                <a:cs typeface="B Nazanin" pitchFamily="2" charset="-78"/>
              </a:rPr>
              <a:t>براي رسيدن به بهبود کيفيت لازم است خدمات </a:t>
            </a:r>
            <a:r>
              <a:rPr lang="en-US" sz="2800" b="1" dirty="0">
                <a:cs typeface="B Nazanin" pitchFamily="2" charset="-78"/>
              </a:rPr>
              <a:t>PACU</a:t>
            </a:r>
            <a:r>
              <a:rPr lang="ar-SA" sz="2800" b="1" dirty="0">
                <a:cs typeface="B Nazanin" pitchFamily="2" charset="-78"/>
              </a:rPr>
              <a:t> مداوما مورد پايش قرار گيرد</a:t>
            </a:r>
            <a:endParaRPr lang="fa-IR" sz="2800" b="1" dirty="0">
              <a:cs typeface="B Nazanin" pitchFamily="2" charset="-78"/>
            </a:endParaRPr>
          </a:p>
          <a:p>
            <a:pPr algn="r"/>
            <a:r>
              <a:rPr lang="ar-SA" sz="2800" b="1" dirty="0">
                <a:solidFill>
                  <a:srgbClr val="FFFF00"/>
                </a:solidFill>
                <a:cs typeface="B Nazanin" pitchFamily="2" charset="-78"/>
              </a:rPr>
              <a:t>استاندارد5: </a:t>
            </a:r>
            <a:r>
              <a:rPr lang="ar-SA" sz="2800" b="1" dirty="0">
                <a:cs typeface="B Nazanin" pitchFamily="2" charset="-78"/>
              </a:rPr>
              <a:t>مشارکت پرستاران ريکاوري در تحقيقات بايد با هدف بهبود مراقبت از بيماران صورت گيرد </a:t>
            </a:r>
            <a:endParaRPr lang="fa-IR" sz="2800" b="1" dirty="0">
              <a:cs typeface="B Nazanin" pitchFamily="2" charset="-78"/>
            </a:endParaRPr>
          </a:p>
          <a:p>
            <a:pPr algn="r"/>
            <a:r>
              <a:rPr lang="ar-SA" sz="2800" b="1" dirty="0">
                <a:solidFill>
                  <a:srgbClr val="FFFF00"/>
                </a:solidFill>
                <a:cs typeface="B Nazanin" pitchFamily="2" charset="-78"/>
              </a:rPr>
              <a:t>استاندارد6: </a:t>
            </a:r>
            <a:r>
              <a:rPr lang="ar-SA" sz="2800" b="1" dirty="0">
                <a:cs typeface="B Nazanin" pitchFamily="2" charset="-78"/>
              </a:rPr>
              <a:t>بايد بين بخش هاي مختلف</a:t>
            </a:r>
            <a:r>
              <a:rPr lang="fa-IR" sz="2800" b="1" dirty="0">
                <a:cs typeface="B Nazanin" pitchFamily="2" charset="-78"/>
              </a:rPr>
              <a:t> با</a:t>
            </a:r>
            <a:r>
              <a:rPr lang="ar-SA" sz="2800" b="1" dirty="0">
                <a:cs typeface="B Nazanin" pitchFamily="2" charset="-78"/>
              </a:rPr>
              <a:t> </a:t>
            </a:r>
            <a:r>
              <a:rPr lang="en-US" sz="2800" b="1" dirty="0">
                <a:cs typeface="B Nazanin" pitchFamily="2" charset="-78"/>
              </a:rPr>
              <a:t>PACU</a:t>
            </a:r>
            <a:r>
              <a:rPr lang="ar-SA" sz="2800" b="1" dirty="0">
                <a:cs typeface="B Nazanin" pitchFamily="2" charset="-78"/>
              </a:rPr>
              <a:t> همکاري وجود داشته باشد </a:t>
            </a:r>
            <a:endParaRPr lang="en-US" sz="2800" b="1" dirty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86601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568952" cy="864096"/>
          </a:xfrm>
        </p:spPr>
        <p:txBody>
          <a:bodyPr>
            <a:noAutofit/>
          </a:bodyPr>
          <a:lstStyle/>
          <a:p>
            <a:r>
              <a:rPr lang="ar-SA" sz="5400" dirty="0">
                <a:solidFill>
                  <a:srgbClr val="FF0000"/>
                </a:solidFill>
                <a:cs typeface="B Titr" pitchFamily="2" charset="-78"/>
              </a:rPr>
              <a:t>استاندارد انجمن پرستاران ريکاوري </a:t>
            </a:r>
            <a:endParaRPr lang="fa-IR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84784"/>
            <a:ext cx="8589640" cy="5040600"/>
          </a:xfrm>
        </p:spPr>
        <p:txBody>
          <a:bodyPr>
            <a:normAutofit fontScale="92500"/>
          </a:bodyPr>
          <a:lstStyle/>
          <a:p>
            <a:pPr marL="137160" indent="0">
              <a:buNone/>
            </a:pPr>
            <a:r>
              <a:rPr lang="ar-SA" sz="3000" b="1" dirty="0">
                <a:solidFill>
                  <a:srgbClr val="00B0F0"/>
                </a:solidFill>
                <a:cs typeface="B Nazanin" pitchFamily="2" charset="-78"/>
              </a:rPr>
              <a:t>استاندارد7: </a:t>
            </a:r>
            <a:r>
              <a:rPr lang="ar-SA" sz="2800" b="1" dirty="0">
                <a:cs typeface="B Nazanin" pitchFamily="2" charset="-78"/>
              </a:rPr>
              <a:t>شرايط بيماران بايد بطور مداوم و عمومي مورد ارزشيابي قرار گيرند . اطلاعات جمع آوري مستند شده و مورد تحليل قرار گيرند </a:t>
            </a:r>
            <a:endParaRPr lang="fa-IR" sz="2800" b="1" dirty="0">
              <a:cs typeface="B Nazanin" pitchFamily="2" charset="-78"/>
            </a:endParaRPr>
          </a:p>
          <a:p>
            <a:pPr marL="137160" indent="0">
              <a:buNone/>
            </a:pPr>
            <a:r>
              <a:rPr lang="ar-SA" sz="3000" b="1" dirty="0">
                <a:solidFill>
                  <a:srgbClr val="00B0F0"/>
                </a:solidFill>
                <a:cs typeface="B Nazanin" pitchFamily="2" charset="-78"/>
              </a:rPr>
              <a:t>استاندارد8: </a:t>
            </a:r>
            <a:r>
              <a:rPr lang="ar-SA" sz="2800" b="1" dirty="0">
                <a:cs typeface="B Nazanin" pitchFamily="2" charset="-78"/>
              </a:rPr>
              <a:t>در راستاي طراحي و برنامه ريزي لازم است برنامه هائي که بهترين </a:t>
            </a:r>
            <a:r>
              <a:rPr lang="en-US" sz="2800" b="1" dirty="0">
                <a:cs typeface="B Nazanin" pitchFamily="2" charset="-78"/>
              </a:rPr>
              <a:t>outcome</a:t>
            </a:r>
            <a:r>
              <a:rPr lang="ar-SA" sz="2800" b="1" dirty="0">
                <a:cs typeface="B Nazanin" pitchFamily="2" charset="-78"/>
              </a:rPr>
              <a:t> را براي بيماران فراهم مي کند مورد توجه قرار گيرند </a:t>
            </a:r>
            <a:endParaRPr lang="fa-IR" sz="2800" b="1" dirty="0">
              <a:cs typeface="B Nazanin" pitchFamily="2" charset="-78"/>
            </a:endParaRPr>
          </a:p>
          <a:p>
            <a:pPr marL="137160" indent="0">
              <a:buNone/>
            </a:pPr>
            <a:r>
              <a:rPr lang="ar-SA" sz="3000" b="1" dirty="0">
                <a:solidFill>
                  <a:srgbClr val="00B0F0"/>
                </a:solidFill>
                <a:cs typeface="B Nazanin" pitchFamily="2" charset="-78"/>
              </a:rPr>
              <a:t>استاندارد9: </a:t>
            </a:r>
            <a:r>
              <a:rPr lang="ar-SA" sz="2800" b="1" dirty="0">
                <a:cs typeface="B Nazanin" pitchFamily="2" charset="-78"/>
              </a:rPr>
              <a:t>پرستاران بايد بطور مداوم </a:t>
            </a:r>
            <a:r>
              <a:rPr lang="en-US" sz="2800" b="1" dirty="0">
                <a:cs typeface="B Nazanin" pitchFamily="2" charset="-78"/>
              </a:rPr>
              <a:t>outcome</a:t>
            </a:r>
            <a:r>
              <a:rPr lang="ar-SA" sz="2800" b="1" dirty="0">
                <a:cs typeface="B Nazanin" pitchFamily="2" charset="-78"/>
              </a:rPr>
              <a:t> بيماران را مورد سنجش قرار دهند تا از پيشرفت و بهبود آن اطمينان يابند </a:t>
            </a:r>
            <a:endParaRPr lang="fa-IR" sz="2800" b="1" dirty="0">
              <a:cs typeface="B Nazanin" pitchFamily="2" charset="-78"/>
            </a:endParaRPr>
          </a:p>
          <a:p>
            <a:pPr marL="137160" indent="0">
              <a:buNone/>
            </a:pPr>
            <a:r>
              <a:rPr lang="ar-SA" sz="3000" b="1" dirty="0">
                <a:solidFill>
                  <a:srgbClr val="00B0F0"/>
                </a:solidFill>
                <a:cs typeface="B Nazanin" pitchFamily="2" charset="-78"/>
              </a:rPr>
              <a:t>استاندارد10: </a:t>
            </a:r>
            <a:r>
              <a:rPr lang="ar-SA" sz="2800" b="1" dirty="0">
                <a:cs typeface="B Nazanin" pitchFamily="2" charset="-78"/>
              </a:rPr>
              <a:t>پرستاران بايد آموزش لازم جهت مداخله در وضعيت بحراني را ديده باشند و جهت انجام احيا پيشرفته درريکاوري آمادگي داشته باشند </a:t>
            </a:r>
            <a:r>
              <a:rPr lang="ar-SA" sz="3000" b="1" dirty="0" smtClean="0">
                <a:solidFill>
                  <a:srgbClr val="00B0F0"/>
                </a:solidFill>
                <a:cs typeface="B Nazanin" pitchFamily="2" charset="-78"/>
              </a:rPr>
              <a:t>استاندارد11</a:t>
            </a:r>
            <a:r>
              <a:rPr lang="ar-SA" sz="3000" b="1" dirty="0">
                <a:solidFill>
                  <a:srgbClr val="00B0F0"/>
                </a:solidFill>
                <a:cs typeface="B Nazanin" pitchFamily="2" charset="-78"/>
              </a:rPr>
              <a:t>: </a:t>
            </a:r>
            <a:r>
              <a:rPr lang="ar-SA" sz="2800" b="1" dirty="0">
                <a:cs typeface="B Nazanin" pitchFamily="2" charset="-78"/>
              </a:rPr>
              <a:t>لازم است بيماران در </a:t>
            </a:r>
            <a:r>
              <a:rPr lang="en-US" sz="2800" b="1" dirty="0">
                <a:cs typeface="B Nazanin" pitchFamily="2" charset="-78"/>
              </a:rPr>
              <a:t>PACU</a:t>
            </a:r>
            <a:r>
              <a:rPr lang="ar-SA" sz="2800" b="1" dirty="0">
                <a:cs typeface="B Nazanin" pitchFamily="2" charset="-78"/>
              </a:rPr>
              <a:t>  حداکثر راحتي را داشته باشند ، بنابراين لازم است برنامه اي براي کنترل درد وجود داشته باشد </a:t>
            </a:r>
            <a:endParaRPr lang="en-US" sz="2800" b="1" dirty="0">
              <a:cs typeface="B Nazanin" pitchFamily="2" charset="-78"/>
            </a:endParaRPr>
          </a:p>
          <a:p>
            <a:endParaRPr lang="en-US" dirty="0"/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xmlns="" val="2094533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pPr algn="r"/>
            <a:r>
              <a:rPr lang="ar-SA" sz="5400" dirty="0">
                <a:solidFill>
                  <a:srgbClr val="FF0000"/>
                </a:solidFill>
                <a:cs typeface="B Titr" pitchFamily="2" charset="-78"/>
              </a:rPr>
              <a:t>پذیرش بیماران </a:t>
            </a:r>
            <a:r>
              <a:rPr lang="fa-IR" sz="5400" dirty="0">
                <a:solidFill>
                  <a:srgbClr val="FF0000"/>
                </a:solidFill>
                <a:cs typeface="B Titr" pitchFamily="2" charset="-78"/>
              </a:rPr>
              <a:t>در</a:t>
            </a:r>
            <a:r>
              <a:rPr lang="ar-SA" sz="5400" dirty="0">
                <a:solidFill>
                  <a:srgbClr val="FF0000"/>
                </a:solidFill>
                <a:cs typeface="B Titr" pitchFamily="2" charset="-78"/>
              </a:rPr>
              <a:t>ریکاوری </a:t>
            </a:r>
            <a:endParaRPr lang="fa-IR" sz="5400" dirty="0">
              <a:solidFill>
                <a:srgbClr val="FF0000"/>
              </a:solidFill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772816"/>
            <a:ext cx="8640960" cy="4551784"/>
          </a:xfrm>
        </p:spPr>
        <p:txBody>
          <a:bodyPr>
            <a:normAutofit/>
          </a:bodyPr>
          <a:lstStyle/>
          <a:p>
            <a:r>
              <a:rPr lang="ar-SA" b="1" dirty="0">
                <a:cs typeface="B Nazanin" pitchFamily="2" charset="-78"/>
              </a:rPr>
              <a:t>به هنگام ورود به </a:t>
            </a:r>
            <a:r>
              <a:rPr lang="en-US" b="1" dirty="0">
                <a:cs typeface="B Nazanin" pitchFamily="2" charset="-78"/>
              </a:rPr>
              <a:t>PACU</a:t>
            </a:r>
            <a:r>
              <a:rPr lang="ar-SA" b="1" dirty="0">
                <a:cs typeface="B Nazanin" pitchFamily="2" charset="-78"/>
              </a:rPr>
              <a:t> متخصص بيهوشي و تکنسین بیهوشی ، پرستار </a:t>
            </a:r>
            <a:r>
              <a:rPr lang="en-US" b="1" dirty="0">
                <a:cs typeface="B Nazanin" pitchFamily="2" charset="-78"/>
              </a:rPr>
              <a:t>PACU</a:t>
            </a:r>
            <a:r>
              <a:rPr lang="ar-SA" b="1" dirty="0">
                <a:cs typeface="B Nazanin" pitchFamily="2" charset="-78"/>
              </a:rPr>
              <a:t> را با جزئيات مرتبط به شرح حال بيمار، شرايط طبي، بيهوشي و جراحي وي آشنا مي كند. </a:t>
            </a:r>
            <a:endParaRPr lang="fa-IR" b="1" dirty="0">
              <a:cs typeface="B Nazanin" pitchFamily="2" charset="-78"/>
            </a:endParaRPr>
          </a:p>
          <a:p>
            <a:r>
              <a:rPr lang="ar-SA" b="1" dirty="0">
                <a:cs typeface="B Nazanin" pitchFamily="2" charset="-78"/>
              </a:rPr>
              <a:t>دقت ويژه بر مونيتورينگ اكسيژناسيون (پالس اكسيمتري) تهويه (تعداد تنفس، باز بودن راه هوايي ، كاپنوگرافي) و گردش خون بيمار (فشار خون سيستميك، ضربان قلب،الكتروكارديوگرام (</a:t>
            </a:r>
            <a:r>
              <a:rPr lang="en-US" b="1" dirty="0">
                <a:cs typeface="B Nazanin" pitchFamily="2" charset="-78"/>
              </a:rPr>
              <a:t>ECG</a:t>
            </a:r>
            <a:r>
              <a:rPr lang="ar-SA" b="1" dirty="0">
                <a:cs typeface="B Nazanin" pitchFamily="2" charset="-78"/>
              </a:rPr>
              <a:t>)) اعمال مي شود. </a:t>
            </a:r>
            <a:endParaRPr lang="fa-IR" b="1" dirty="0">
              <a:cs typeface="B Nazanin" pitchFamily="2" charset="-78"/>
            </a:endParaRPr>
          </a:p>
          <a:p>
            <a:r>
              <a:rPr lang="ar-SA" b="1" dirty="0">
                <a:cs typeface="B Nazanin" pitchFamily="2" charset="-78"/>
              </a:rPr>
              <a:t>علائم حياتي در صورت نياز مكرر و حداقل هر 15 دقيقه در </a:t>
            </a:r>
            <a:r>
              <a:rPr lang="en-US" b="1" dirty="0">
                <a:cs typeface="B Nazanin" pitchFamily="2" charset="-78"/>
              </a:rPr>
              <a:t>PACU</a:t>
            </a:r>
            <a:r>
              <a:rPr lang="ar-SA" b="1" dirty="0">
                <a:cs typeface="B Nazanin" pitchFamily="2" charset="-78"/>
              </a:rPr>
              <a:t> ثبت مي شود ساير اطلاعات مرتبط به صورت مستند ثبت مي شود</a:t>
            </a:r>
            <a:endParaRPr lang="en-US" b="1" dirty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56747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0800000" flipV="1">
            <a:off x="107504" y="260648"/>
            <a:ext cx="8589640" cy="720080"/>
          </a:xfrm>
        </p:spPr>
        <p:txBody>
          <a:bodyPr>
            <a:noAutofit/>
          </a:bodyPr>
          <a:lstStyle/>
          <a:p>
            <a:pPr algn="r"/>
            <a:r>
              <a:rPr lang="ar-SA" sz="5400" dirty="0">
                <a:solidFill>
                  <a:srgbClr val="FF0000"/>
                </a:solidFill>
                <a:cs typeface="B Titr" pitchFamily="2" charset="-78"/>
              </a:rPr>
              <a:t>پذیرش بیماران </a:t>
            </a:r>
            <a:r>
              <a:rPr lang="fa-IR" sz="5400" dirty="0">
                <a:solidFill>
                  <a:srgbClr val="FF0000"/>
                </a:solidFill>
                <a:cs typeface="B Titr" pitchFamily="2" charset="-78"/>
              </a:rPr>
              <a:t>در</a:t>
            </a:r>
            <a:r>
              <a:rPr lang="ar-SA" sz="5400" dirty="0">
                <a:solidFill>
                  <a:srgbClr val="FF0000"/>
                </a:solidFill>
                <a:cs typeface="B Titr" pitchFamily="2" charset="-78"/>
              </a:rPr>
              <a:t>ریکاوری </a:t>
            </a:r>
            <a:endParaRPr lang="fa-IR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052736"/>
            <a:ext cx="8229600" cy="5688632"/>
          </a:xfrm>
        </p:spPr>
        <p:txBody>
          <a:bodyPr>
            <a:normAutofit/>
          </a:bodyPr>
          <a:lstStyle/>
          <a:p>
            <a:r>
              <a:rPr lang="ar-SA" b="1" dirty="0">
                <a:cs typeface="B Nazanin" pitchFamily="2" charset="-78"/>
              </a:rPr>
              <a:t>سن ، جنس و نام بيمار </a:t>
            </a:r>
            <a:endParaRPr lang="en-US" b="1" dirty="0">
              <a:cs typeface="B Nazanin" pitchFamily="2" charset="-78"/>
            </a:endParaRPr>
          </a:p>
          <a:p>
            <a:r>
              <a:rPr lang="ar-SA" b="1" dirty="0">
                <a:cs typeface="B Nazanin" pitchFamily="2" charset="-78"/>
              </a:rPr>
              <a:t>روش جراحي و نوع بيهوشي (داروهاي مصرفي)</a:t>
            </a:r>
            <a:endParaRPr lang="en-US" b="1" dirty="0">
              <a:cs typeface="B Nazanin" pitchFamily="2" charset="-78"/>
            </a:endParaRPr>
          </a:p>
          <a:p>
            <a:r>
              <a:rPr lang="ar-SA" b="1" dirty="0">
                <a:cs typeface="B Nazanin" pitchFamily="2" charset="-78"/>
              </a:rPr>
              <a:t>ساير داروهاي حين عمل (  آنتاگونيست ها ، آنتي بيوتيك ها ، ديورتيك ها، وازوپرسورها، ضد ديس ريتمي های قلبي) </a:t>
            </a:r>
            <a:endParaRPr lang="en-US" b="1" dirty="0">
              <a:cs typeface="B Nazanin" pitchFamily="2" charset="-78"/>
            </a:endParaRPr>
          </a:p>
          <a:p>
            <a:r>
              <a:rPr lang="ar-SA" b="1" dirty="0">
                <a:cs typeface="B Nazanin" pitchFamily="2" charset="-78"/>
              </a:rPr>
              <a:t>علائم حياتي پيش از عمل</a:t>
            </a:r>
            <a:endParaRPr lang="en-US" b="1" dirty="0">
              <a:cs typeface="B Nazanin" pitchFamily="2" charset="-78"/>
            </a:endParaRPr>
          </a:p>
          <a:p>
            <a:r>
              <a:rPr lang="ar-SA" b="1" dirty="0">
                <a:cs typeface="B Nazanin" pitchFamily="2" charset="-78"/>
              </a:rPr>
              <a:t>بيماري هاي طبي همراه</a:t>
            </a:r>
            <a:endParaRPr lang="en-US" b="1" dirty="0">
              <a:cs typeface="B Nazanin" pitchFamily="2" charset="-78"/>
            </a:endParaRPr>
          </a:p>
          <a:p>
            <a:r>
              <a:rPr lang="ar-SA" b="1" dirty="0">
                <a:cs typeface="B Nazanin" pitchFamily="2" charset="-78"/>
              </a:rPr>
              <a:t>دارو درماني قبل از عمل</a:t>
            </a:r>
            <a:endParaRPr lang="en-US" b="1" dirty="0">
              <a:cs typeface="B Nazanin" pitchFamily="2" charset="-78"/>
            </a:endParaRPr>
          </a:p>
          <a:p>
            <a:r>
              <a:rPr lang="ar-SA" b="1" dirty="0">
                <a:cs typeface="B Nazanin" pitchFamily="2" charset="-78"/>
              </a:rPr>
              <a:t>آلرژي </a:t>
            </a:r>
            <a:endParaRPr lang="en-US" b="1" dirty="0">
              <a:cs typeface="B Nazanin" pitchFamily="2" charset="-78"/>
            </a:endParaRPr>
          </a:p>
          <a:p>
            <a:r>
              <a:rPr lang="ar-SA" b="1" dirty="0">
                <a:cs typeface="B Nazanin" pitchFamily="2" charset="-78"/>
              </a:rPr>
              <a:t>خونريزي تخميني حين عمل و برون ده ادراري اندازه گيري شده</a:t>
            </a:r>
            <a:endParaRPr lang="en-US" b="1" dirty="0">
              <a:cs typeface="B Nazanin" pitchFamily="2" charset="-78"/>
            </a:endParaRPr>
          </a:p>
          <a:p>
            <a:r>
              <a:rPr lang="ar-SA" b="1" dirty="0">
                <a:cs typeface="B Nazanin" pitchFamily="2" charset="-78"/>
              </a:rPr>
              <a:t>مايع حين عمل و جايگزيني خون </a:t>
            </a:r>
            <a:endParaRPr lang="en-US" b="1" dirty="0">
              <a:cs typeface="B Nazanin" pitchFamily="2" charset="-78"/>
            </a:endParaRPr>
          </a:p>
          <a:p>
            <a:r>
              <a:rPr lang="ar-SA" b="1" dirty="0">
                <a:cs typeface="B Nazanin" pitchFamily="2" charset="-78"/>
              </a:rPr>
              <a:t>عوارض بيهوشي و جراحي (در صورت بروز)</a:t>
            </a:r>
            <a:endParaRPr lang="en-US" b="1" dirty="0">
              <a:cs typeface="B Nazanin" pitchFamily="2" charset="-78"/>
            </a:endParaRPr>
          </a:p>
          <a:p>
            <a:r>
              <a:rPr lang="ar-SA" b="1" dirty="0">
                <a:cs typeface="B Nazanin" pitchFamily="2" charset="-78"/>
              </a:rPr>
              <a:t>داروها يا اقدامات خاص</a:t>
            </a:r>
            <a:endParaRPr lang="fa-IR" b="1" dirty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9242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640960" cy="794352"/>
          </a:xfrm>
        </p:spPr>
        <p:txBody>
          <a:bodyPr>
            <a:noAutofit/>
          </a:bodyPr>
          <a:lstStyle/>
          <a:p>
            <a:pPr algn="ctr"/>
            <a:r>
              <a:rPr lang="fa-IR" dirty="0">
                <a:solidFill>
                  <a:srgbClr val="FF0000"/>
                </a:solidFill>
                <a:cs typeface="B Titr" pitchFamily="2" charset="-78"/>
              </a:rPr>
              <a:t>اختلالات </a:t>
            </a:r>
            <a:r>
              <a:rPr lang="fa-IR" dirty="0" smtClean="0">
                <a:solidFill>
                  <a:srgbClr val="FF0000"/>
                </a:solidFill>
                <a:cs typeface="B Titr" pitchFamily="2" charset="-78"/>
              </a:rPr>
              <a:t>زودرس </a:t>
            </a:r>
            <a:r>
              <a:rPr lang="fa-IR" dirty="0">
                <a:solidFill>
                  <a:srgbClr val="FF0000"/>
                </a:solidFill>
                <a:cs typeface="B Titr" pitchFamily="2" charset="-78"/>
              </a:rPr>
              <a:t>بعد از عمل جراحی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435280" cy="4896544"/>
          </a:xfrm>
        </p:spPr>
        <p:txBody>
          <a:bodyPr>
            <a:normAutofit fontScale="85000" lnSpcReduction="20000"/>
          </a:bodyPr>
          <a:lstStyle/>
          <a:p>
            <a:pPr rtl="0">
              <a:lnSpc>
                <a:spcPct val="80000"/>
              </a:lnSpc>
              <a:buNone/>
            </a:pPr>
            <a:r>
              <a:rPr lang="fa-IR" sz="3100" b="1" dirty="0">
                <a:cs typeface="B Nazanin" pitchFamily="2" charset="-78"/>
              </a:rPr>
              <a:t>1- انسداد راه هوایی فوقانی</a:t>
            </a:r>
          </a:p>
          <a:p>
            <a:pPr rtl="0">
              <a:lnSpc>
                <a:spcPct val="80000"/>
              </a:lnSpc>
              <a:buNone/>
            </a:pPr>
            <a:r>
              <a:rPr lang="fa-IR" sz="3100" b="1" dirty="0">
                <a:cs typeface="B Nazanin" pitchFamily="2" charset="-78"/>
              </a:rPr>
              <a:t>2- کاهش تهویه</a:t>
            </a:r>
          </a:p>
          <a:p>
            <a:pPr rtl="0">
              <a:lnSpc>
                <a:spcPct val="80000"/>
              </a:lnSpc>
              <a:buNone/>
            </a:pPr>
            <a:r>
              <a:rPr lang="en-US" sz="3100" b="1" dirty="0">
                <a:cs typeface="B Nazanin" pitchFamily="2" charset="-78"/>
              </a:rPr>
              <a:t>Hypoxemia</a:t>
            </a:r>
            <a:r>
              <a:rPr lang="fa-IR" sz="3100" b="1" dirty="0">
                <a:cs typeface="B Nazanin" pitchFamily="2" charset="-78"/>
              </a:rPr>
              <a:t>3- </a:t>
            </a:r>
            <a:endParaRPr lang="en-US" sz="3100" b="1" dirty="0">
              <a:cs typeface="B Nazanin" pitchFamily="2" charset="-78"/>
            </a:endParaRPr>
          </a:p>
          <a:p>
            <a:pPr rtl="0">
              <a:lnSpc>
                <a:spcPct val="80000"/>
              </a:lnSpc>
              <a:buNone/>
            </a:pPr>
            <a:r>
              <a:rPr lang="en-US" sz="3100" b="1" dirty="0">
                <a:cs typeface="B Nazanin" pitchFamily="2" charset="-78"/>
              </a:rPr>
              <a:t>   Hypotension</a:t>
            </a:r>
            <a:r>
              <a:rPr lang="fa-IR" sz="3100" b="1" dirty="0">
                <a:cs typeface="B Nazanin" pitchFamily="2" charset="-78"/>
              </a:rPr>
              <a:t>4- </a:t>
            </a:r>
            <a:endParaRPr lang="en-US" sz="3100" b="1" dirty="0">
              <a:cs typeface="B Nazanin" pitchFamily="2" charset="-78"/>
            </a:endParaRPr>
          </a:p>
          <a:p>
            <a:pPr rtl="0">
              <a:lnSpc>
                <a:spcPct val="80000"/>
              </a:lnSpc>
              <a:buNone/>
            </a:pPr>
            <a:r>
              <a:rPr lang="en-US" sz="3100" b="1" dirty="0">
                <a:cs typeface="B Nazanin" pitchFamily="2" charset="-78"/>
              </a:rPr>
              <a:t>Hypertension</a:t>
            </a:r>
            <a:r>
              <a:rPr lang="fa-IR" sz="3100" b="1" dirty="0">
                <a:cs typeface="B Nazanin" pitchFamily="2" charset="-78"/>
              </a:rPr>
              <a:t>5-</a:t>
            </a:r>
            <a:endParaRPr lang="en-US" sz="3100" b="1" dirty="0">
              <a:cs typeface="B Nazanin" pitchFamily="2" charset="-78"/>
            </a:endParaRPr>
          </a:p>
          <a:p>
            <a:pPr rtl="0">
              <a:lnSpc>
                <a:spcPct val="80000"/>
              </a:lnSpc>
              <a:buNone/>
            </a:pPr>
            <a:r>
              <a:rPr lang="en-US" sz="3100" b="1" dirty="0">
                <a:cs typeface="B Nazanin" pitchFamily="2" charset="-78"/>
              </a:rPr>
              <a:t>Arrhythmia</a:t>
            </a:r>
            <a:r>
              <a:rPr lang="fa-IR" sz="3100" b="1" dirty="0">
                <a:cs typeface="B Nazanin" pitchFamily="2" charset="-78"/>
              </a:rPr>
              <a:t>6-</a:t>
            </a:r>
            <a:endParaRPr lang="en-US" sz="3100" b="1" dirty="0">
              <a:cs typeface="B Nazanin" pitchFamily="2" charset="-78"/>
            </a:endParaRPr>
          </a:p>
          <a:p>
            <a:pPr rtl="0">
              <a:lnSpc>
                <a:spcPct val="80000"/>
              </a:lnSpc>
              <a:buNone/>
            </a:pPr>
            <a:r>
              <a:rPr lang="en-US" sz="3100" b="1" dirty="0">
                <a:cs typeface="B Nazanin" pitchFamily="2" charset="-78"/>
              </a:rPr>
              <a:t>Renal Disfunction</a:t>
            </a:r>
            <a:r>
              <a:rPr lang="fa-IR" sz="3100" b="1" dirty="0">
                <a:cs typeface="B Nazanin" pitchFamily="2" charset="-78"/>
              </a:rPr>
              <a:t>7-</a:t>
            </a:r>
            <a:endParaRPr lang="en-US" sz="3100" b="1" dirty="0">
              <a:cs typeface="B Nazanin" pitchFamily="2" charset="-78"/>
            </a:endParaRPr>
          </a:p>
          <a:p>
            <a:pPr rtl="0">
              <a:lnSpc>
                <a:spcPct val="80000"/>
              </a:lnSpc>
              <a:buNone/>
            </a:pPr>
            <a:r>
              <a:rPr lang="en-US" sz="3100" b="1" dirty="0">
                <a:cs typeface="B Nazanin" pitchFamily="2" charset="-78"/>
              </a:rPr>
              <a:t>Bleeding</a:t>
            </a:r>
            <a:r>
              <a:rPr lang="fa-IR" sz="3100" b="1" dirty="0">
                <a:cs typeface="B Nazanin" pitchFamily="2" charset="-78"/>
              </a:rPr>
              <a:t>8-</a:t>
            </a:r>
            <a:endParaRPr lang="en-US" sz="3100" b="1" dirty="0">
              <a:cs typeface="B Nazanin" pitchFamily="2" charset="-78"/>
            </a:endParaRPr>
          </a:p>
          <a:p>
            <a:pPr rtl="0">
              <a:lnSpc>
                <a:spcPct val="80000"/>
              </a:lnSpc>
              <a:buNone/>
            </a:pPr>
            <a:r>
              <a:rPr lang="en-US" sz="3100" b="1" dirty="0">
                <a:cs typeface="B Nazanin" pitchFamily="2" charset="-78"/>
              </a:rPr>
              <a:t>Nausea &amp;vomiting</a:t>
            </a:r>
            <a:r>
              <a:rPr lang="fa-IR" sz="3100" b="1" dirty="0">
                <a:cs typeface="B Nazanin" pitchFamily="2" charset="-78"/>
              </a:rPr>
              <a:t>9-</a:t>
            </a:r>
            <a:endParaRPr lang="en-US" sz="3100" b="1" dirty="0">
              <a:cs typeface="B Nazanin" pitchFamily="2" charset="-78"/>
            </a:endParaRPr>
          </a:p>
          <a:p>
            <a:pPr rtl="0">
              <a:lnSpc>
                <a:spcPct val="80000"/>
              </a:lnSpc>
              <a:buNone/>
            </a:pPr>
            <a:r>
              <a:rPr lang="en-US" sz="3100" b="1" dirty="0">
                <a:cs typeface="B Nazanin" pitchFamily="2" charset="-78"/>
              </a:rPr>
              <a:t>Hypothermia</a:t>
            </a:r>
            <a:r>
              <a:rPr lang="fa-IR" sz="3100" b="1" dirty="0">
                <a:cs typeface="B Nazanin" pitchFamily="2" charset="-78"/>
              </a:rPr>
              <a:t>10-</a:t>
            </a:r>
            <a:endParaRPr lang="en-US" sz="3100" b="1" dirty="0">
              <a:cs typeface="B Nazanin" pitchFamily="2" charset="-78"/>
            </a:endParaRPr>
          </a:p>
          <a:p>
            <a:pPr rtl="0">
              <a:lnSpc>
                <a:spcPct val="80000"/>
              </a:lnSpc>
              <a:buNone/>
            </a:pPr>
            <a:r>
              <a:rPr lang="en-US" sz="3100" b="1" dirty="0">
                <a:cs typeface="B Nazanin" pitchFamily="2" charset="-78"/>
              </a:rPr>
              <a:t>Agitation</a:t>
            </a:r>
            <a:r>
              <a:rPr lang="fa-IR" sz="3100" b="1" dirty="0">
                <a:cs typeface="B Nazanin" pitchFamily="2" charset="-78"/>
              </a:rPr>
              <a:t>11-</a:t>
            </a:r>
            <a:endParaRPr lang="en-US" sz="3100" b="1" dirty="0">
              <a:cs typeface="B Nazanin" pitchFamily="2" charset="-78"/>
            </a:endParaRPr>
          </a:p>
          <a:p>
            <a:pPr rtl="0">
              <a:lnSpc>
                <a:spcPct val="80000"/>
              </a:lnSpc>
              <a:buNone/>
            </a:pPr>
            <a:r>
              <a:rPr lang="en-US" sz="3100" b="1" dirty="0">
                <a:cs typeface="B Nazanin" pitchFamily="2" charset="-78"/>
              </a:rPr>
              <a:t>Pain </a:t>
            </a:r>
            <a:r>
              <a:rPr lang="fa-IR" sz="3100" b="1" dirty="0">
                <a:cs typeface="B Nazanin" pitchFamily="2" charset="-78"/>
              </a:rPr>
              <a:t>12-</a:t>
            </a:r>
            <a:endParaRPr lang="en-US" sz="3100" b="1" dirty="0">
              <a:cs typeface="B Nazanin" pitchFamily="2" charset="-78"/>
            </a:endParaRPr>
          </a:p>
          <a:p>
            <a:pPr rtl="0">
              <a:lnSpc>
                <a:spcPct val="80000"/>
              </a:lnSpc>
              <a:buNone/>
            </a:pPr>
            <a:r>
              <a:rPr lang="en-US" sz="3100" b="1" dirty="0">
                <a:cs typeface="B Nazanin" pitchFamily="2" charset="-78"/>
              </a:rPr>
              <a:t> </a:t>
            </a:r>
            <a:r>
              <a:rPr lang="fa-IR" sz="3100" b="1" dirty="0" smtClean="0">
                <a:cs typeface="B Nazanin" pitchFamily="2" charset="-78"/>
              </a:rPr>
              <a:t>13- </a:t>
            </a:r>
            <a:r>
              <a:rPr lang="fa-IR" sz="3100" b="1" dirty="0">
                <a:cs typeface="B Nazanin" pitchFamily="2" charset="-78"/>
              </a:rPr>
              <a:t>تاخیر در بیداری </a:t>
            </a:r>
          </a:p>
          <a:p>
            <a:pPr rtl="0">
              <a:lnSpc>
                <a:spcPct val="80000"/>
              </a:lnSpc>
              <a:buNone/>
            </a:pPr>
            <a:r>
              <a:rPr lang="fa-IR" sz="3100" b="1" dirty="0">
                <a:cs typeface="B Nazanin" pitchFamily="2" charset="-78"/>
              </a:rPr>
              <a:t>14- صدمات و آسیب های اتفاقی </a:t>
            </a:r>
            <a:endParaRPr lang="en-US" sz="3100" b="1" dirty="0">
              <a:cs typeface="B Nazanin" pitchFamily="2" charset="-78"/>
            </a:endParaRPr>
          </a:p>
          <a:p>
            <a:pPr rtl="0"/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xmlns="" val="42205866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ar-SA" sz="5400" dirty="0">
                <a:solidFill>
                  <a:srgbClr val="FF0000"/>
                </a:solidFill>
                <a:cs typeface="B Titr" pitchFamily="2" charset="-78"/>
              </a:rPr>
              <a:t>نحوه انتقال بيمار</a:t>
            </a:r>
            <a:endParaRPr lang="fa-IR" sz="5400" dirty="0">
              <a:solidFill>
                <a:srgbClr val="FF0000"/>
              </a:solidFill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91264" cy="4389120"/>
          </a:xfrm>
        </p:spPr>
        <p:txBody>
          <a:bodyPr/>
          <a:lstStyle/>
          <a:p>
            <a:r>
              <a:rPr lang="ar-SA" b="1" dirty="0">
                <a:cs typeface="B Nazanin" pitchFamily="2" charset="-78"/>
              </a:rPr>
              <a:t>در طول انتقال بيماران به ريکاوري معمولا بيماران مونيتورينگ مناسب ندارند ، دارو دريافت نمي کنند و در صورت بروز مشکل امکان احيا آنها وجود ندارد </a:t>
            </a:r>
            <a:endParaRPr lang="fa-IR" b="1" dirty="0">
              <a:cs typeface="B Nazanin" pitchFamily="2" charset="-78"/>
            </a:endParaRPr>
          </a:p>
          <a:p>
            <a:r>
              <a:rPr lang="ar-SA" b="1" dirty="0">
                <a:cs typeface="B Nazanin" pitchFamily="2" charset="-78"/>
              </a:rPr>
              <a:t>بهتر است که انتقال در وضعيت لترال صورت گيرد تا احتمال انسداد راه هوائي و خطر آسپيراسيون کاهش يابد .</a:t>
            </a:r>
            <a:endParaRPr lang="fa-IR" b="1" dirty="0">
              <a:cs typeface="B Nazanin" pitchFamily="2" charset="-78"/>
            </a:endParaRPr>
          </a:p>
          <a:p>
            <a:r>
              <a:rPr lang="ar-SA" b="1" dirty="0">
                <a:cs typeface="B Nazanin" pitchFamily="2" charset="-78"/>
              </a:rPr>
              <a:t> لازم است تمام بيماران در موقع انتقال اکسيژن دريافت کنند .</a:t>
            </a:r>
            <a:endParaRPr lang="fa-IR" b="1" dirty="0">
              <a:cs typeface="B Nazanin" pitchFamily="2" charset="-78"/>
            </a:endParaRPr>
          </a:p>
          <a:p>
            <a:r>
              <a:rPr lang="ar-SA" b="1" dirty="0">
                <a:cs typeface="B Nazanin" pitchFamily="2" charset="-78"/>
              </a:rPr>
              <a:t> تخت انتقال بيمار لازم است توانائي گرفتن پوزيشن را داشته باشد </a:t>
            </a:r>
            <a:endParaRPr lang="fa-IR" b="1" dirty="0">
              <a:cs typeface="B Nazanin" pitchFamily="2" charset="-78"/>
            </a:endParaRPr>
          </a:p>
          <a:p>
            <a:r>
              <a:rPr lang="ar-SA" b="1" dirty="0">
                <a:cs typeface="B Nazanin" pitchFamily="2" charset="-78"/>
              </a:rPr>
              <a:t>انتقال بيماران بالاي 60 سال و بيماران با وزن بالاتر از 100 کيلوگرم لازم است که با دقت بيشتري صورت گيرد . </a:t>
            </a:r>
            <a:endParaRPr lang="en-US" b="1" dirty="0">
              <a:cs typeface="B Nazanin" pitchFamily="2" charset="-78"/>
            </a:endParaRPr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xmlns="" val="669053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936104"/>
          </a:xfrm>
        </p:spPr>
        <p:txBody>
          <a:bodyPr>
            <a:normAutofit/>
          </a:bodyPr>
          <a:lstStyle/>
          <a:p>
            <a:r>
              <a:rPr lang="ar-SA" sz="5400" dirty="0">
                <a:solidFill>
                  <a:srgbClr val="FF0000"/>
                </a:solidFill>
                <a:cs typeface="B Titr" pitchFamily="2" charset="-78"/>
              </a:rPr>
              <a:t>عوامل موثر بر مدت اقامت بيماران </a:t>
            </a:r>
            <a:endParaRPr lang="fa-IR" sz="5400" dirty="0">
              <a:solidFill>
                <a:srgbClr val="FF0000"/>
              </a:solidFill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628800"/>
            <a:ext cx="8784976" cy="4695800"/>
          </a:xfrm>
        </p:spPr>
        <p:txBody>
          <a:bodyPr>
            <a:normAutofit fontScale="85000" lnSpcReduction="10000"/>
          </a:bodyPr>
          <a:lstStyle/>
          <a:p>
            <a:pPr marL="137160" indent="0">
              <a:buNone/>
            </a:pPr>
            <a:r>
              <a:rPr lang="ar-SA" sz="2800" b="1" dirty="0">
                <a:cs typeface="B Nazanin" pitchFamily="2" charset="-78"/>
              </a:rPr>
              <a:t>در يک مطالعه نشان داده شد که 76% بيماران با تاخير از ريکاوري مرخص </a:t>
            </a:r>
            <a:r>
              <a:rPr lang="ar-SA" sz="2800" b="1" dirty="0" smtClean="0">
                <a:cs typeface="B Nazanin" pitchFamily="2" charset="-78"/>
              </a:rPr>
              <a:t>ميشوند</a:t>
            </a:r>
            <a:r>
              <a:rPr lang="ar-SA" sz="2800" b="1" dirty="0">
                <a:cs typeface="B Nazanin" pitchFamily="2" charset="-78"/>
              </a:rPr>
              <a:t>. </a:t>
            </a:r>
            <a:endParaRPr lang="en-US" sz="2800" b="1" dirty="0">
              <a:cs typeface="B Nazanin" pitchFamily="2" charset="-78"/>
            </a:endParaRPr>
          </a:p>
          <a:p>
            <a:pPr marL="137160" indent="0">
              <a:buNone/>
            </a:pPr>
            <a:r>
              <a:rPr lang="ar-SA" sz="4200" b="1" dirty="0">
                <a:solidFill>
                  <a:srgbClr val="00B0F0"/>
                </a:solidFill>
                <a:cs typeface="B Nazanin" pitchFamily="2" charset="-78"/>
              </a:rPr>
              <a:t>علل پزشکي :</a:t>
            </a:r>
            <a:endParaRPr lang="en-US" sz="4200" b="1" dirty="0">
              <a:solidFill>
                <a:srgbClr val="00B0F0"/>
              </a:solidFill>
              <a:cs typeface="B Nazanin" pitchFamily="2" charset="-78"/>
            </a:endParaRPr>
          </a:p>
          <a:p>
            <a:pPr marL="137160" indent="0">
              <a:buNone/>
            </a:pPr>
            <a:r>
              <a:rPr lang="ar-SA" sz="2800" b="1" dirty="0">
                <a:cs typeface="B Nazanin" pitchFamily="2" charset="-78"/>
              </a:rPr>
              <a:t>1.  نوع جراحي</a:t>
            </a:r>
            <a:endParaRPr lang="en-US" sz="2800" b="1" dirty="0">
              <a:cs typeface="B Nazanin" pitchFamily="2" charset="-78"/>
            </a:endParaRPr>
          </a:p>
          <a:p>
            <a:pPr marL="137160" indent="0">
              <a:buNone/>
            </a:pPr>
            <a:r>
              <a:rPr lang="ar-SA" sz="2800" b="1" dirty="0">
                <a:cs typeface="B Nazanin" pitchFamily="2" charset="-78"/>
              </a:rPr>
              <a:t>2.  مدت عمل= به ازاي هر نيم ساعت اضافه شدن به مدت عمل 9% به مدت زمان ريکاوري اضافه مي شود.</a:t>
            </a:r>
            <a:endParaRPr lang="en-US" sz="2800" b="1" dirty="0">
              <a:cs typeface="B Nazanin" pitchFamily="2" charset="-78"/>
            </a:endParaRPr>
          </a:p>
          <a:p>
            <a:pPr marL="137160" indent="0">
              <a:buNone/>
            </a:pPr>
            <a:r>
              <a:rPr lang="ar-SA" sz="2800" b="1" dirty="0">
                <a:cs typeface="B Nazanin" pitchFamily="2" charset="-78"/>
              </a:rPr>
              <a:t>3.  بيهوشي عمومي نسبت به بيهوشي رژيونال</a:t>
            </a:r>
            <a:endParaRPr lang="en-US" sz="2800" b="1" dirty="0">
              <a:cs typeface="B Nazanin" pitchFamily="2" charset="-78"/>
            </a:endParaRPr>
          </a:p>
          <a:p>
            <a:pPr marL="137160" indent="0">
              <a:buNone/>
            </a:pPr>
            <a:r>
              <a:rPr lang="ar-SA" sz="2800" b="1" dirty="0">
                <a:cs typeface="B Nazanin" pitchFamily="2" charset="-78"/>
              </a:rPr>
              <a:t>4.  کلاس </a:t>
            </a:r>
            <a:r>
              <a:rPr lang="en-US" sz="2800" b="1" dirty="0">
                <a:cs typeface="B Nazanin" pitchFamily="2" charset="-78"/>
              </a:rPr>
              <a:t>ASA</a:t>
            </a:r>
            <a:r>
              <a:rPr lang="ar-SA" sz="2800" b="1" dirty="0">
                <a:cs typeface="B Nazanin" pitchFamily="2" charset="-78"/>
              </a:rPr>
              <a:t> بيمار</a:t>
            </a:r>
            <a:endParaRPr lang="en-US" sz="2800" b="1" dirty="0">
              <a:cs typeface="B Nazanin" pitchFamily="2" charset="-78"/>
            </a:endParaRPr>
          </a:p>
          <a:p>
            <a:pPr marL="137160" indent="0">
              <a:buNone/>
            </a:pPr>
            <a:r>
              <a:rPr lang="ar-SA" sz="2800" b="1" dirty="0">
                <a:cs typeface="B Nazanin" pitchFamily="2" charset="-78"/>
              </a:rPr>
              <a:t>5. سرگيجه ، تهوع و استفراغ بيمار</a:t>
            </a:r>
            <a:endParaRPr lang="en-US" sz="2800" b="1" dirty="0">
              <a:cs typeface="B Nazanin" pitchFamily="2" charset="-78"/>
            </a:endParaRPr>
          </a:p>
          <a:p>
            <a:pPr marL="137160" indent="0">
              <a:buNone/>
            </a:pPr>
            <a:r>
              <a:rPr lang="ar-SA" sz="2800" b="1" dirty="0">
                <a:cs typeface="B Nazanin" pitchFamily="2" charset="-78"/>
              </a:rPr>
              <a:t>6.  وقايع قلبي عروقي </a:t>
            </a:r>
            <a:endParaRPr lang="en-US" sz="2800" b="1" dirty="0">
              <a:cs typeface="B Nazanin" pitchFamily="2" charset="-78"/>
            </a:endParaRPr>
          </a:p>
          <a:p>
            <a:pPr marL="137160" indent="0">
              <a:buNone/>
            </a:pPr>
            <a:r>
              <a:rPr lang="ar-SA" sz="2800" b="1" dirty="0">
                <a:cs typeface="B Nazanin" pitchFamily="2" charset="-78"/>
              </a:rPr>
              <a:t>7.   درد بيماران</a:t>
            </a:r>
            <a:endParaRPr lang="en-US" sz="2800" b="1" dirty="0">
              <a:cs typeface="B Nazanin" pitchFamily="2" charset="-78"/>
            </a:endParaRPr>
          </a:p>
          <a:p>
            <a:pPr marL="137160" indent="0">
              <a:buNone/>
            </a:pPr>
            <a:r>
              <a:rPr lang="ar-SA" sz="2800" b="1" dirty="0">
                <a:cs typeface="B Nazanin" pitchFamily="2" charset="-78"/>
              </a:rPr>
              <a:t>8. سابقه مصرف دخانيات و اعتياد</a:t>
            </a:r>
            <a:endParaRPr lang="en-US" sz="2800" b="1" dirty="0">
              <a:cs typeface="B Nazanin" pitchFamily="2" charset="-78"/>
            </a:endParaRPr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xmlns="" val="3114543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008112"/>
          </a:xfrm>
        </p:spPr>
        <p:txBody>
          <a:bodyPr>
            <a:normAutofit/>
          </a:bodyPr>
          <a:lstStyle/>
          <a:p>
            <a:r>
              <a:rPr lang="ar-SA" sz="5400" dirty="0">
                <a:solidFill>
                  <a:srgbClr val="FF0000"/>
                </a:solidFill>
                <a:cs typeface="B Titr" pitchFamily="2" charset="-78"/>
              </a:rPr>
              <a:t>عوامل موثر بر مدت اقامت بيماران </a:t>
            </a:r>
            <a:endParaRPr lang="fa-IR" sz="5400" dirty="0">
              <a:solidFill>
                <a:srgbClr val="FF0000"/>
              </a:solidFill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ar-SA" sz="3600" b="1" dirty="0">
                <a:solidFill>
                  <a:srgbClr val="00B0F0"/>
                </a:solidFill>
                <a:cs typeface="B Nazanin" pitchFamily="2" charset="-78"/>
              </a:rPr>
              <a:t>علل غير پزشکي :</a:t>
            </a:r>
            <a:endParaRPr lang="fa-IR" sz="3600" b="1" dirty="0">
              <a:solidFill>
                <a:srgbClr val="00B0F0"/>
              </a:solidFill>
              <a:cs typeface="B Nazanin" pitchFamily="2" charset="-78"/>
            </a:endParaRPr>
          </a:p>
          <a:p>
            <a:pPr marL="137160" indent="0">
              <a:buNone/>
            </a:pPr>
            <a:endParaRPr lang="en-US" b="1" dirty="0">
              <a:cs typeface="B Nazanin" pitchFamily="2" charset="-78"/>
            </a:endParaRPr>
          </a:p>
          <a:p>
            <a:pPr marL="137160" indent="0">
              <a:buNone/>
            </a:pPr>
            <a:r>
              <a:rPr lang="ar-SA" b="1" dirty="0">
                <a:cs typeface="B Nazanin" pitchFamily="2" charset="-78"/>
              </a:rPr>
              <a:t>1.      نبود تخت خالي در بخش</a:t>
            </a:r>
            <a:endParaRPr lang="en-US" b="1" dirty="0">
              <a:cs typeface="B Nazanin" pitchFamily="2" charset="-78"/>
            </a:endParaRPr>
          </a:p>
          <a:p>
            <a:pPr marL="137160" indent="0">
              <a:buNone/>
            </a:pPr>
            <a:r>
              <a:rPr lang="ar-SA" b="1" dirty="0">
                <a:cs typeface="B Nazanin" pitchFamily="2" charset="-78"/>
              </a:rPr>
              <a:t>2.      تاخير در انتقال بيماران</a:t>
            </a:r>
            <a:endParaRPr lang="en-US" b="1" dirty="0">
              <a:cs typeface="B Nazanin" pitchFamily="2" charset="-78"/>
            </a:endParaRPr>
          </a:p>
          <a:p>
            <a:pPr marL="137160" indent="0">
              <a:buNone/>
            </a:pPr>
            <a:r>
              <a:rPr lang="ar-SA" b="1" dirty="0">
                <a:cs typeface="B Nazanin" pitchFamily="2" charset="-78"/>
              </a:rPr>
              <a:t>3.      آماده نبودن پرونده بيمار و عدم دستور ترخيص</a:t>
            </a:r>
            <a:endParaRPr lang="en-US" b="1" dirty="0">
              <a:cs typeface="B Nazanin" pitchFamily="2" charset="-78"/>
            </a:endParaRPr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xmlns="" val="3840089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582" y="332656"/>
            <a:ext cx="8856984" cy="1143000"/>
          </a:xfrm>
        </p:spPr>
        <p:txBody>
          <a:bodyPr>
            <a:noAutofit/>
          </a:bodyPr>
          <a:lstStyle/>
          <a:p>
            <a:r>
              <a:rPr lang="ar-SA" sz="5100" dirty="0">
                <a:solidFill>
                  <a:srgbClr val="FF0000"/>
                </a:solidFill>
                <a:cs typeface="B Titr" pitchFamily="2" charset="-78"/>
              </a:rPr>
              <a:t>کرايترياي ترخيص بيماران از ريکاوري </a:t>
            </a:r>
            <a:endParaRPr lang="fa-IR" sz="5100" dirty="0">
              <a:solidFill>
                <a:srgbClr val="FF0000"/>
              </a:solidFill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772816"/>
            <a:ext cx="8496944" cy="4551784"/>
          </a:xfrm>
        </p:spPr>
        <p:txBody>
          <a:bodyPr>
            <a:noAutofit/>
          </a:bodyPr>
          <a:lstStyle/>
          <a:p>
            <a:r>
              <a:rPr lang="ar-SA" b="1" dirty="0">
                <a:cs typeface="B Nazanin" pitchFamily="2" charset="-78"/>
              </a:rPr>
              <a:t>معيار هاي ارزيابي شامل</a:t>
            </a:r>
            <a:r>
              <a:rPr lang="fa-IR" b="1" dirty="0">
                <a:cs typeface="B Nazanin" pitchFamily="2" charset="-78"/>
              </a:rPr>
              <a:t>:</a:t>
            </a:r>
          </a:p>
          <a:p>
            <a:r>
              <a:rPr lang="ar-SA" b="1" dirty="0">
                <a:cs typeface="B Nazanin" pitchFamily="2" charset="-78"/>
              </a:rPr>
              <a:t> فعاليت</a:t>
            </a:r>
            <a:endParaRPr lang="fa-IR" b="1" dirty="0">
              <a:cs typeface="B Nazanin" pitchFamily="2" charset="-78"/>
            </a:endParaRPr>
          </a:p>
          <a:p>
            <a:r>
              <a:rPr lang="ar-SA" b="1" dirty="0">
                <a:cs typeface="B Nazanin" pitchFamily="2" charset="-78"/>
              </a:rPr>
              <a:t>تنفس </a:t>
            </a:r>
            <a:endParaRPr lang="fa-IR" b="1" dirty="0">
              <a:cs typeface="B Nazanin" pitchFamily="2" charset="-78"/>
            </a:endParaRPr>
          </a:p>
          <a:p>
            <a:r>
              <a:rPr lang="ar-SA" b="1" dirty="0">
                <a:cs typeface="B Nazanin" pitchFamily="2" charset="-78"/>
              </a:rPr>
              <a:t>فشار خون </a:t>
            </a:r>
            <a:endParaRPr lang="fa-IR" b="1" dirty="0">
              <a:cs typeface="B Nazanin" pitchFamily="2" charset="-78"/>
            </a:endParaRPr>
          </a:p>
          <a:p>
            <a:r>
              <a:rPr lang="ar-SA" b="1" dirty="0">
                <a:cs typeface="B Nazanin" pitchFamily="2" charset="-78"/>
              </a:rPr>
              <a:t>هوشياري</a:t>
            </a:r>
            <a:endParaRPr lang="fa-IR" b="1" dirty="0">
              <a:cs typeface="B Nazanin" pitchFamily="2" charset="-78"/>
            </a:endParaRPr>
          </a:p>
          <a:p>
            <a:r>
              <a:rPr lang="ar-SA" b="1" dirty="0">
                <a:cs typeface="B Nazanin" pitchFamily="2" charset="-78"/>
              </a:rPr>
              <a:t>درصد ساچوريشن</a:t>
            </a:r>
            <a:endParaRPr lang="fa-IR" b="1" dirty="0">
              <a:cs typeface="B Nazanin" pitchFamily="2" charset="-78"/>
            </a:endParaRPr>
          </a:p>
          <a:p>
            <a:r>
              <a:rPr lang="ar-SA" b="1" dirty="0">
                <a:cs typeface="B Nazanin" pitchFamily="2" charset="-78"/>
              </a:rPr>
              <a:t>ثبات علائم حياتي </a:t>
            </a:r>
            <a:endParaRPr lang="fa-IR" b="1" dirty="0">
              <a:cs typeface="B Nazanin" pitchFamily="2" charset="-78"/>
            </a:endParaRPr>
          </a:p>
          <a:p>
            <a:r>
              <a:rPr lang="ar-SA" b="1" dirty="0">
                <a:cs typeface="B Nazanin" pitchFamily="2" charset="-78"/>
              </a:rPr>
              <a:t>کنترل خونريزي</a:t>
            </a:r>
            <a:endParaRPr lang="fa-IR" b="1" dirty="0">
              <a:cs typeface="B Nazanin" pitchFamily="2" charset="-78"/>
            </a:endParaRPr>
          </a:p>
          <a:p>
            <a:r>
              <a:rPr lang="ar-SA" b="1" dirty="0">
                <a:cs typeface="B Nazanin" pitchFamily="2" charset="-78"/>
              </a:rPr>
              <a:t>وجود رفلکس هاي لازم ، هوشياري و آگاهي به زمان ومکان و داشتن قدرت حفظ وضعيت مناسب بدني (جهت تنفس يا تخليه ترشحات ريه )</a:t>
            </a:r>
            <a:endParaRPr lang="fa-IR" b="1" dirty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5540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5400" dirty="0">
                <a:solidFill>
                  <a:srgbClr val="FF0000"/>
                </a:solidFill>
                <a:latin typeface="Adobe Caslon Pro Bold" pitchFamily="18" charset="0"/>
                <a:cs typeface="B Titr" pitchFamily="2" charset="-78"/>
              </a:rPr>
              <a:t>Postanesthesia recovery score (modified aldrete score)</a:t>
            </a:r>
            <a:endParaRPr lang="fa-IR" dirty="0">
              <a:solidFill>
                <a:srgbClr val="FF0000"/>
              </a:solidFill>
              <a:latin typeface="Adobe Caslon Pro Bold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72816"/>
            <a:ext cx="4032448" cy="1495624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548640" indent="-411480" algn="l">
              <a:lnSpc>
                <a:spcPct val="90000"/>
              </a:lnSpc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en-US" sz="2000" b="1" dirty="0" smtClean="0">
                <a:solidFill>
                  <a:srgbClr val="FF0000"/>
                </a:solidFill>
                <a:latin typeface="Adobe Caslon Pro Bold" pitchFamily="18" charset="0"/>
                <a:cs typeface="B Nazanin" pitchFamily="2" charset="-78"/>
              </a:rPr>
              <a:t>Activity</a:t>
            </a:r>
            <a:endParaRPr lang="en-US" sz="2000" b="1" dirty="0">
              <a:solidFill>
                <a:srgbClr val="FF0000"/>
              </a:solidFill>
              <a:latin typeface="Adobe Caslon Pro Bold" pitchFamily="18" charset="0"/>
              <a:cs typeface="B Nazanin" pitchFamily="2" charset="-78"/>
            </a:endParaRPr>
          </a:p>
          <a:p>
            <a:pPr marL="548640" indent="-411480" algn="l">
              <a:lnSpc>
                <a:spcPct val="90000"/>
              </a:lnSpc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Adobe Caslon Pro Bold" pitchFamily="18" charset="0"/>
                <a:cs typeface="B Nazanin" pitchFamily="2" charset="-78"/>
              </a:rPr>
              <a:t>2=Moves all extremities </a:t>
            </a:r>
            <a:endParaRPr lang="en-US" sz="2000" b="1" dirty="0" smtClean="0">
              <a:solidFill>
                <a:schemeClr val="tx1"/>
              </a:solidFill>
              <a:latin typeface="Adobe Caslon Pro Bold" pitchFamily="18" charset="0"/>
              <a:cs typeface="B Nazanin" pitchFamily="2" charset="-78"/>
            </a:endParaRPr>
          </a:p>
          <a:p>
            <a:pPr marL="548640" indent="-411480" algn="l">
              <a:lnSpc>
                <a:spcPct val="90000"/>
              </a:lnSpc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en-US" sz="2000" b="1" dirty="0" smtClean="0">
                <a:solidFill>
                  <a:schemeClr val="tx1"/>
                </a:solidFill>
                <a:latin typeface="Adobe Caslon Pro Bold" pitchFamily="18" charset="0"/>
                <a:cs typeface="B Nazanin" pitchFamily="2" charset="-78"/>
              </a:rPr>
              <a:t>1=Moves </a:t>
            </a:r>
            <a:r>
              <a:rPr lang="en-US" sz="2000" b="1" dirty="0">
                <a:solidFill>
                  <a:schemeClr val="tx1"/>
                </a:solidFill>
                <a:latin typeface="Adobe Caslon Pro Bold" pitchFamily="18" charset="0"/>
                <a:cs typeface="B Nazanin" pitchFamily="2" charset="-78"/>
              </a:rPr>
              <a:t>two extremities</a:t>
            </a:r>
          </a:p>
          <a:p>
            <a:pPr marL="548640" indent="-411480" algn="l">
              <a:lnSpc>
                <a:spcPct val="80000"/>
              </a:lnSpc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en-US" sz="2000" b="1" dirty="0">
                <a:solidFill>
                  <a:schemeClr val="tx1"/>
                </a:solidFill>
                <a:latin typeface="Adobe Caslon Pro Bold" pitchFamily="18" charset="0"/>
                <a:cs typeface="B Nazanin" pitchFamily="2" charset="-78"/>
              </a:rPr>
              <a:t>0=unable to  move extremitie</a:t>
            </a:r>
            <a:r>
              <a:rPr lang="en-US" sz="2000" b="1" dirty="0" smtClean="0">
                <a:cs typeface="B Nazanin" pitchFamily="2" charset="-78"/>
              </a:rPr>
              <a:t>s</a:t>
            </a:r>
            <a:endParaRPr lang="en-US" sz="2000" b="1" dirty="0">
              <a:cs typeface="B Nazanin" pitchFamily="2" charset="-78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427984" y="1772816"/>
            <a:ext cx="4464496" cy="149562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>
            <a:normAutofit fontScale="85000" lnSpcReduction="10000"/>
          </a:bodyPr>
          <a:lstStyle>
            <a:lvl1pPr marL="274320" indent="-274320" algn="r" rtl="1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r" rtl="1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r" rtl="1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r" rtl="1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r" rtl="1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r" rtl="1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r" rtl="1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r" rtl="1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r" rtl="1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48640" indent="-411480" algn="l">
              <a:lnSpc>
                <a:spcPct val="110000"/>
              </a:lnSpc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en-US" sz="2400" b="1" dirty="0" smtClean="0">
                <a:solidFill>
                  <a:srgbClr val="FF0000"/>
                </a:solidFill>
                <a:latin typeface="Adobe Caslon Pro Bold" pitchFamily="18" charset="0"/>
                <a:cs typeface="B Nazanin" pitchFamily="2" charset="-78"/>
              </a:rPr>
              <a:t>Respiration</a:t>
            </a:r>
            <a:endParaRPr lang="en-US" sz="2400" b="1" dirty="0">
              <a:solidFill>
                <a:srgbClr val="FF0000"/>
              </a:solidFill>
              <a:latin typeface="Adobe Caslon Pro Bold" pitchFamily="18" charset="0"/>
              <a:cs typeface="B Nazanin" pitchFamily="2" charset="-78"/>
            </a:endParaRPr>
          </a:p>
          <a:p>
            <a:pPr marL="548640" indent="-411480" algn="l">
              <a:lnSpc>
                <a:spcPct val="80000"/>
              </a:lnSpc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en-US" sz="2400" b="1" dirty="0">
                <a:latin typeface="Adobe Caslon Pro Bold" pitchFamily="18" charset="0"/>
                <a:cs typeface="B Nazanin" pitchFamily="2" charset="-78"/>
              </a:rPr>
              <a:t>2=breathes deeply and coughs freely</a:t>
            </a:r>
          </a:p>
          <a:p>
            <a:pPr marL="548640" indent="-411480" algn="l">
              <a:lnSpc>
                <a:spcPct val="80000"/>
              </a:lnSpc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en-US" sz="2400" b="1" dirty="0">
                <a:latin typeface="Adobe Caslon Pro Bold" pitchFamily="18" charset="0"/>
                <a:cs typeface="B Nazanin" pitchFamily="2" charset="-78"/>
              </a:rPr>
              <a:t>1=dyspneic,shallo or limited breathing</a:t>
            </a:r>
          </a:p>
          <a:p>
            <a:pPr marL="548640" indent="-411480" algn="l">
              <a:lnSpc>
                <a:spcPct val="80000"/>
              </a:lnSpc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en-US" sz="2400" b="1" dirty="0">
                <a:latin typeface="Adobe Caslon Pro Bold" pitchFamily="18" charset="0"/>
                <a:cs typeface="B Nazanin" pitchFamily="2" charset="-78"/>
              </a:rPr>
              <a:t>0=apneic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4427984" y="3429000"/>
            <a:ext cx="4464496" cy="158417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>
            <a:normAutofit/>
          </a:bodyPr>
          <a:lstStyle>
            <a:lvl1pPr marL="274320" indent="-274320" algn="r" rtl="1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r" rtl="1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r" rtl="1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r" rtl="1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r" rtl="1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r" rtl="1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r" rtl="1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r" rtl="1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r" rtl="1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48640" indent="-411480" algn="l"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en-US" sz="2000" b="1" dirty="0">
                <a:solidFill>
                  <a:srgbClr val="FF0000"/>
                </a:solidFill>
                <a:latin typeface="Adobe Caslon Pro Bold" pitchFamily="18" charset="0"/>
                <a:cs typeface="B Nazanin" pitchFamily="2" charset="-78"/>
              </a:rPr>
              <a:t>Circulation</a:t>
            </a:r>
          </a:p>
          <a:p>
            <a:pPr marL="548640" indent="-411480" algn="l">
              <a:lnSpc>
                <a:spcPct val="80000"/>
              </a:lnSpc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en-US" sz="2000" b="1" dirty="0">
                <a:latin typeface="Adobe Caslon Pro Bold" pitchFamily="18" charset="0"/>
                <a:cs typeface="B Nazanin" pitchFamily="2" charset="-78"/>
              </a:rPr>
              <a:t>2=Bp+20mm of preanesthetic level</a:t>
            </a:r>
          </a:p>
          <a:p>
            <a:pPr marL="548640" indent="-411480" algn="l">
              <a:lnSpc>
                <a:spcPct val="80000"/>
              </a:lnSpc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en-US" sz="2000" b="1" dirty="0">
                <a:latin typeface="Adobe Caslon Pro Bold" pitchFamily="18" charset="0"/>
                <a:cs typeface="B Nazanin" pitchFamily="2" charset="-78"/>
              </a:rPr>
              <a:t>1=Bp+20-50mm of preanesthetic level</a:t>
            </a:r>
          </a:p>
          <a:p>
            <a:pPr marL="548640" indent="-411480" algn="l">
              <a:lnSpc>
                <a:spcPct val="80000"/>
              </a:lnSpc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en-US" sz="2000" b="1" dirty="0">
                <a:latin typeface="Adobe Caslon Pro Bold" pitchFamily="18" charset="0"/>
                <a:cs typeface="B Nazanin" pitchFamily="2" charset="-78"/>
              </a:rPr>
              <a:t>0=Bp+50mm of preanesthetic level</a:t>
            </a: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4427984" y="5157192"/>
            <a:ext cx="4464496" cy="151216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>
            <a:normAutofit/>
          </a:bodyPr>
          <a:lstStyle>
            <a:lvl1pPr marL="274320" indent="-274320" algn="r" rtl="1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r" rtl="1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r" rtl="1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r" rtl="1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r" rtl="1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r" rtl="1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r" rtl="1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r" rtl="1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r" rtl="1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48640" indent="-411480" algn="ctr">
              <a:lnSpc>
                <a:spcPct val="200000"/>
              </a:lnSpc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en-US" sz="2000" b="1" i="1" dirty="0">
                <a:solidFill>
                  <a:schemeClr val="accent2"/>
                </a:solidFill>
                <a:latin typeface="Cooper Std Black" pitchFamily="18" charset="0"/>
                <a:cs typeface="B Nazanin" pitchFamily="2" charset="-78"/>
              </a:rPr>
              <a:t>10=Total score</a:t>
            </a:r>
          </a:p>
          <a:p>
            <a:pPr marL="548640" indent="-411480" algn="ctr">
              <a:lnSpc>
                <a:spcPct val="200000"/>
              </a:lnSpc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en-US" sz="2000" b="1" i="1" dirty="0">
                <a:solidFill>
                  <a:schemeClr val="accent2"/>
                </a:solidFill>
                <a:latin typeface="Cooper Std Black" pitchFamily="18" charset="0"/>
                <a:cs typeface="B Nazanin" pitchFamily="2" charset="-78"/>
              </a:rPr>
              <a:t>Score &gt;9 required for discharge</a:t>
            </a:r>
          </a:p>
          <a:p>
            <a:pPr marL="548640" indent="-411480" algn="ctr">
              <a:lnSpc>
                <a:spcPct val="80000"/>
              </a:lnSpc>
              <a:buClr>
                <a:schemeClr val="tx1">
                  <a:shade val="95000"/>
                </a:schemeClr>
              </a:buClr>
              <a:buNone/>
              <a:defRPr/>
            </a:pPr>
            <a:endParaRPr lang="en-US" sz="2400" b="1" dirty="0">
              <a:solidFill>
                <a:schemeClr val="accent2"/>
              </a:solidFill>
              <a:cs typeface="B Nazanin" pitchFamily="2" charset="-78"/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79512" y="3429000"/>
            <a:ext cx="4032448" cy="158417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>
            <a:normAutofit/>
          </a:bodyPr>
          <a:lstStyle>
            <a:lvl1pPr marL="274320" indent="-274320" algn="r" rtl="1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r" rtl="1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r" rtl="1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r" rtl="1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r" rtl="1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r" rtl="1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r" rtl="1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r" rtl="1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r" rtl="1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48640" indent="-411480" algn="l">
              <a:lnSpc>
                <a:spcPct val="110000"/>
              </a:lnSpc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en-US" sz="2000" b="1" dirty="0">
                <a:solidFill>
                  <a:srgbClr val="FF0000"/>
                </a:solidFill>
                <a:latin typeface="Adobe Caslon Pro Bold" pitchFamily="18" charset="0"/>
                <a:cs typeface="B Nazanin" pitchFamily="2" charset="-78"/>
              </a:rPr>
              <a:t>Oxygen Stauration</a:t>
            </a:r>
          </a:p>
          <a:p>
            <a:pPr marL="548640" indent="-411480" algn="l">
              <a:lnSpc>
                <a:spcPct val="80000"/>
              </a:lnSpc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en-US" sz="2000" b="1" dirty="0">
                <a:latin typeface="Adobe Caslon Pro Bold" pitchFamily="18" charset="0"/>
                <a:cs typeface="B Nazanin" pitchFamily="2" charset="-78"/>
              </a:rPr>
              <a:t>2=Spo2&gt;92% on room air</a:t>
            </a:r>
          </a:p>
          <a:p>
            <a:pPr marL="548640" indent="-411480" algn="l">
              <a:lnSpc>
                <a:spcPct val="80000"/>
              </a:lnSpc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en-US" sz="2000" b="1" dirty="0">
                <a:latin typeface="Adobe Caslon Pro Bold" pitchFamily="18" charset="0"/>
                <a:cs typeface="B Nazanin" pitchFamily="2" charset="-78"/>
              </a:rPr>
              <a:t>1=Supplemental O2 req to maintain </a:t>
            </a:r>
            <a:r>
              <a:rPr lang="en-US" sz="2000" b="1" dirty="0" smtClean="0">
                <a:latin typeface="Adobe Caslon Pro Bold" pitchFamily="18" charset="0"/>
                <a:cs typeface="B Nazanin" pitchFamily="2" charset="-78"/>
              </a:rPr>
              <a:t>Spo2&gt;90% level</a:t>
            </a:r>
            <a:endParaRPr lang="en-US" sz="2000" b="1" dirty="0">
              <a:latin typeface="Adobe Caslon Pro Bold" pitchFamily="18" charset="0"/>
              <a:cs typeface="B Nazanin" pitchFamily="2" charset="-78"/>
            </a:endParaRPr>
          </a:p>
          <a:p>
            <a:pPr marL="548640" indent="-411480" algn="l">
              <a:lnSpc>
                <a:spcPct val="80000"/>
              </a:lnSpc>
              <a:buClr>
                <a:schemeClr val="tx1">
                  <a:shade val="95000"/>
                </a:schemeClr>
              </a:buClr>
              <a:buNone/>
              <a:defRPr/>
            </a:pPr>
            <a:endParaRPr lang="en-US" sz="2000" b="1" dirty="0">
              <a:cs typeface="B Nazanin" pitchFamily="2" charset="-78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179512" y="5157192"/>
            <a:ext cx="4032448" cy="151216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>
            <a:normAutofit/>
          </a:bodyPr>
          <a:lstStyle>
            <a:lvl1pPr marL="274320" indent="-274320" algn="r" rtl="1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r" rtl="1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r" rtl="1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r" rtl="1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r" rtl="1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r" rtl="1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r" rtl="1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r" rtl="1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r" rtl="1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48640" indent="-411480" algn="l"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en-US" sz="2000" b="1" dirty="0">
                <a:solidFill>
                  <a:srgbClr val="FF0000"/>
                </a:solidFill>
                <a:latin typeface="Adobe Caslon Pro Bold" pitchFamily="18" charset="0"/>
                <a:cs typeface="B Nazanin" pitchFamily="2" charset="-78"/>
              </a:rPr>
              <a:t>Consciousness</a:t>
            </a:r>
          </a:p>
          <a:p>
            <a:pPr marL="548640" indent="-411480" algn="l">
              <a:lnSpc>
                <a:spcPct val="80000"/>
              </a:lnSpc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en-US" sz="2000" b="1" dirty="0">
                <a:latin typeface="Adobe Caslon Pro Bold" pitchFamily="18" charset="0"/>
                <a:cs typeface="B Nazanin" pitchFamily="2" charset="-78"/>
              </a:rPr>
              <a:t>2=Fully awake</a:t>
            </a:r>
          </a:p>
          <a:p>
            <a:pPr marL="548640" indent="-411480" algn="l">
              <a:lnSpc>
                <a:spcPct val="80000"/>
              </a:lnSpc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en-US" sz="2000" b="1" dirty="0">
                <a:latin typeface="Adobe Caslon Pro Bold" pitchFamily="18" charset="0"/>
                <a:cs typeface="B Nazanin" pitchFamily="2" charset="-78"/>
              </a:rPr>
              <a:t>1=Arousable on calling</a:t>
            </a:r>
          </a:p>
          <a:p>
            <a:pPr marL="548640" indent="-411480" algn="l">
              <a:lnSpc>
                <a:spcPct val="80000"/>
              </a:lnSpc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en-US" sz="2000" b="1" dirty="0">
                <a:latin typeface="Adobe Caslon Pro Bold" pitchFamily="18" charset="0"/>
                <a:cs typeface="B Nazanin" pitchFamily="2" charset="-78"/>
              </a:rPr>
              <a:t>0=Not responding</a:t>
            </a:r>
          </a:p>
        </p:txBody>
      </p:sp>
    </p:spTree>
    <p:extLst>
      <p:ext uri="{BB962C8B-B14F-4D97-AF65-F5344CB8AC3E}">
        <p14:creationId xmlns:p14="http://schemas.microsoft.com/office/powerpoint/2010/main" xmlns="" val="2425093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sz="6600" dirty="0" smtClean="0">
                <a:solidFill>
                  <a:srgbClr val="FF0000"/>
                </a:solidFill>
                <a:cs typeface="B Titr" pitchFamily="2" charset="-78"/>
              </a:rPr>
              <a:t>تاريخچه</a:t>
            </a:r>
            <a:endParaRPr lang="fa-IR" sz="6600" dirty="0">
              <a:solidFill>
                <a:srgbClr val="FF0000"/>
              </a:solidFill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935480"/>
            <a:ext cx="8568952" cy="4389120"/>
          </a:xfrm>
        </p:spPr>
        <p:txBody>
          <a:bodyPr>
            <a:normAutofit/>
          </a:bodyPr>
          <a:lstStyle/>
          <a:p>
            <a:pPr algn="just"/>
            <a:r>
              <a:rPr lang="ar-SA" sz="3200" dirty="0" smtClean="0">
                <a:cs typeface="B Nazanin" pitchFamily="2" charset="-78"/>
              </a:rPr>
              <a:t>بيش </a:t>
            </a:r>
            <a:r>
              <a:rPr lang="ar-SA" sz="3200" dirty="0">
                <a:cs typeface="B Nazanin" pitchFamily="2" charset="-78"/>
              </a:rPr>
              <a:t>از 160 سال است که بيهوشي مدرن وجود دارد ولي واحد ريکاوري 50 سال است که به طور شايع استفاده مي شود </a:t>
            </a:r>
            <a:endParaRPr lang="fa-IR" sz="3200" dirty="0" smtClean="0">
              <a:cs typeface="B Nazanin" pitchFamily="2" charset="-78"/>
            </a:endParaRPr>
          </a:p>
          <a:p>
            <a:pPr algn="just"/>
            <a:r>
              <a:rPr lang="ar-SA" sz="3200" dirty="0" smtClean="0">
                <a:cs typeface="B Nazanin" pitchFamily="2" charset="-78"/>
              </a:rPr>
              <a:t>اولين </a:t>
            </a:r>
            <a:r>
              <a:rPr lang="ar-SA" sz="3200" dirty="0">
                <a:cs typeface="B Nazanin" pitchFamily="2" charset="-78"/>
              </a:rPr>
              <a:t>توصيف مربوط به ريکاوري به بيمارستاني در نيوکاسل انگلستان در سال 1808 برمي </a:t>
            </a:r>
            <a:r>
              <a:rPr lang="ar-SA" sz="3200" dirty="0" smtClean="0">
                <a:cs typeface="B Nazanin" pitchFamily="2" charset="-78"/>
              </a:rPr>
              <a:t>گردد</a:t>
            </a:r>
            <a:endParaRPr lang="fa-IR" sz="3200" dirty="0" smtClean="0">
              <a:cs typeface="B Nazanin" pitchFamily="2" charset="-78"/>
            </a:endParaRPr>
          </a:p>
          <a:p>
            <a:pPr algn="just"/>
            <a:r>
              <a:rPr lang="ar-SA" sz="3200" dirty="0">
                <a:cs typeface="B Nazanin" pitchFamily="2" charset="-78"/>
              </a:rPr>
              <a:t>در قرن 21 ، نقش ريکاوري ها با گسترش جراحي ها مهم تر شده است  چرا که ريکاوري ها ، هم بايد بعضي از بيماران را مستقيما به خانه بفرستند و هم در مورد بعضي از بيماران نقش يک </a:t>
            </a:r>
            <a:r>
              <a:rPr lang="en-US" sz="3200" dirty="0">
                <a:cs typeface="B Nazanin" pitchFamily="2" charset="-78"/>
              </a:rPr>
              <a:t>ICU</a:t>
            </a:r>
            <a:r>
              <a:rPr lang="ar-SA" sz="3200" dirty="0">
                <a:cs typeface="B Nazanin" pitchFamily="2" charset="-78"/>
              </a:rPr>
              <a:t> را ايفا کنند. </a:t>
            </a:r>
            <a:endParaRPr lang="en-US" sz="3200" dirty="0">
              <a:cs typeface="B Nazanin" pitchFamily="2" charset="-78"/>
            </a:endParaRPr>
          </a:p>
          <a:p>
            <a:pPr algn="just"/>
            <a:endParaRPr lang="fa-IR" sz="3200" dirty="0" smtClean="0">
              <a:cs typeface="B Nazanin" pitchFamily="2" charset="-78"/>
            </a:endParaRPr>
          </a:p>
          <a:p>
            <a:pPr algn="just"/>
            <a:endParaRPr lang="fa-IR" sz="3200" dirty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365661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sz="5100" dirty="0">
                <a:solidFill>
                  <a:srgbClr val="FF0000"/>
                </a:solidFill>
                <a:cs typeface="B Titr" pitchFamily="2" charset="-78"/>
              </a:rPr>
              <a:t>منابع: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>
                <a:latin typeface="Cooper Std Black" pitchFamily="18" charset="0"/>
              </a:rPr>
              <a:t>Clinical Anesthesiology, 4th Edition</a:t>
            </a:r>
            <a:br>
              <a:rPr lang="en-US" dirty="0">
                <a:latin typeface="Cooper Std Black" pitchFamily="18" charset="0"/>
              </a:rPr>
            </a:br>
            <a:r>
              <a:rPr lang="en-US" dirty="0" smtClean="0">
                <a:latin typeface="Cooper Std Black" pitchFamily="18" charset="0"/>
              </a:rPr>
              <a:t>G</a:t>
            </a:r>
            <a:r>
              <a:rPr lang="en-US" dirty="0">
                <a:latin typeface="Cooper Std Black" pitchFamily="18" charset="0"/>
              </a:rPr>
              <a:t>. Edward Morgan, Jr., Maged S. </a:t>
            </a:r>
            <a:r>
              <a:rPr lang="en-US" dirty="0" smtClean="0">
                <a:latin typeface="Cooper Std Black" pitchFamily="18" charset="0"/>
              </a:rPr>
              <a:t>Mikhail</a:t>
            </a:r>
          </a:p>
          <a:p>
            <a:pPr algn="l" rtl="0"/>
            <a:r>
              <a:rPr lang="en-US" dirty="0">
                <a:latin typeface="Cooper Std Black" pitchFamily="18" charset="0"/>
              </a:rPr>
              <a:t>Miller's Anesthesia Seventh Edition</a:t>
            </a:r>
            <a:br>
              <a:rPr lang="en-US" dirty="0">
                <a:latin typeface="Cooper Std Black" pitchFamily="18" charset="0"/>
              </a:rPr>
            </a:br>
            <a:r>
              <a:rPr lang="en-US" dirty="0">
                <a:latin typeface="Cooper Std Black" pitchFamily="18" charset="0"/>
              </a:rPr>
              <a:t>Ronald D. Miller, MD</a:t>
            </a:r>
            <a:r>
              <a:rPr lang="en-US" b="1" dirty="0"/>
              <a:t/>
            </a:r>
            <a:br>
              <a:rPr lang="en-US" b="1" dirty="0"/>
            </a:br>
            <a:endParaRPr lang="en-US" b="1" dirty="0"/>
          </a:p>
          <a:p>
            <a:pPr algn="l" rtl="0"/>
            <a:endParaRPr lang="fa-IR" dirty="0" smtClean="0">
              <a:latin typeface="Cooper Std Blac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0503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0800" algn="tl" rotWithShape="0">
                    <a:srgbClr val="000000"/>
                  </a:outerShdw>
                </a:effectLst>
                <a:cs typeface="B Titr" pitchFamily="2" charset="-78"/>
              </a:rPr>
              <a:t>با تشکر از توجه شما</a:t>
            </a:r>
            <a:endParaRPr lang="fa-IR" dirty="0"/>
          </a:p>
        </p:txBody>
      </p:sp>
      <p:pic>
        <p:nvPicPr>
          <p:cNvPr id="4" name="Content Placeholder 3" descr="White_4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1520" y="1935163"/>
            <a:ext cx="8568952" cy="4922837"/>
          </a:xfrm>
        </p:spPr>
      </p:pic>
    </p:spTree>
    <p:extLst>
      <p:ext uri="{BB962C8B-B14F-4D97-AF65-F5344CB8AC3E}">
        <p14:creationId xmlns:p14="http://schemas.microsoft.com/office/powerpoint/2010/main" xmlns="" val="20368402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7" y="764704"/>
            <a:ext cx="8352928" cy="649833"/>
          </a:xfrm>
        </p:spPr>
        <p:txBody>
          <a:bodyPr>
            <a:noAutofit/>
          </a:bodyPr>
          <a:lstStyle/>
          <a:p>
            <a:pPr algn="r"/>
            <a:r>
              <a:rPr lang="fa-IR" sz="6600" dirty="0" smtClean="0">
                <a:solidFill>
                  <a:srgbClr val="FF0000"/>
                </a:solidFill>
                <a:cs typeface="B Titr" pitchFamily="2" charset="-78"/>
              </a:rPr>
              <a:t>تعريف</a:t>
            </a:r>
            <a:endParaRPr lang="fa-IR" sz="6600" dirty="0">
              <a:solidFill>
                <a:srgbClr val="FF0000"/>
              </a:solidFill>
              <a:cs typeface="B Titr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512" y="1628800"/>
            <a:ext cx="8489032" cy="4536504"/>
          </a:xfrm>
        </p:spPr>
        <p:txBody>
          <a:bodyPr>
            <a:normAutofit/>
          </a:bodyPr>
          <a:lstStyle/>
          <a:p>
            <a:pPr algn="just"/>
            <a:r>
              <a:rPr lang="fa-IR" sz="4000" dirty="0">
                <a:cs typeface="B Nazanin" pitchFamily="2" charset="-78"/>
              </a:rPr>
              <a:t>ریکاوری محلی است که برای پایش </a:t>
            </a:r>
            <a:r>
              <a:rPr lang="fa-IR" sz="4000" dirty="0" smtClean="0">
                <a:cs typeface="B Nazanin" pitchFamily="2" charset="-78"/>
              </a:rPr>
              <a:t>و مراقبت </a:t>
            </a:r>
            <a:r>
              <a:rPr lang="fa-IR" sz="4000" dirty="0">
                <a:cs typeface="B Nazanin" pitchFamily="2" charset="-78"/>
              </a:rPr>
              <a:t>از بیمارانی که درحال بهبودی </a:t>
            </a:r>
            <a:r>
              <a:rPr lang="fa-IR" sz="4000" dirty="0" smtClean="0">
                <a:cs typeface="B Nazanin" pitchFamily="2" charset="-78"/>
              </a:rPr>
              <a:t>از اختلالات فیزیو </a:t>
            </a:r>
            <a:r>
              <a:rPr lang="fa-IR" sz="4000" dirty="0">
                <a:cs typeface="B Nazanin" pitchFamily="2" charset="-78"/>
              </a:rPr>
              <a:t>لوژیک فوری حاصل از بیهوشی</a:t>
            </a:r>
            <a:r>
              <a:rPr lang="en-US" sz="4000" dirty="0">
                <a:cs typeface="B Nazanin" pitchFamily="2" charset="-78"/>
              </a:rPr>
              <a:t> </a:t>
            </a:r>
            <a:r>
              <a:rPr lang="fa-IR" sz="4000" dirty="0">
                <a:cs typeface="B Nazanin" pitchFamily="2" charset="-78"/>
              </a:rPr>
              <a:t>و جراحی هستند طراحی شده است</a:t>
            </a:r>
            <a:r>
              <a:rPr lang="fa-IR" sz="3200" b="1" dirty="0">
                <a:latin typeface="IranNastaliq" pitchFamily="18" charset="0"/>
                <a:cs typeface="B Nazanin" pitchFamily="2" charset="-78"/>
              </a:rPr>
              <a:t>.</a:t>
            </a:r>
            <a:endParaRPr lang="en-US" sz="3200" b="1" dirty="0">
              <a:latin typeface="IranNastaliq" pitchFamily="18" charset="0"/>
              <a:cs typeface="B Nazanin" pitchFamily="2" charset="-78"/>
            </a:endParaRPr>
          </a:p>
          <a:p>
            <a:pPr algn="just"/>
            <a:endParaRPr lang="fa-IR" sz="3200" dirty="0"/>
          </a:p>
        </p:txBody>
      </p:sp>
    </p:spTree>
    <p:extLst>
      <p:ext uri="{BB962C8B-B14F-4D97-AF65-F5344CB8AC3E}">
        <p14:creationId xmlns:p14="http://schemas.microsoft.com/office/powerpoint/2010/main" xmlns="" val="2785971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sz="6600" dirty="0">
                <a:solidFill>
                  <a:srgbClr val="FF0000"/>
                </a:solidFill>
                <a:cs typeface="B Titr" pitchFamily="2" charset="-78"/>
              </a:rPr>
              <a:t>مشخصات اتاق بهبودی</a:t>
            </a:r>
            <a:endParaRPr lang="fa-IR" sz="6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935480"/>
            <a:ext cx="8712968" cy="4389120"/>
          </a:xfrm>
        </p:spPr>
        <p:txBody>
          <a:bodyPr>
            <a:normAutofit/>
          </a:bodyPr>
          <a:lstStyle/>
          <a:p>
            <a:r>
              <a:rPr lang="fa-IR" b="1" dirty="0">
                <a:cs typeface="B Nazanin" pitchFamily="2" charset="-78"/>
              </a:rPr>
              <a:t>نزدیک اتاق عمل باشد </a:t>
            </a:r>
          </a:p>
          <a:p>
            <a:r>
              <a:rPr lang="fa-IR" b="1" dirty="0">
                <a:cs typeface="B Nazanin" pitchFamily="2" charset="-78"/>
              </a:rPr>
              <a:t>با اتاقهای عمل در یک سطح باشد</a:t>
            </a:r>
          </a:p>
          <a:p>
            <a:r>
              <a:rPr lang="fa-IR" b="1" dirty="0">
                <a:cs typeface="B Nazanin" pitchFamily="2" charset="-78"/>
              </a:rPr>
              <a:t>دسترسی راحت به متخصص بیهوشی وجود داشته باشد</a:t>
            </a:r>
          </a:p>
          <a:p>
            <a:r>
              <a:rPr lang="ar-SA" b="1" dirty="0">
                <a:cs typeface="B Nazanin" pitchFamily="2" charset="-78"/>
              </a:rPr>
              <a:t>دسترسي ساده وفوري به </a:t>
            </a:r>
            <a:r>
              <a:rPr lang="ar-SA" b="1" dirty="0" smtClean="0">
                <a:cs typeface="B Nazanin" pitchFamily="2" charset="-78"/>
              </a:rPr>
              <a:t>راديولوژي، بانک </a:t>
            </a:r>
            <a:r>
              <a:rPr lang="ar-SA" b="1" dirty="0">
                <a:cs typeface="B Nazanin" pitchFamily="2" charset="-78"/>
              </a:rPr>
              <a:t>خون </a:t>
            </a:r>
            <a:r>
              <a:rPr lang="ar-SA" b="1" dirty="0" smtClean="0">
                <a:cs typeface="B Nazanin" pitchFamily="2" charset="-78"/>
              </a:rPr>
              <a:t>وآزمايشگاه </a:t>
            </a:r>
            <a:r>
              <a:rPr lang="ar-SA" b="1" dirty="0">
                <a:cs typeface="B Nazanin" pitchFamily="2" charset="-78"/>
              </a:rPr>
              <a:t>را داشته باشد </a:t>
            </a:r>
            <a:endParaRPr lang="fa-IR" b="1" dirty="0">
              <a:cs typeface="B Nazanin" pitchFamily="2" charset="-78"/>
            </a:endParaRPr>
          </a:p>
          <a:p>
            <a:r>
              <a:rPr lang="ar-SA" b="1" dirty="0">
                <a:cs typeface="B Nazanin" pitchFamily="2" charset="-78"/>
              </a:rPr>
              <a:t>به </a:t>
            </a:r>
            <a:r>
              <a:rPr lang="en-US" b="1" dirty="0">
                <a:cs typeface="B Nazanin" pitchFamily="2" charset="-78"/>
              </a:rPr>
              <a:t>ICU</a:t>
            </a:r>
            <a:r>
              <a:rPr lang="ar-SA" b="1" dirty="0">
                <a:cs typeface="B Nazanin" pitchFamily="2" charset="-78"/>
              </a:rPr>
              <a:t>  نزديک باشد</a:t>
            </a:r>
            <a:endParaRPr lang="fa-IR" b="1" dirty="0">
              <a:cs typeface="B Nazanin" pitchFamily="2" charset="-78"/>
            </a:endParaRPr>
          </a:p>
          <a:p>
            <a:r>
              <a:rPr lang="ar-SA" b="1" dirty="0">
                <a:cs typeface="B Nazanin" pitchFamily="2" charset="-78"/>
              </a:rPr>
              <a:t>حداقل يک اتاق ايزوله براي بيمار با زخم آلوده</a:t>
            </a:r>
            <a:endParaRPr lang="fa-IR" b="1" dirty="0">
              <a:cs typeface="B Nazanin" pitchFamily="2" charset="-78"/>
            </a:endParaRPr>
          </a:p>
          <a:p>
            <a:r>
              <a:rPr lang="ar-SA" b="1" dirty="0">
                <a:cs typeface="B Nazanin" pitchFamily="2" charset="-78"/>
              </a:rPr>
              <a:t>تقريبا </a:t>
            </a:r>
            <a:r>
              <a:rPr lang="fa-IR" b="1" dirty="0">
                <a:cs typeface="B Nazanin" pitchFamily="2" charset="-78"/>
              </a:rPr>
              <a:t>1/5</a:t>
            </a:r>
            <a:r>
              <a:rPr lang="ar-SA" b="1" dirty="0">
                <a:cs typeface="B Nazanin" pitchFamily="2" charset="-78"/>
              </a:rPr>
              <a:t> تخت به ازاي هر اتاق عمل در ريکاوري لازم است يا بصورت ديگر 2 تخت به ازاي هر 4  عملي که در شبانه روز انجام ميشود </a:t>
            </a:r>
            <a:endParaRPr lang="en-US" b="1" dirty="0">
              <a:cs typeface="B Nazanin" pitchFamily="2" charset="-78"/>
            </a:endParaRPr>
          </a:p>
          <a:p>
            <a:endParaRPr lang="en-US" dirty="0">
              <a:cs typeface="B Nazanin" pitchFamily="2" charset="-78"/>
            </a:endParaRPr>
          </a:p>
          <a:p>
            <a:endParaRPr lang="en-US" dirty="0"/>
          </a:p>
          <a:p>
            <a:endParaRPr lang="en-US" dirty="0"/>
          </a:p>
          <a:p>
            <a:endParaRPr lang="fa-IR" b="1" dirty="0" smtClean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54785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sz="6600" dirty="0">
                <a:solidFill>
                  <a:srgbClr val="FF0000"/>
                </a:solidFill>
                <a:effectLst/>
                <a:cs typeface="B Titr" pitchFamily="2" charset="-78"/>
              </a:rPr>
              <a:t>تسهيلات</a:t>
            </a:r>
            <a:endParaRPr lang="fa-IR" sz="6600" dirty="0">
              <a:solidFill>
                <a:srgbClr val="FF0000"/>
              </a:solidFill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935480"/>
            <a:ext cx="8568952" cy="4389120"/>
          </a:xfrm>
        </p:spPr>
        <p:txBody>
          <a:bodyPr/>
          <a:lstStyle/>
          <a:p>
            <a:r>
              <a:rPr lang="ar-SA" sz="3200" b="1" dirty="0">
                <a:cs typeface="B Nazanin" pitchFamily="2" charset="-78"/>
              </a:rPr>
              <a:t>فضا و نور کافي </a:t>
            </a:r>
            <a:endParaRPr lang="fa-IR" sz="3200" b="1" dirty="0">
              <a:cs typeface="B Nazanin" pitchFamily="2" charset="-78"/>
            </a:endParaRPr>
          </a:p>
          <a:p>
            <a:r>
              <a:rPr lang="ar-SA" sz="3200" b="1" dirty="0">
                <a:cs typeface="B Nazanin" pitchFamily="2" charset="-78"/>
              </a:rPr>
              <a:t>درهاي بزرگ </a:t>
            </a:r>
            <a:endParaRPr lang="fa-IR" sz="3200" b="1" dirty="0">
              <a:cs typeface="B Nazanin" pitchFamily="2" charset="-78"/>
            </a:endParaRPr>
          </a:p>
          <a:p>
            <a:r>
              <a:rPr lang="ar-SA" sz="3200" b="1" dirty="0">
                <a:cs typeface="B Nazanin" pitchFamily="2" charset="-78"/>
              </a:rPr>
              <a:t>اکسيژن</a:t>
            </a:r>
            <a:r>
              <a:rPr lang="fa-IR" sz="3200" b="1" dirty="0">
                <a:cs typeface="B Nazanin" pitchFamily="2" charset="-78"/>
              </a:rPr>
              <a:t> </a:t>
            </a:r>
            <a:r>
              <a:rPr lang="ar-SA" sz="3200" b="1" dirty="0">
                <a:cs typeface="B Nazanin" pitchFamily="2" charset="-78"/>
              </a:rPr>
              <a:t>رساني مناسب </a:t>
            </a:r>
            <a:endParaRPr lang="fa-IR" sz="3200" b="1" dirty="0">
              <a:cs typeface="B Nazanin" pitchFamily="2" charset="-78"/>
            </a:endParaRPr>
          </a:p>
          <a:p>
            <a:r>
              <a:rPr lang="fa-IR" sz="3200" b="1" dirty="0">
                <a:cs typeface="B Nazanin" pitchFamily="2" charset="-78"/>
              </a:rPr>
              <a:t>ساكشن سانترال</a:t>
            </a:r>
          </a:p>
          <a:p>
            <a:r>
              <a:rPr lang="ar-SA" sz="3200" b="1" dirty="0">
                <a:cs typeface="B Nazanin" pitchFamily="2" charset="-78"/>
              </a:rPr>
              <a:t>سيستم تهويه مناسب </a:t>
            </a:r>
            <a:r>
              <a:rPr lang="fa-IR" sz="3200" b="1" dirty="0">
                <a:cs typeface="B Nazanin" pitchFamily="2" charset="-78"/>
              </a:rPr>
              <a:t>(</a:t>
            </a:r>
            <a:r>
              <a:rPr lang="ar-SA" sz="3200" b="1" dirty="0">
                <a:cs typeface="B Nazanin" pitchFamily="2" charset="-78"/>
              </a:rPr>
              <a:t>هالوتان زير2 </a:t>
            </a:r>
            <a:r>
              <a:rPr lang="en-US" sz="3200" b="1" dirty="0" smtClean="0">
                <a:cs typeface="B Nazanin" pitchFamily="2" charset="-78"/>
              </a:rPr>
              <a:t>PPM N2O</a:t>
            </a:r>
            <a:r>
              <a:rPr lang="ar-SA" sz="3200" b="1" dirty="0">
                <a:cs typeface="B Nazanin" pitchFamily="2" charset="-78"/>
              </a:rPr>
              <a:t> زير </a:t>
            </a:r>
            <a:r>
              <a:rPr lang="fa-IR" sz="3200" b="1" dirty="0">
                <a:cs typeface="B Nazanin" pitchFamily="2" charset="-78"/>
              </a:rPr>
              <a:t>2</a:t>
            </a:r>
            <a:r>
              <a:rPr lang="ar-SA" sz="3200" b="1" dirty="0">
                <a:cs typeface="B Nazanin" pitchFamily="2" charset="-78"/>
              </a:rPr>
              <a:t>5 </a:t>
            </a:r>
            <a:r>
              <a:rPr lang="en-US" sz="3200" b="1" dirty="0">
                <a:cs typeface="B Nazanin" pitchFamily="2" charset="-78"/>
              </a:rPr>
              <a:t>PPM</a:t>
            </a:r>
            <a:r>
              <a:rPr lang="ar-SA" sz="3200" b="1" dirty="0">
                <a:cs typeface="B Nazanin" pitchFamily="2" charset="-78"/>
              </a:rPr>
              <a:t>   نگه داشته شود </a:t>
            </a:r>
            <a:r>
              <a:rPr lang="fa-IR" sz="3200" b="1" dirty="0">
                <a:cs typeface="B Nazanin" pitchFamily="2" charset="-78"/>
              </a:rPr>
              <a:t>)</a:t>
            </a:r>
            <a:endParaRPr lang="en-US" sz="3200" b="1" dirty="0">
              <a:cs typeface="B Nazanin" pitchFamily="2" charset="-78"/>
            </a:endParaRPr>
          </a:p>
          <a:p>
            <a:endParaRPr lang="en-US" dirty="0"/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xmlns="" val="2765747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sz="6600" dirty="0">
                <a:solidFill>
                  <a:srgbClr val="FF0000"/>
                </a:solidFill>
                <a:cs typeface="B Titr" pitchFamily="2" charset="-78"/>
              </a:rPr>
              <a:t>تجهيزات</a:t>
            </a:r>
            <a:r>
              <a:rPr lang="ar-SA" dirty="0">
                <a:effectLst/>
              </a:rPr>
              <a:t> 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ar-SA" sz="3200" b="1" dirty="0">
                <a:cs typeface="B Nazanin" pitchFamily="2" charset="-78"/>
              </a:rPr>
              <a:t>لازم است که هرتخت ريکاوري مجهز به يک دستگاه اندازه گيري فشار خون ، پالس اکسيمتري ، مونيتورينگ قلبي و تجهيزات گرفتن رگ وريدي باشد </a:t>
            </a:r>
            <a:endParaRPr lang="fa-IR" sz="3200" b="1" dirty="0">
              <a:cs typeface="B Nazanin" pitchFamily="2" charset="-78"/>
            </a:endParaRPr>
          </a:p>
          <a:p>
            <a:r>
              <a:rPr lang="ar-SA" sz="3200" b="1" dirty="0">
                <a:cs typeface="B Nazanin" pitchFamily="2" charset="-78"/>
              </a:rPr>
              <a:t>اگر به آن ريکاوري بيماران بد حال مي روند </a:t>
            </a:r>
            <a:r>
              <a:rPr lang="fa-IR" sz="3200" b="1" dirty="0">
                <a:cs typeface="B Nazanin" pitchFamily="2" charset="-78"/>
              </a:rPr>
              <a:t>:</a:t>
            </a:r>
            <a:endParaRPr lang="en-US" sz="3200" b="1" dirty="0">
              <a:cs typeface="B Nazanin" pitchFamily="2" charset="-78"/>
            </a:endParaRPr>
          </a:p>
          <a:p>
            <a:pPr marL="137160" indent="0">
              <a:buNone/>
            </a:pPr>
            <a:r>
              <a:rPr lang="ar-SA" sz="3200" b="1" dirty="0">
                <a:cs typeface="B Nazanin" pitchFamily="2" charset="-78"/>
              </a:rPr>
              <a:t>مونيتورينگ فشار شرياني، اندازه گيري فشار دهليز راست و اندازه گيري </a:t>
            </a:r>
            <a:r>
              <a:rPr lang="en-US" sz="3200" b="1" dirty="0">
                <a:cs typeface="B Nazanin" pitchFamily="2" charset="-78"/>
              </a:rPr>
              <a:t>ICP</a:t>
            </a:r>
            <a:r>
              <a:rPr lang="ar-SA" sz="3200" b="1" dirty="0">
                <a:cs typeface="B Nazanin" pitchFamily="2" charset="-78"/>
              </a:rPr>
              <a:t> </a:t>
            </a:r>
            <a:r>
              <a:rPr lang="fa-IR" sz="3200" b="1" dirty="0">
                <a:cs typeface="B Nazanin" pitchFamily="2" charset="-78"/>
              </a:rPr>
              <a:t>،</a:t>
            </a:r>
            <a:r>
              <a:rPr lang="ar-SA" sz="3200" b="1" dirty="0">
                <a:cs typeface="B Nazanin" pitchFamily="2" charset="-78"/>
              </a:rPr>
              <a:t>وسائل مربوط به حفظ راه هوائي از جمله ونتيلاتور ، برونکوسکوپي ، ابزار تراکئوستومي و </a:t>
            </a:r>
            <a:r>
              <a:rPr lang="en-US" sz="3200" b="1" dirty="0">
                <a:cs typeface="B Nazanin" pitchFamily="2" charset="-78"/>
              </a:rPr>
              <a:t>airway</a:t>
            </a:r>
            <a:r>
              <a:rPr lang="ar-SA" sz="3200" b="1" dirty="0">
                <a:cs typeface="B Nazanin" pitchFamily="2" charset="-78"/>
              </a:rPr>
              <a:t> دهاني و نازال دستگاه شوک الکتريکي و گذاشتن </a:t>
            </a:r>
            <a:r>
              <a:rPr lang="en-US" sz="3200" b="1" dirty="0">
                <a:cs typeface="B Nazanin" pitchFamily="2" charset="-78"/>
              </a:rPr>
              <a:t>pace maker</a:t>
            </a:r>
            <a:r>
              <a:rPr lang="ar-SA" sz="3200" b="1" dirty="0">
                <a:cs typeface="B Nazanin" pitchFamily="2" charset="-78"/>
              </a:rPr>
              <a:t>   پوستي ، وسائل کات دان و چست تيوب بايد موجود باشد. </a:t>
            </a:r>
            <a:endParaRPr lang="fa-IR" sz="3200" b="1" dirty="0">
              <a:cs typeface="B Nazanin" pitchFamily="2" charset="-78"/>
            </a:endParaRPr>
          </a:p>
          <a:p>
            <a:r>
              <a:rPr lang="ar-SA" sz="3200" b="1" dirty="0">
                <a:cs typeface="B Nazanin" pitchFamily="2" charset="-78"/>
              </a:rPr>
              <a:t>وسائل مربوط به احيا و دارو هاي اورژانس</a:t>
            </a:r>
            <a:endParaRPr lang="en-US" sz="3200" b="1" dirty="0">
              <a:cs typeface="B Nazanin" pitchFamily="2" charset="-78"/>
            </a:endParaRPr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xmlns="" val="1853508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1844824"/>
            <a:ext cx="8240960" cy="4680520"/>
          </a:xfrm>
        </p:spPr>
        <p:txBody>
          <a:bodyPr>
            <a:normAutofit/>
          </a:bodyPr>
          <a:lstStyle/>
          <a:p>
            <a:pPr marL="457200" indent="-457200" algn="r">
              <a:buFont typeface="Wingdings" pitchFamily="2" charset="2"/>
              <a:buChar char="q"/>
            </a:pPr>
            <a:r>
              <a:rPr lang="ar-SA" sz="3000" b="1" dirty="0">
                <a:cs typeface="B Nazanin" pitchFamily="2" charset="-78"/>
              </a:rPr>
              <a:t>نسبت تعداد پرستاران به بيماران در ريکاوري بايد قابل تغيير باشد در </a:t>
            </a:r>
            <a:r>
              <a:rPr lang="ar-SA" sz="3000" b="1" dirty="0">
                <a:solidFill>
                  <a:srgbClr val="FFFF00"/>
                </a:solidFill>
                <a:cs typeface="B Nazanin" pitchFamily="2" charset="-78"/>
              </a:rPr>
              <a:t>15 دقيقه اول</a:t>
            </a:r>
            <a:r>
              <a:rPr lang="ar-SA" sz="3000" b="1" dirty="0">
                <a:cs typeface="B Nazanin" pitchFamily="2" charset="-78"/>
              </a:rPr>
              <a:t> ورود بيماران نسبت بايد </a:t>
            </a:r>
            <a:r>
              <a:rPr lang="ar-SA" sz="3000" b="1" dirty="0">
                <a:solidFill>
                  <a:srgbClr val="FFFF00"/>
                </a:solidFill>
                <a:cs typeface="B Nazanin" pitchFamily="2" charset="-78"/>
              </a:rPr>
              <a:t>1 به 1</a:t>
            </a:r>
            <a:r>
              <a:rPr lang="ar-SA" sz="3000" b="1" dirty="0">
                <a:cs typeface="B Nazanin" pitchFamily="2" charset="-78"/>
              </a:rPr>
              <a:t> باشد ، سپس </a:t>
            </a:r>
            <a:r>
              <a:rPr lang="ar-SA" sz="3000" b="1" dirty="0">
                <a:solidFill>
                  <a:srgbClr val="FFFF00"/>
                </a:solidFill>
                <a:cs typeface="B Nazanin" pitchFamily="2" charset="-78"/>
              </a:rPr>
              <a:t>1 به 2 </a:t>
            </a:r>
            <a:r>
              <a:rPr lang="ar-SA" sz="3000" b="1" dirty="0">
                <a:cs typeface="B Nazanin" pitchFamily="2" charset="-78"/>
              </a:rPr>
              <a:t>و در مراحل آخر </a:t>
            </a:r>
            <a:r>
              <a:rPr lang="ar-SA" sz="3000" b="1" dirty="0">
                <a:solidFill>
                  <a:srgbClr val="FFFF00"/>
                </a:solidFill>
                <a:cs typeface="B Nazanin" pitchFamily="2" charset="-78"/>
              </a:rPr>
              <a:t>1 به 6 </a:t>
            </a:r>
            <a:r>
              <a:rPr lang="ar-SA" sz="3000" b="1" dirty="0">
                <a:cs typeface="B Nazanin" pitchFamily="2" charset="-78"/>
              </a:rPr>
              <a:t>البته اگر بيماران خيلي بدحال باشند اين نسبت مي تواند </a:t>
            </a:r>
            <a:r>
              <a:rPr lang="ar-SA" sz="3000" b="1" dirty="0">
                <a:solidFill>
                  <a:srgbClr val="FFFF00"/>
                </a:solidFill>
                <a:cs typeface="B Nazanin" pitchFamily="2" charset="-78"/>
              </a:rPr>
              <a:t>2 به يک </a:t>
            </a:r>
            <a:r>
              <a:rPr lang="ar-SA" sz="3000" b="1" dirty="0">
                <a:cs typeface="B Nazanin" pitchFamily="2" charset="-78"/>
              </a:rPr>
              <a:t>باشد </a:t>
            </a:r>
            <a:r>
              <a:rPr lang="ar-SA" sz="3000" b="1" dirty="0" smtClean="0">
                <a:cs typeface="B Nazanin" pitchFamily="2" charset="-78"/>
              </a:rPr>
              <a:t>.</a:t>
            </a:r>
            <a:endParaRPr lang="en-US" sz="3000" b="1" dirty="0" smtClean="0">
              <a:cs typeface="B Nazanin" pitchFamily="2" charset="-78"/>
            </a:endParaRPr>
          </a:p>
          <a:p>
            <a:pPr marL="457200" indent="-457200" algn="r">
              <a:buFont typeface="Wingdings" pitchFamily="2" charset="2"/>
              <a:buChar char="q"/>
            </a:pPr>
            <a:r>
              <a:rPr lang="ar-SA" sz="3000" b="1" dirty="0" smtClean="0">
                <a:cs typeface="B Nazanin" pitchFamily="2" charset="-78"/>
              </a:rPr>
              <a:t> </a:t>
            </a:r>
            <a:r>
              <a:rPr lang="en-US" sz="3000" b="1" dirty="0">
                <a:cs typeface="B Nazanin" pitchFamily="2" charset="-78"/>
              </a:rPr>
              <a:t>PACU</a:t>
            </a:r>
            <a:r>
              <a:rPr lang="ar-SA" sz="3000" b="1" dirty="0">
                <a:cs typeface="B Nazanin" pitchFamily="2" charset="-78"/>
              </a:rPr>
              <a:t>  تحت نظر واحد بيهوشي و متخصص بيهوشي است. حداقل تعداد پرستار لازم در هر شيفت بستگي به حداکثر تعداد بيماري که در آن شيفت ممکن است به ريکاوري بيايند </a:t>
            </a:r>
            <a:r>
              <a:rPr lang="fa-IR" sz="3000" b="1" dirty="0">
                <a:cs typeface="B Nazanin" pitchFamily="2" charset="-78"/>
              </a:rPr>
              <a:t>د</a:t>
            </a:r>
            <a:r>
              <a:rPr lang="ar-SA" sz="3000" b="1" dirty="0">
                <a:cs typeface="B Nazanin" pitchFamily="2" charset="-78"/>
              </a:rPr>
              <a:t>ارد و بر اساس آمار چهار ماه گذشته آن ريکاوري معين مي گردد </a:t>
            </a:r>
            <a:r>
              <a:rPr lang="ar-SA" sz="3600" dirty="0"/>
              <a:t>.</a:t>
            </a:r>
            <a:endParaRPr lang="en-US" sz="3600" dirty="0"/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xmlns="" val="1258869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ar-SA" sz="6600" dirty="0">
                <a:solidFill>
                  <a:srgbClr val="FF0000"/>
                </a:solidFill>
                <a:cs typeface="B Titr" pitchFamily="2" charset="-78"/>
              </a:rPr>
              <a:t>استانداردهای ریکاوری</a:t>
            </a:r>
            <a:endParaRPr lang="fa-IR" sz="6600" dirty="0">
              <a:solidFill>
                <a:srgbClr val="FF0000"/>
              </a:solidFill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137160" indent="0">
              <a:buNone/>
            </a:pPr>
            <a:r>
              <a:rPr lang="ar-SA" sz="3200" b="1" dirty="0">
                <a:cs typeface="B Nazanin" pitchFamily="2" charset="-78"/>
              </a:rPr>
              <a:t>استاندارد ها با اين</a:t>
            </a:r>
            <a:r>
              <a:rPr lang="fa-IR" sz="3200" b="1" dirty="0">
                <a:cs typeface="B Nazanin" pitchFamily="2" charset="-78"/>
              </a:rPr>
              <a:t> </a:t>
            </a:r>
            <a:r>
              <a:rPr lang="ar-SA" sz="3200" b="1" dirty="0">
                <a:cs typeface="B Nazanin" pitchFamily="2" charset="-78"/>
              </a:rPr>
              <a:t>هدف تدوين مي گردند که سطحي از کيفيت را براي انجام کاري مشخص کنن</a:t>
            </a:r>
            <a:r>
              <a:rPr lang="fa-IR" sz="3200" b="1" dirty="0">
                <a:cs typeface="B Nazanin" pitchFamily="2" charset="-78"/>
              </a:rPr>
              <a:t>د</a:t>
            </a:r>
            <a:endParaRPr lang="en-US" sz="3200" b="1" dirty="0">
              <a:cs typeface="B Nazanin" pitchFamily="2" charset="-78"/>
            </a:endParaRPr>
          </a:p>
          <a:p>
            <a:pPr marL="137160" indent="0">
              <a:buNone/>
            </a:pPr>
            <a:r>
              <a:rPr lang="ar-SA" sz="3200" b="1" dirty="0">
                <a:cs typeface="B Nazanin" pitchFamily="2" charset="-78"/>
              </a:rPr>
              <a:t>در بحث بهبود کيفيت هرکدام از قسمت ها و افراد نياز هائي دارند که اهم آنها به صورت زير است :</a:t>
            </a:r>
            <a:endParaRPr lang="en-US" sz="3200" b="1" dirty="0">
              <a:cs typeface="B Nazanin" pitchFamily="2" charset="-78"/>
            </a:endParaRPr>
          </a:p>
          <a:p>
            <a:pPr>
              <a:buFont typeface="Wingdings" pitchFamily="2" charset="2"/>
              <a:buChar char="v"/>
            </a:pPr>
            <a:r>
              <a:rPr lang="ar-SA" sz="3200" b="1" dirty="0">
                <a:cs typeface="B Nazanin" pitchFamily="2" charset="-78"/>
              </a:rPr>
              <a:t>جراح مي خواهد که متخصص بيهوشي سر وقت بيمار را بيهوش کند و بين بيماران فاصله زماني کمي باشد. </a:t>
            </a:r>
            <a:endParaRPr lang="en-US" sz="3200" b="1" dirty="0">
              <a:cs typeface="B Nazanin" pitchFamily="2" charset="-78"/>
            </a:endParaRPr>
          </a:p>
          <a:p>
            <a:pPr>
              <a:buFont typeface="Wingdings" pitchFamily="2" charset="2"/>
              <a:buChar char="v"/>
            </a:pPr>
            <a:r>
              <a:rPr lang="ar-SA" sz="3200" b="1" dirty="0">
                <a:cs typeface="B Nazanin" pitchFamily="2" charset="-78"/>
              </a:rPr>
              <a:t>بيمارستان مي خواهد که متخصص بيهوشي و پرسنل از مراقبت هاي غير ضروري و هزينه هاي اضافه بکاهد.</a:t>
            </a:r>
            <a:endParaRPr lang="en-US" sz="3200" b="1" dirty="0">
              <a:cs typeface="B Nazanin" pitchFamily="2" charset="-78"/>
            </a:endParaRPr>
          </a:p>
          <a:p>
            <a:pPr>
              <a:buFont typeface="Wingdings" pitchFamily="2" charset="2"/>
              <a:buChar char="v"/>
            </a:pPr>
            <a:r>
              <a:rPr lang="ar-SA" sz="3200" b="1" dirty="0">
                <a:cs typeface="B Nazanin" pitchFamily="2" charset="-78"/>
              </a:rPr>
              <a:t>بيماران مي خواهند که ريکاوري آرام ، بدون درد و بدون تهوع و استفراغ داشته باشند .</a:t>
            </a:r>
            <a:endParaRPr lang="en-US" sz="3200" b="1" dirty="0">
              <a:cs typeface="B Nazanin" pitchFamily="2" charset="-78"/>
            </a:endParaRPr>
          </a:p>
          <a:p>
            <a:pPr>
              <a:buFont typeface="Wingdings" pitchFamily="2" charset="2"/>
              <a:buChar char="v"/>
            </a:pPr>
            <a:r>
              <a:rPr lang="ar-SA" sz="3200" b="1" dirty="0">
                <a:cs typeface="B Nazanin" pitchFamily="2" charset="-78"/>
              </a:rPr>
              <a:t>پرسنل مي خواهند که محيط شاداب ، کم استرس و ايمني داشته باشند .</a:t>
            </a:r>
            <a:endParaRPr lang="en-US" sz="3200" b="1" dirty="0">
              <a:cs typeface="B Nazanin" pitchFamily="2" charset="-78"/>
            </a:endParaRPr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xmlns="" val="3369696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324544" y="404664"/>
            <a:ext cx="9252520" cy="1124744"/>
          </a:xfrm>
        </p:spPr>
        <p:txBody>
          <a:bodyPr>
            <a:noAutofit/>
          </a:bodyPr>
          <a:lstStyle/>
          <a:p>
            <a:pPr algn="r"/>
            <a:r>
              <a:rPr lang="ar-SA" sz="6000" b="0" dirty="0">
                <a:solidFill>
                  <a:srgbClr val="FF0000"/>
                </a:solidFill>
                <a:effectLst/>
                <a:cs typeface="B Titr" pitchFamily="2" charset="-78"/>
              </a:rPr>
              <a:t>استاندارد </a:t>
            </a:r>
            <a:r>
              <a:rPr lang="ar-SA" sz="6000" b="0" dirty="0" smtClean="0">
                <a:solidFill>
                  <a:srgbClr val="FF0000"/>
                </a:solidFill>
                <a:effectLst/>
                <a:cs typeface="B Titr" pitchFamily="2" charset="-78"/>
              </a:rPr>
              <a:t>انجمن </a:t>
            </a:r>
            <a:r>
              <a:rPr lang="ar-SA" sz="6000" b="0" dirty="0">
                <a:solidFill>
                  <a:srgbClr val="FF0000"/>
                </a:solidFill>
                <a:effectLst/>
                <a:cs typeface="B Titr" pitchFamily="2" charset="-78"/>
              </a:rPr>
              <a:t>بيهوشي آمريکا</a:t>
            </a:r>
            <a:endParaRPr lang="fa-IR" sz="6000" b="0" dirty="0">
              <a:solidFill>
                <a:srgbClr val="FF0000"/>
              </a:solidFill>
              <a:effectLst/>
              <a:cs typeface="B Titr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772816"/>
            <a:ext cx="8956576" cy="4752528"/>
          </a:xfrm>
        </p:spPr>
        <p:txBody>
          <a:bodyPr>
            <a:normAutofit/>
          </a:bodyPr>
          <a:lstStyle/>
          <a:p>
            <a:pPr algn="r"/>
            <a:r>
              <a:rPr lang="ar-SA" sz="2800" b="1" dirty="0">
                <a:solidFill>
                  <a:srgbClr val="FFFF00"/>
                </a:solidFill>
                <a:cs typeface="B Nazanin" pitchFamily="2" charset="-78"/>
              </a:rPr>
              <a:t>استاندارد1: </a:t>
            </a:r>
            <a:r>
              <a:rPr lang="ar-SA" sz="2800" b="1" dirty="0">
                <a:cs typeface="B Nazanin" pitchFamily="2" charset="-78"/>
              </a:rPr>
              <a:t>همه بيماران تحت بيهوشي عمومي ، رژيونال و تحت مونيتورينگ بايد مراقبت هاي مناسب بعد از بيهوشي را دريافت کنند .</a:t>
            </a:r>
            <a:endParaRPr lang="en-US" sz="2800" b="1" dirty="0">
              <a:cs typeface="B Nazanin" pitchFamily="2" charset="-78"/>
            </a:endParaRPr>
          </a:p>
          <a:p>
            <a:pPr algn="r"/>
            <a:r>
              <a:rPr lang="ar-SA" sz="2800" b="1" dirty="0">
                <a:solidFill>
                  <a:srgbClr val="FFFF00"/>
                </a:solidFill>
                <a:cs typeface="B Nazanin" pitchFamily="2" charset="-78"/>
              </a:rPr>
              <a:t>استاندارد2: </a:t>
            </a:r>
            <a:r>
              <a:rPr lang="ar-SA" sz="2800" b="1" dirty="0">
                <a:cs typeface="B Nazanin" pitchFamily="2" charset="-78"/>
              </a:rPr>
              <a:t>وقتي بيماري وارد ريکاوري مي شود بايد همراه او فردي از تيم بيهوشي که اطلاعات کاملي از بيمار دارد باشد .</a:t>
            </a:r>
            <a:endParaRPr lang="en-US" sz="2800" b="1" dirty="0">
              <a:cs typeface="B Nazanin" pitchFamily="2" charset="-78"/>
            </a:endParaRPr>
          </a:p>
          <a:p>
            <a:pPr algn="r"/>
            <a:r>
              <a:rPr lang="ar-SA" sz="2800" b="1" dirty="0">
                <a:solidFill>
                  <a:srgbClr val="FFFF00"/>
                </a:solidFill>
                <a:cs typeface="B Nazanin" pitchFamily="2" charset="-78"/>
              </a:rPr>
              <a:t>استاندارد3:</a:t>
            </a:r>
            <a:r>
              <a:rPr lang="ar-SA" sz="2800" b="1" dirty="0">
                <a:cs typeface="B Nazanin" pitchFamily="2" charset="-78"/>
              </a:rPr>
              <a:t> در زمان رسيدن به ريکاوري بيمار بايد مجددا ارزيابي شده و گزارش شفاهي توسط فرد بيهوشي دهنده به پرستار ريکاوري داده شود .</a:t>
            </a:r>
            <a:endParaRPr lang="en-US" sz="2800" b="1" dirty="0">
              <a:cs typeface="B Nazanin" pitchFamily="2" charset="-78"/>
            </a:endParaRPr>
          </a:p>
          <a:p>
            <a:pPr algn="r"/>
            <a:r>
              <a:rPr lang="ar-SA" sz="2800" b="1" dirty="0">
                <a:solidFill>
                  <a:srgbClr val="FFFF00"/>
                </a:solidFill>
                <a:cs typeface="B Nazanin" pitchFamily="2" charset="-78"/>
              </a:rPr>
              <a:t> استاندارد4:</a:t>
            </a:r>
            <a:r>
              <a:rPr lang="ar-SA" sz="2800" b="1" dirty="0">
                <a:cs typeface="B Nazanin" pitchFamily="2" charset="-78"/>
              </a:rPr>
              <a:t> در ريکاوري وضعيت بيمار بايد مداوما مورد ارزيابي قرار گيرد بخصوص از جهت اکسيژناسيون ، تهويه ، گردش خون و دما</a:t>
            </a:r>
            <a:r>
              <a:rPr lang="fa-IR" sz="2800" b="1" dirty="0">
                <a:cs typeface="B Nazanin" pitchFamily="2" charset="-78"/>
              </a:rPr>
              <a:t>.</a:t>
            </a:r>
          </a:p>
          <a:p>
            <a:pPr algn="r"/>
            <a:r>
              <a:rPr lang="ar-SA" sz="2800" b="1" dirty="0">
                <a:solidFill>
                  <a:srgbClr val="FFFF00"/>
                </a:solidFill>
                <a:cs typeface="B Nazanin" pitchFamily="2" charset="-78"/>
              </a:rPr>
              <a:t>استاندارد 5 : </a:t>
            </a:r>
            <a:r>
              <a:rPr lang="ar-SA" sz="2800" b="1" dirty="0">
                <a:cs typeface="B Nazanin" pitchFamily="2" charset="-78"/>
              </a:rPr>
              <a:t>يک پزشک بايد مسئول ترخيص بيماران از ريکاوري باشد .</a:t>
            </a:r>
            <a:endParaRPr lang="en-US" sz="2800" b="1" dirty="0">
              <a:cs typeface="B Nazanin" pitchFamily="2" charset="-78"/>
            </a:endParaRPr>
          </a:p>
          <a:p>
            <a:pPr algn="r"/>
            <a:endParaRPr lang="fa-IR" sz="2800" dirty="0"/>
          </a:p>
        </p:txBody>
      </p:sp>
    </p:spTree>
    <p:extLst>
      <p:ext uri="{BB962C8B-B14F-4D97-AF65-F5344CB8AC3E}">
        <p14:creationId xmlns:p14="http://schemas.microsoft.com/office/powerpoint/2010/main" xmlns="" val="24959316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508</TotalTime>
  <Words>1114</Words>
  <Application>Microsoft Office PowerPoint</Application>
  <PresentationFormat>On-screen Show (4:3)</PresentationFormat>
  <Paragraphs>147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Flow</vt:lpstr>
      <vt:lpstr>PACU</vt:lpstr>
      <vt:lpstr>تاريخچه</vt:lpstr>
      <vt:lpstr>تعريف</vt:lpstr>
      <vt:lpstr>مشخصات اتاق بهبودی</vt:lpstr>
      <vt:lpstr>تسهيلات</vt:lpstr>
      <vt:lpstr>تجهيزات </vt:lpstr>
      <vt:lpstr>Slide 7</vt:lpstr>
      <vt:lpstr>استانداردهای ریکاوری</vt:lpstr>
      <vt:lpstr>استاندارد انجمن بيهوشي آمريکا</vt:lpstr>
      <vt:lpstr>استاندارد انجمن پرستاران ريکاوري </vt:lpstr>
      <vt:lpstr>استاندارد انجمن پرستاران ريکاوري </vt:lpstr>
      <vt:lpstr>پذیرش بیماران درریکاوری </vt:lpstr>
      <vt:lpstr>پذیرش بیماران درریکاوری </vt:lpstr>
      <vt:lpstr>اختلالات زودرس بعد از عمل جراحی</vt:lpstr>
      <vt:lpstr>نحوه انتقال بيمار</vt:lpstr>
      <vt:lpstr>عوامل موثر بر مدت اقامت بيماران </vt:lpstr>
      <vt:lpstr>عوامل موثر بر مدت اقامت بيماران </vt:lpstr>
      <vt:lpstr>کرايترياي ترخيص بيماران از ريکاوري </vt:lpstr>
      <vt:lpstr>Postanesthesia recovery score (modified aldrete score)</vt:lpstr>
      <vt:lpstr>منابع:</vt:lpstr>
      <vt:lpstr>با تشکر از توجه شما</vt:lpstr>
    </vt:vector>
  </TitlesOfParts>
  <Company>www.MRTpack.com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mohammad</dc:creator>
  <cp:lastModifiedBy>ebrahimifard</cp:lastModifiedBy>
  <cp:revision>26</cp:revision>
  <dcterms:created xsi:type="dcterms:W3CDTF">2003-09-18T16:07:30Z</dcterms:created>
  <dcterms:modified xsi:type="dcterms:W3CDTF">2015-09-21T08:19:21Z</dcterms:modified>
</cp:coreProperties>
</file>